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4"/>
  </p:sldMasterIdLst>
  <p:notesMasterIdLst>
    <p:notesMasterId r:id="rId54"/>
  </p:notesMasterIdLst>
  <p:handoutMasterIdLst>
    <p:handoutMasterId r:id="rId55"/>
  </p:handoutMasterIdLst>
  <p:sldIdLst>
    <p:sldId id="256" r:id="rId5"/>
    <p:sldId id="589" r:id="rId6"/>
    <p:sldId id="587" r:id="rId7"/>
    <p:sldId id="590" r:id="rId8"/>
    <p:sldId id="594" r:id="rId9"/>
    <p:sldId id="498" r:id="rId10"/>
    <p:sldId id="569" r:id="rId11"/>
    <p:sldId id="597" r:id="rId12"/>
    <p:sldId id="551" r:id="rId13"/>
    <p:sldId id="453" r:id="rId14"/>
    <p:sldId id="511" r:id="rId15"/>
    <p:sldId id="454" r:id="rId16"/>
    <p:sldId id="509" r:id="rId17"/>
    <p:sldId id="506" r:id="rId18"/>
    <p:sldId id="573" r:id="rId19"/>
    <p:sldId id="598" r:id="rId20"/>
    <p:sldId id="460" r:id="rId21"/>
    <p:sldId id="559" r:id="rId22"/>
    <p:sldId id="567" r:id="rId23"/>
    <p:sldId id="530" r:id="rId24"/>
    <p:sldId id="602" r:id="rId25"/>
    <p:sldId id="572" r:id="rId26"/>
    <p:sldId id="576" r:id="rId27"/>
    <p:sldId id="578" r:id="rId28"/>
    <p:sldId id="583" r:id="rId29"/>
    <p:sldId id="579" r:id="rId30"/>
    <p:sldId id="519" r:id="rId31"/>
    <p:sldId id="595" r:id="rId32"/>
    <p:sldId id="541" r:id="rId33"/>
    <p:sldId id="461" r:id="rId34"/>
    <p:sldId id="592" r:id="rId35"/>
    <p:sldId id="586" r:id="rId36"/>
    <p:sldId id="515" r:id="rId37"/>
    <p:sldId id="550" r:id="rId38"/>
    <p:sldId id="463" r:id="rId39"/>
    <p:sldId id="467" r:id="rId40"/>
    <p:sldId id="468" r:id="rId41"/>
    <p:sldId id="469" r:id="rId42"/>
    <p:sldId id="560" r:id="rId43"/>
    <p:sldId id="535" r:id="rId44"/>
    <p:sldId id="477" r:id="rId45"/>
    <p:sldId id="479" r:id="rId46"/>
    <p:sldId id="536" r:id="rId47"/>
    <p:sldId id="556" r:id="rId48"/>
    <p:sldId id="518" r:id="rId49"/>
    <p:sldId id="517" r:id="rId50"/>
    <p:sldId id="603" r:id="rId51"/>
    <p:sldId id="490" r:id="rId52"/>
    <p:sldId id="554" r:id="rId53"/>
  </p:sldIdLst>
  <p:sldSz cx="9144000" cy="6858000" type="screen4x3"/>
  <p:notesSz cx="7010400" cy="9296400"/>
  <p:custShowLst>
    <p:custShow name="Office Clip" id="0">
      <p:sldLst/>
    </p:custShow>
    <p:custShow name="Balances" id="1">
      <p:sldLst/>
    </p:custShow>
    <p:custShow name="Schumer" id="2">
      <p:sldLst/>
    </p:custShow>
    <p:custShow name="recent developments" id="3">
      <p:sldLst/>
    </p:custShow>
    <p:custShow name="Recent Developments 2" id="4">
      <p:sldLst/>
    </p:custShow>
    <p:custShow name="slide 39" id="5">
      <p:sldLst/>
    </p:custShow>
    <p:custShow name="Consumer" id="6">
      <p:sldLst/>
    </p:custShow>
    <p:custShow name="credit score" id="7">
      <p:sldLst/>
    </p:custShow>
    <p:custShow name="identity theft" id="8">
      <p:sldLst/>
    </p:custShow>
    <p:custShow name="new legislation" id="9">
      <p:sldLst/>
    </p:custShow>
    <p:custShow name="BestInShow" id="10">
      <p:sldLst/>
    </p:custShow>
    <p:custShow name="MVick" id="11">
      <p:sldLst/>
    </p:custShow>
  </p:custShow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Roman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Roman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Roman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Roman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Roman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Roman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Roman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Roman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1CEFF"/>
    <a:srgbClr val="FFC5CF"/>
    <a:srgbClr val="C6B6F8"/>
    <a:srgbClr val="FC6281"/>
    <a:srgbClr val="FCD1C1"/>
    <a:srgbClr val="7FFF00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82418" autoAdjust="0"/>
  </p:normalViewPr>
  <p:slideViewPr>
    <p:cSldViewPr>
      <p:cViewPr varScale="1">
        <p:scale>
          <a:sx n="54" d="100"/>
          <a:sy n="54" d="100"/>
        </p:scale>
        <p:origin x="16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
<Relationships xmlns="http://schemas.openxmlformats.org/package/2006/relationships"/>

</file>

<file path=ppt/charts/_rels/chart2.xml.rels><?xml version="1.0" encoding="UTF-8" standalone="yes"?>
<Relationships xmlns="http://schemas.openxmlformats.org/package/2006/relationships"/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11056430446188E-2"/>
          <c:y val="0.20048351377952756"/>
          <c:w val="0.53761581364829403"/>
          <c:h val="0.79951648622047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Grants &amp; Scholarships</c:v>
                </c:pt>
                <c:pt idx="1">
                  <c:v>Family Income &amp; Savings</c:v>
                </c:pt>
                <c:pt idx="2">
                  <c:v>Loans to Students</c:v>
                </c:pt>
                <c:pt idx="3">
                  <c:v>Student Income &amp; Savings</c:v>
                </c:pt>
                <c:pt idx="4">
                  <c:v>Loans to Family</c:v>
                </c:pt>
                <c:pt idx="5">
                  <c:v>Friends &amp; Relatives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0.4</c:v>
                </c:pt>
                <c:pt idx="2">
                  <c:v>0.11</c:v>
                </c:pt>
                <c:pt idx="3">
                  <c:v>0.1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5-4652-8187-E2F9B2C7B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176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272063440013122E-2"/>
          <c:y val="0.23010082871830728"/>
          <c:w val="0.70906035679008894"/>
          <c:h val="0.65670721533168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 rate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Stafford subsidized</c:v>
                </c:pt>
                <c:pt idx="1">
                  <c:v>Stafford unsubsidized</c:v>
                </c:pt>
                <c:pt idx="2">
                  <c:v>PLUS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5.5E-2</c:v>
                </c:pt>
                <c:pt idx="1">
                  <c:v>5.5E-2</c:v>
                </c:pt>
                <c:pt idx="2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A-4279-BFE2-DD446BD85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445840"/>
        <c:axId val="296447408"/>
      </c:barChart>
      <c:catAx>
        <c:axId val="29644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447408"/>
        <c:crosses val="autoZero"/>
        <c:auto val="1"/>
        <c:lblAlgn val="ctr"/>
        <c:lblOffset val="100"/>
        <c:noMultiLvlLbl val="0"/>
      </c:catAx>
      <c:valAx>
        <c:axId val="2964474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6445840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81036509705693172"/>
          <c:y val="0.51033074037950699"/>
          <c:w val="0.18021197122049248"/>
          <c:h val="7.644598805813929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3"/>
      </a:pPr>
      <a:endParaRPr lang="en-US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2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8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13" tIns="45150" rIns="91913" bIns="45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2856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548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one survey:</a:t>
            </a:r>
          </a:p>
          <a:p>
            <a:r>
              <a:rPr lang="en-US" dirty="0"/>
              <a:t>92% of students did not know their interest rate</a:t>
            </a:r>
          </a:p>
          <a:p>
            <a:r>
              <a:rPr lang="en-US" dirty="0"/>
              <a:t>94% of students did not know their repayment terms</a:t>
            </a:r>
          </a:p>
          <a:p>
            <a:r>
              <a:rPr lang="en-US" dirty="0"/>
              <a:t>76% of students did not know the difference between federal and private loans</a:t>
            </a:r>
          </a:p>
          <a:p>
            <a:r>
              <a:rPr lang="en-US" dirty="0"/>
              <a:t>96% of students did not know that student loan refinancing was an option after graduation</a:t>
            </a:r>
          </a:p>
          <a:p>
            <a:r>
              <a:rPr lang="en-US" dirty="0"/>
              <a:t>93% did not know the difference between subsidized and unsubsidized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1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This is a good time to ask students to start filling out the “student loan decision path” handout if you are going to use it with your presentation</a:t>
            </a:r>
          </a:p>
          <a:p>
            <a:pPr defTabSz="921167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It is recommended that you limit your borrowing so that your monthly payment is no more than 8-10 percent of your monthly gross salary (see 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3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91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https://www.nerdwallet.com/article/loans/student-loans/student-loan-debt#total-private-student-loan-debt</a:t>
            </a:r>
          </a:p>
        </p:txBody>
      </p:sp>
    </p:spTree>
    <p:extLst>
      <p:ext uri="{BB962C8B-B14F-4D97-AF65-F5344CB8AC3E}">
        <p14:creationId xmlns:p14="http://schemas.microsoft.com/office/powerpoint/2010/main" val="1066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College Board, Trends in College Pricing and Student Aid 2022, Figure CP-1. https://research.collegeboard.org/media/pdf/trends-college-pricing-presentation-2022.pdf.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/>
              <a:t>Updated 2023-08-24 RC.</a:t>
            </a:r>
          </a:p>
        </p:txBody>
      </p:sp>
    </p:spTree>
    <p:extLst>
      <p:ext uri="{BB962C8B-B14F-4D97-AF65-F5344CB8AC3E}">
        <p14:creationId xmlns:p14="http://schemas.microsoft.com/office/powerpoint/2010/main" val="167045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CARE volunteer should ask students to guess at sources before going to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9361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 How America Pays for College Report by Sallie Mae/Ipsos, https://www.salliemae.com/content/dam/slm/writtencontent/Research/HowAmericaPaysforCollege2023.pdf.</a:t>
            </a:r>
          </a:p>
          <a:p>
            <a:endParaRPr lang="en-US" dirty="0"/>
          </a:p>
          <a:p>
            <a:r>
              <a:rPr lang="en-US" dirty="0"/>
              <a:t>Updated 2023-08-24 RC.</a:t>
            </a:r>
          </a:p>
        </p:txBody>
      </p:sp>
    </p:spTree>
    <p:extLst>
      <p:ext uri="{BB962C8B-B14F-4D97-AF65-F5344CB8AC3E}">
        <p14:creationId xmlns:p14="http://schemas.microsoft.com/office/powerpoint/2010/main" val="247563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 How America Pays for College Report by Sallie Mae/Ipsos, https://www.salliemae.com/content/dam/slm/writtencontent/Research/HowAmericaPaysforCollege2023.pdf</a:t>
            </a:r>
          </a:p>
          <a:p>
            <a:endParaRPr lang="en-US" dirty="0"/>
          </a:p>
          <a:p>
            <a:r>
              <a:rPr lang="en-US" dirty="0"/>
              <a:t>Updated 2023-10-15 RC.</a:t>
            </a:r>
          </a:p>
        </p:txBody>
      </p:sp>
    </p:spTree>
    <p:extLst>
      <p:ext uri="{BB962C8B-B14F-4D97-AF65-F5344CB8AC3E}">
        <p14:creationId xmlns:p14="http://schemas.microsoft.com/office/powerpoint/2010/main" val="228082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https://studentaid.gov/announcements-events/pell-max-award</a:t>
            </a:r>
          </a:p>
          <a:p>
            <a:endParaRPr lang="en-US" dirty="0"/>
          </a:p>
          <a:p>
            <a:r>
              <a:rPr lang="en-US" dirty="0"/>
              <a:t>Updated 2023-10-15 RC.</a:t>
            </a:r>
          </a:p>
        </p:txBody>
      </p:sp>
    </p:spTree>
    <p:extLst>
      <p:ext uri="{BB962C8B-B14F-4D97-AF65-F5344CB8AC3E}">
        <p14:creationId xmlns:p14="http://schemas.microsoft.com/office/powerpoint/2010/main" val="326055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https://www.isac.org/students/during-college/types-of-financial-aid/grants/monetary-award-program/#Description</a:t>
            </a:r>
          </a:p>
          <a:p>
            <a:endParaRPr lang="en-US" dirty="0"/>
          </a:p>
          <a:p>
            <a:r>
              <a:rPr lang="en-US" dirty="0"/>
              <a:t>Updated 2023-10-15 RC.</a:t>
            </a:r>
          </a:p>
        </p:txBody>
      </p:sp>
    </p:spTree>
    <p:extLst>
      <p:ext uri="{BB962C8B-B14F-4D97-AF65-F5344CB8AC3E}">
        <p14:creationId xmlns:p14="http://schemas.microsoft.com/office/powerpoint/2010/main" val="347758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point is that scholarship money is available from all sorts of unlikely places if you look for it. Scholarships also available based on ethnicity, gender,</a:t>
            </a:r>
            <a:r>
              <a:rPr lang="en-US" altLang="en-US" baseline="0" dirty="0"/>
              <a:t> religious affiliation, etc.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74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https://research.collegeboard.org/media/pdf/trends-in-college-pricing-student-aid-2022.pdf</a:t>
            </a:r>
          </a:p>
          <a:p>
            <a:endParaRPr lang="en-US" dirty="0"/>
          </a:p>
          <a:p>
            <a:r>
              <a:rPr lang="en-US" dirty="0"/>
              <a:t>Updated 2023-10-15 RC.</a:t>
            </a:r>
          </a:p>
        </p:txBody>
      </p:sp>
    </p:spTree>
    <p:extLst>
      <p:ext uri="{BB962C8B-B14F-4D97-AF65-F5344CB8AC3E}">
        <p14:creationId xmlns:p14="http://schemas.microsoft.com/office/powerpoint/2010/main" val="11219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7E63-B362-4139-B090-8E634D9829BF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1553-8A47-4471-976D-DB6C2E800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5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A6B2-48BE-4C5C-B72B-9E0B824385E7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7F8-9FB3-45DD-BF72-7A85FF22D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5AFA-AFF0-47E1-A29F-F957D4E6C925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E831-9361-4471-B5E1-A55E3C46B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6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C488-ECDC-4D53-B11F-2B12312A2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67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88CA-5406-4F23-A52C-F9114D217D45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314D-2C1B-4F4E-B437-32AF896A9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1A3F-E07F-4FDD-86E8-81BEE14F3E75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736B-738B-44CF-9105-3C8D56FC6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8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7B09-A333-4383-85E0-7B4CABC4402F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2493-7984-49C7-BA70-4C78AB957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3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2025-C043-42A6-BFDE-A700DCA05CFB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0AEC-592D-4978-8516-F03633AC6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9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363-356C-4A47-AB81-9158521A0CFA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6B4F8A3-ABBE-48C3-BE33-601BE6BF5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31DE-A004-4E40-9892-F0D18D25086F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4514-86BC-44D2-9225-3B2FE20C4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2862-45E4-4323-8AB2-DF28075BF0F9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38B2-D9C8-4A83-A5AF-886AB1C37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6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84CE-D7B0-4700-9EEE-37D0CB2F028B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070C-3677-44FD-B773-4F26FDCC1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C11D-63F0-4D02-A0AD-F62787384C98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231C-E0AC-4F5E-853F-1C1BDCC8E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3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7E3B-801F-4392-A850-3C3EBB424899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C0DC-A040-4ADC-93D6-16687849C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" descr="C:\Users\jms\AppData\Local\Microsoft\Windows\Temporary Internet Files\Content.Outlook\JF62LJ8S\CARE ico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2" y="57912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8775-D6A2-4492-901E-D78CD1FB1D4C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90AF-78E6-4070-97F1-55CA7A7F0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5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0055-AD3B-4A90-B10C-31692FE6184D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2072-4D71-43F1-B228-014510362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3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210731-A5B8-4E4B-BE8E-EEB2C2909747}" type="datetime1">
              <a:rPr lang="en-US"/>
              <a:pPr>
                <a:defRPr/>
              </a:pPr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7EC9C8-472A-4A14-8A03-CC277733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408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9" r:id="rId12"/>
    <p:sldLayoutId id="2147484404" r:id="rId13"/>
    <p:sldLayoutId id="2147484405" r:id="rId14"/>
    <p:sldLayoutId id="2147484406" r:id="rId15"/>
    <p:sldLayoutId id="214748440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5.jpeg"/><Relationship Id="rId9" Type="http://schemas.openxmlformats.org/officeDocument/2006/relationships/hyperlink" Target="about:blank" TargetMode="External"/></Relationships>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4.jpeg"/></Relationships>
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7700" y="5257800"/>
            <a:ext cx="7620000" cy="1143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400" b="1" dirty="0">
                <a:solidFill>
                  <a:schemeClr val="tx1"/>
                </a:solidFill>
              </a:rPr>
              <a:t>PAYING FOR EDUCATION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4099" name="Freeform 12"/>
          <p:cNvSpPr>
            <a:spLocks/>
          </p:cNvSpPr>
          <p:nvPr/>
        </p:nvSpPr>
        <p:spPr bwMode="auto">
          <a:xfrm>
            <a:off x="1363663" y="4660900"/>
            <a:ext cx="176212" cy="200025"/>
          </a:xfrm>
          <a:custGeom>
            <a:avLst/>
            <a:gdLst>
              <a:gd name="T0" fmla="*/ 2147483647 w 111"/>
              <a:gd name="T1" fmla="*/ 2147483647 h 126"/>
              <a:gd name="T2" fmla="*/ 2147483647 w 111"/>
              <a:gd name="T3" fmla="*/ 2147483647 h 126"/>
              <a:gd name="T4" fmla="*/ 2147483647 w 111"/>
              <a:gd name="T5" fmla="*/ 2147483647 h 126"/>
              <a:gd name="T6" fmla="*/ 2147483647 w 111"/>
              <a:gd name="T7" fmla="*/ 2147483647 h 126"/>
              <a:gd name="T8" fmla="*/ 2147483647 w 111"/>
              <a:gd name="T9" fmla="*/ 2147483647 h 126"/>
              <a:gd name="T10" fmla="*/ 2147483647 w 111"/>
              <a:gd name="T11" fmla="*/ 2147483647 h 126"/>
              <a:gd name="T12" fmla="*/ 2147483647 w 111"/>
              <a:gd name="T13" fmla="*/ 2147483647 h 126"/>
              <a:gd name="T14" fmla="*/ 2147483647 w 111"/>
              <a:gd name="T15" fmla="*/ 2147483647 h 126"/>
              <a:gd name="T16" fmla="*/ 2147483647 w 111"/>
              <a:gd name="T17" fmla="*/ 2147483647 h 126"/>
              <a:gd name="T18" fmla="*/ 2147483647 w 111"/>
              <a:gd name="T19" fmla="*/ 2147483647 h 126"/>
              <a:gd name="T20" fmla="*/ 2147483647 w 111"/>
              <a:gd name="T21" fmla="*/ 2147483647 h 126"/>
              <a:gd name="T22" fmla="*/ 2147483647 w 111"/>
              <a:gd name="T23" fmla="*/ 2147483647 h 126"/>
              <a:gd name="T24" fmla="*/ 2147483647 w 111"/>
              <a:gd name="T25" fmla="*/ 2147483647 h 126"/>
              <a:gd name="T26" fmla="*/ 2147483647 w 111"/>
              <a:gd name="T27" fmla="*/ 2147483647 h 126"/>
              <a:gd name="T28" fmla="*/ 2147483647 w 111"/>
              <a:gd name="T29" fmla="*/ 2147483647 h 126"/>
              <a:gd name="T30" fmla="*/ 2147483647 w 111"/>
              <a:gd name="T31" fmla="*/ 2147483647 h 126"/>
              <a:gd name="T32" fmla="*/ 2147483647 w 111"/>
              <a:gd name="T33" fmla="*/ 2147483647 h 126"/>
              <a:gd name="T34" fmla="*/ 2147483647 w 111"/>
              <a:gd name="T35" fmla="*/ 2147483647 h 126"/>
              <a:gd name="T36" fmla="*/ 2147483647 w 111"/>
              <a:gd name="T37" fmla="*/ 2147483647 h 126"/>
              <a:gd name="T38" fmla="*/ 2147483647 w 111"/>
              <a:gd name="T39" fmla="*/ 2147483647 h 126"/>
              <a:gd name="T40" fmla="*/ 2147483647 w 111"/>
              <a:gd name="T41" fmla="*/ 2147483647 h 126"/>
              <a:gd name="T42" fmla="*/ 2147483647 w 111"/>
              <a:gd name="T43" fmla="*/ 2147483647 h 126"/>
              <a:gd name="T44" fmla="*/ 2147483647 w 111"/>
              <a:gd name="T45" fmla="*/ 2147483647 h 126"/>
              <a:gd name="T46" fmla="*/ 2147483647 w 111"/>
              <a:gd name="T47" fmla="*/ 2147483647 h 126"/>
              <a:gd name="T48" fmla="*/ 2147483647 w 111"/>
              <a:gd name="T49" fmla="*/ 2147483647 h 126"/>
              <a:gd name="T50" fmla="*/ 2147483647 w 111"/>
              <a:gd name="T51" fmla="*/ 2147483647 h 126"/>
              <a:gd name="T52" fmla="*/ 2147483647 w 111"/>
              <a:gd name="T53" fmla="*/ 2147483647 h 126"/>
              <a:gd name="T54" fmla="*/ 2147483647 w 111"/>
              <a:gd name="T55" fmla="*/ 2147483647 h 126"/>
              <a:gd name="T56" fmla="*/ 0 w 111"/>
              <a:gd name="T57" fmla="*/ 2147483647 h 126"/>
              <a:gd name="T58" fmla="*/ 2147483647 w 111"/>
              <a:gd name="T59" fmla="*/ 2147483647 h 126"/>
              <a:gd name="T60" fmla="*/ 2147483647 w 111"/>
              <a:gd name="T61" fmla="*/ 2147483647 h 126"/>
              <a:gd name="T62" fmla="*/ 2147483647 w 111"/>
              <a:gd name="T63" fmla="*/ 2147483647 h 126"/>
              <a:gd name="T64" fmla="*/ 2147483647 w 111"/>
              <a:gd name="T65" fmla="*/ 2147483647 h 126"/>
              <a:gd name="T66" fmla="*/ 2147483647 w 111"/>
              <a:gd name="T67" fmla="*/ 2147483647 h 126"/>
              <a:gd name="T68" fmla="*/ 2147483647 w 111"/>
              <a:gd name="T69" fmla="*/ 2147483647 h 126"/>
              <a:gd name="T70" fmla="*/ 2147483647 w 111"/>
              <a:gd name="T71" fmla="*/ 2147483647 h 126"/>
              <a:gd name="T72" fmla="*/ 2147483647 w 111"/>
              <a:gd name="T73" fmla="*/ 0 h 126"/>
              <a:gd name="T74" fmla="*/ 2147483647 w 111"/>
              <a:gd name="T75" fmla="*/ 0 h 126"/>
              <a:gd name="T76" fmla="*/ 2147483647 w 111"/>
              <a:gd name="T77" fmla="*/ 2147483647 h 126"/>
              <a:gd name="T78" fmla="*/ 2147483647 w 111"/>
              <a:gd name="T79" fmla="*/ 2147483647 h 126"/>
              <a:gd name="T80" fmla="*/ 2147483647 w 111"/>
              <a:gd name="T81" fmla="*/ 2147483647 h 126"/>
              <a:gd name="T82" fmla="*/ 2147483647 w 111"/>
              <a:gd name="T83" fmla="*/ 2147483647 h 126"/>
              <a:gd name="T84" fmla="*/ 2147483647 w 111"/>
              <a:gd name="T85" fmla="*/ 2147483647 h 126"/>
              <a:gd name="T86" fmla="*/ 2147483647 w 111"/>
              <a:gd name="T87" fmla="*/ 2147483647 h 1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"/>
              <a:gd name="T133" fmla="*/ 0 h 126"/>
              <a:gd name="T134" fmla="*/ 111 w 111"/>
              <a:gd name="T135" fmla="*/ 126 h 1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" h="126">
                <a:moveTo>
                  <a:pt x="95" y="58"/>
                </a:moveTo>
                <a:lnTo>
                  <a:pt x="95" y="58"/>
                </a:lnTo>
                <a:lnTo>
                  <a:pt x="98" y="62"/>
                </a:lnTo>
                <a:lnTo>
                  <a:pt x="100" y="63"/>
                </a:lnTo>
                <a:lnTo>
                  <a:pt x="99" y="66"/>
                </a:lnTo>
                <a:lnTo>
                  <a:pt x="98" y="68"/>
                </a:lnTo>
                <a:lnTo>
                  <a:pt x="100" y="70"/>
                </a:lnTo>
                <a:lnTo>
                  <a:pt x="99" y="75"/>
                </a:lnTo>
                <a:lnTo>
                  <a:pt x="101" y="76"/>
                </a:lnTo>
                <a:lnTo>
                  <a:pt x="100" y="79"/>
                </a:lnTo>
                <a:lnTo>
                  <a:pt x="100" y="81"/>
                </a:lnTo>
                <a:lnTo>
                  <a:pt x="102" y="82"/>
                </a:lnTo>
                <a:lnTo>
                  <a:pt x="100" y="87"/>
                </a:lnTo>
                <a:lnTo>
                  <a:pt x="100" y="89"/>
                </a:lnTo>
                <a:lnTo>
                  <a:pt x="100" y="91"/>
                </a:lnTo>
                <a:lnTo>
                  <a:pt x="99" y="95"/>
                </a:lnTo>
                <a:lnTo>
                  <a:pt x="98" y="97"/>
                </a:lnTo>
                <a:lnTo>
                  <a:pt x="97" y="100"/>
                </a:lnTo>
                <a:lnTo>
                  <a:pt x="97" y="103"/>
                </a:lnTo>
                <a:lnTo>
                  <a:pt x="94" y="109"/>
                </a:lnTo>
                <a:lnTo>
                  <a:pt x="93" y="113"/>
                </a:lnTo>
                <a:lnTo>
                  <a:pt x="90" y="114"/>
                </a:lnTo>
                <a:lnTo>
                  <a:pt x="89" y="117"/>
                </a:lnTo>
                <a:lnTo>
                  <a:pt x="85" y="119"/>
                </a:lnTo>
                <a:lnTo>
                  <a:pt x="82" y="120"/>
                </a:lnTo>
                <a:lnTo>
                  <a:pt x="79" y="122"/>
                </a:lnTo>
                <a:lnTo>
                  <a:pt x="76" y="123"/>
                </a:lnTo>
                <a:lnTo>
                  <a:pt x="73" y="122"/>
                </a:lnTo>
                <a:lnTo>
                  <a:pt x="70" y="125"/>
                </a:lnTo>
                <a:lnTo>
                  <a:pt x="67" y="124"/>
                </a:lnTo>
                <a:lnTo>
                  <a:pt x="64" y="123"/>
                </a:lnTo>
                <a:lnTo>
                  <a:pt x="61" y="123"/>
                </a:lnTo>
                <a:lnTo>
                  <a:pt x="60" y="123"/>
                </a:lnTo>
                <a:lnTo>
                  <a:pt x="58" y="120"/>
                </a:lnTo>
                <a:lnTo>
                  <a:pt x="56" y="120"/>
                </a:lnTo>
                <a:lnTo>
                  <a:pt x="53" y="116"/>
                </a:lnTo>
                <a:lnTo>
                  <a:pt x="50" y="111"/>
                </a:lnTo>
                <a:lnTo>
                  <a:pt x="47" y="109"/>
                </a:lnTo>
                <a:lnTo>
                  <a:pt x="44" y="105"/>
                </a:lnTo>
                <a:lnTo>
                  <a:pt x="42" y="101"/>
                </a:lnTo>
                <a:lnTo>
                  <a:pt x="42" y="97"/>
                </a:lnTo>
                <a:lnTo>
                  <a:pt x="40" y="91"/>
                </a:lnTo>
                <a:lnTo>
                  <a:pt x="41" y="86"/>
                </a:lnTo>
                <a:lnTo>
                  <a:pt x="40" y="79"/>
                </a:lnTo>
                <a:lnTo>
                  <a:pt x="40" y="72"/>
                </a:lnTo>
                <a:lnTo>
                  <a:pt x="41" y="67"/>
                </a:lnTo>
                <a:lnTo>
                  <a:pt x="42" y="57"/>
                </a:lnTo>
                <a:lnTo>
                  <a:pt x="44" y="51"/>
                </a:lnTo>
                <a:lnTo>
                  <a:pt x="44" y="45"/>
                </a:lnTo>
                <a:lnTo>
                  <a:pt x="46" y="35"/>
                </a:lnTo>
                <a:lnTo>
                  <a:pt x="44" y="34"/>
                </a:lnTo>
                <a:lnTo>
                  <a:pt x="44" y="32"/>
                </a:lnTo>
                <a:lnTo>
                  <a:pt x="42" y="31"/>
                </a:lnTo>
                <a:lnTo>
                  <a:pt x="41" y="31"/>
                </a:lnTo>
                <a:lnTo>
                  <a:pt x="38" y="34"/>
                </a:lnTo>
                <a:lnTo>
                  <a:pt x="37" y="34"/>
                </a:lnTo>
                <a:lnTo>
                  <a:pt x="34" y="36"/>
                </a:lnTo>
                <a:lnTo>
                  <a:pt x="33" y="35"/>
                </a:lnTo>
                <a:lnTo>
                  <a:pt x="31" y="37"/>
                </a:lnTo>
                <a:lnTo>
                  <a:pt x="29" y="41"/>
                </a:lnTo>
                <a:lnTo>
                  <a:pt x="28" y="43"/>
                </a:lnTo>
                <a:lnTo>
                  <a:pt x="27" y="46"/>
                </a:lnTo>
                <a:lnTo>
                  <a:pt x="27" y="49"/>
                </a:lnTo>
                <a:lnTo>
                  <a:pt x="26" y="51"/>
                </a:lnTo>
                <a:lnTo>
                  <a:pt x="26" y="55"/>
                </a:lnTo>
                <a:lnTo>
                  <a:pt x="25" y="57"/>
                </a:lnTo>
                <a:lnTo>
                  <a:pt x="24" y="59"/>
                </a:lnTo>
                <a:lnTo>
                  <a:pt x="24" y="63"/>
                </a:lnTo>
                <a:lnTo>
                  <a:pt x="23" y="66"/>
                </a:lnTo>
                <a:lnTo>
                  <a:pt x="22" y="69"/>
                </a:lnTo>
                <a:lnTo>
                  <a:pt x="22" y="73"/>
                </a:lnTo>
                <a:lnTo>
                  <a:pt x="21" y="75"/>
                </a:lnTo>
                <a:lnTo>
                  <a:pt x="22" y="79"/>
                </a:lnTo>
                <a:lnTo>
                  <a:pt x="22" y="83"/>
                </a:lnTo>
                <a:lnTo>
                  <a:pt x="21" y="84"/>
                </a:lnTo>
                <a:lnTo>
                  <a:pt x="20" y="87"/>
                </a:lnTo>
                <a:lnTo>
                  <a:pt x="20" y="90"/>
                </a:lnTo>
                <a:lnTo>
                  <a:pt x="21" y="92"/>
                </a:lnTo>
                <a:lnTo>
                  <a:pt x="20" y="94"/>
                </a:lnTo>
                <a:lnTo>
                  <a:pt x="15" y="91"/>
                </a:lnTo>
                <a:lnTo>
                  <a:pt x="2" y="84"/>
                </a:lnTo>
                <a:lnTo>
                  <a:pt x="2" y="83"/>
                </a:lnTo>
                <a:lnTo>
                  <a:pt x="3" y="81"/>
                </a:lnTo>
                <a:lnTo>
                  <a:pt x="3" y="80"/>
                </a:lnTo>
                <a:lnTo>
                  <a:pt x="2" y="78"/>
                </a:lnTo>
                <a:lnTo>
                  <a:pt x="3" y="76"/>
                </a:lnTo>
                <a:lnTo>
                  <a:pt x="0" y="73"/>
                </a:lnTo>
                <a:lnTo>
                  <a:pt x="2" y="69"/>
                </a:lnTo>
                <a:lnTo>
                  <a:pt x="2" y="67"/>
                </a:lnTo>
                <a:lnTo>
                  <a:pt x="3" y="63"/>
                </a:lnTo>
                <a:lnTo>
                  <a:pt x="3" y="62"/>
                </a:lnTo>
                <a:lnTo>
                  <a:pt x="4" y="57"/>
                </a:lnTo>
                <a:lnTo>
                  <a:pt x="4" y="53"/>
                </a:lnTo>
                <a:lnTo>
                  <a:pt x="4" y="49"/>
                </a:lnTo>
                <a:lnTo>
                  <a:pt x="5" y="45"/>
                </a:lnTo>
                <a:lnTo>
                  <a:pt x="6" y="42"/>
                </a:lnTo>
                <a:lnTo>
                  <a:pt x="8" y="37"/>
                </a:lnTo>
                <a:lnTo>
                  <a:pt x="7" y="35"/>
                </a:lnTo>
                <a:lnTo>
                  <a:pt x="8" y="33"/>
                </a:lnTo>
                <a:lnTo>
                  <a:pt x="10" y="28"/>
                </a:lnTo>
                <a:lnTo>
                  <a:pt x="11" y="25"/>
                </a:lnTo>
                <a:lnTo>
                  <a:pt x="13" y="19"/>
                </a:lnTo>
                <a:lnTo>
                  <a:pt x="15" y="17"/>
                </a:lnTo>
                <a:lnTo>
                  <a:pt x="16" y="13"/>
                </a:lnTo>
                <a:lnTo>
                  <a:pt x="19" y="9"/>
                </a:lnTo>
                <a:lnTo>
                  <a:pt x="22" y="7"/>
                </a:lnTo>
                <a:lnTo>
                  <a:pt x="24" y="5"/>
                </a:lnTo>
                <a:lnTo>
                  <a:pt x="27" y="3"/>
                </a:lnTo>
                <a:lnTo>
                  <a:pt x="30" y="2"/>
                </a:lnTo>
                <a:lnTo>
                  <a:pt x="32" y="2"/>
                </a:lnTo>
                <a:lnTo>
                  <a:pt x="36" y="0"/>
                </a:lnTo>
                <a:lnTo>
                  <a:pt x="38" y="1"/>
                </a:lnTo>
                <a:lnTo>
                  <a:pt x="42" y="1"/>
                </a:lnTo>
                <a:lnTo>
                  <a:pt x="45" y="0"/>
                </a:lnTo>
                <a:lnTo>
                  <a:pt x="89" y="19"/>
                </a:lnTo>
                <a:lnTo>
                  <a:pt x="90" y="20"/>
                </a:lnTo>
                <a:lnTo>
                  <a:pt x="91" y="20"/>
                </a:lnTo>
                <a:lnTo>
                  <a:pt x="93" y="21"/>
                </a:lnTo>
                <a:lnTo>
                  <a:pt x="93" y="23"/>
                </a:lnTo>
                <a:lnTo>
                  <a:pt x="96" y="24"/>
                </a:lnTo>
                <a:lnTo>
                  <a:pt x="98" y="24"/>
                </a:lnTo>
                <a:lnTo>
                  <a:pt x="99" y="23"/>
                </a:lnTo>
                <a:lnTo>
                  <a:pt x="101" y="24"/>
                </a:lnTo>
                <a:lnTo>
                  <a:pt x="102" y="24"/>
                </a:lnTo>
                <a:lnTo>
                  <a:pt x="104" y="25"/>
                </a:lnTo>
                <a:lnTo>
                  <a:pt x="105" y="25"/>
                </a:lnTo>
                <a:lnTo>
                  <a:pt x="107" y="25"/>
                </a:lnTo>
                <a:lnTo>
                  <a:pt x="109" y="26"/>
                </a:lnTo>
                <a:lnTo>
                  <a:pt x="110" y="26"/>
                </a:lnTo>
                <a:lnTo>
                  <a:pt x="105" y="55"/>
                </a:lnTo>
                <a:lnTo>
                  <a:pt x="96" y="56"/>
                </a:lnTo>
                <a:lnTo>
                  <a:pt x="9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Freeform 13"/>
          <p:cNvSpPr>
            <a:spLocks/>
          </p:cNvSpPr>
          <p:nvPr/>
        </p:nvSpPr>
        <p:spPr bwMode="auto">
          <a:xfrm>
            <a:off x="1970088" y="4957763"/>
            <a:ext cx="23812" cy="22225"/>
          </a:xfrm>
          <a:custGeom>
            <a:avLst/>
            <a:gdLst>
              <a:gd name="T0" fmla="*/ 2147483647 w 15"/>
              <a:gd name="T1" fmla="*/ 2147483647 h 14"/>
              <a:gd name="T2" fmla="*/ 0 w 15"/>
              <a:gd name="T3" fmla="*/ 2147483647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2147483647 w 15"/>
              <a:gd name="T17" fmla="*/ 0 h 14"/>
              <a:gd name="T18" fmla="*/ 2147483647 w 15"/>
              <a:gd name="T19" fmla="*/ 2147483647 h 14"/>
              <a:gd name="T20" fmla="*/ 2147483647 w 15"/>
              <a:gd name="T21" fmla="*/ 2147483647 h 14"/>
              <a:gd name="T22" fmla="*/ 2147483647 w 15"/>
              <a:gd name="T23" fmla="*/ 2147483647 h 14"/>
              <a:gd name="T24" fmla="*/ 2147483647 w 15"/>
              <a:gd name="T25" fmla="*/ 2147483647 h 14"/>
              <a:gd name="T26" fmla="*/ 2147483647 w 15"/>
              <a:gd name="T27" fmla="*/ 2147483647 h 14"/>
              <a:gd name="T28" fmla="*/ 2147483647 w 15"/>
              <a:gd name="T29" fmla="*/ 2147483647 h 14"/>
              <a:gd name="T30" fmla="*/ 2147483647 w 15"/>
              <a:gd name="T31" fmla="*/ 2147483647 h 14"/>
              <a:gd name="T32" fmla="*/ 2147483647 w 15"/>
              <a:gd name="T33" fmla="*/ 2147483647 h 14"/>
              <a:gd name="T34" fmla="*/ 2147483647 w 15"/>
              <a:gd name="T35" fmla="*/ 2147483647 h 14"/>
              <a:gd name="T36" fmla="*/ 2147483647 w 15"/>
              <a:gd name="T37" fmla="*/ 2147483647 h 14"/>
              <a:gd name="T38" fmla="*/ 2147483647 w 15"/>
              <a:gd name="T39" fmla="*/ 2147483647 h 14"/>
              <a:gd name="T40" fmla="*/ 2147483647 w 15"/>
              <a:gd name="T41" fmla="*/ 2147483647 h 14"/>
              <a:gd name="T42" fmla="*/ 2147483647 w 15"/>
              <a:gd name="T43" fmla="*/ 2147483647 h 14"/>
              <a:gd name="T44" fmla="*/ 2147483647 w 15"/>
              <a:gd name="T45" fmla="*/ 2147483647 h 14"/>
              <a:gd name="T46" fmla="*/ 2147483647 w 15"/>
              <a:gd name="T47" fmla="*/ 2147483647 h 14"/>
              <a:gd name="T48" fmla="*/ 2147483647 w 15"/>
              <a:gd name="T49" fmla="*/ 2147483647 h 14"/>
              <a:gd name="T50" fmla="*/ 2147483647 w 15"/>
              <a:gd name="T51" fmla="*/ 2147483647 h 14"/>
              <a:gd name="T52" fmla="*/ 2147483647 w 15"/>
              <a:gd name="T53" fmla="*/ 2147483647 h 14"/>
              <a:gd name="T54" fmla="*/ 2147483647 w 15"/>
              <a:gd name="T55" fmla="*/ 2147483647 h 14"/>
              <a:gd name="T56" fmla="*/ 2147483647 w 15"/>
              <a:gd name="T57" fmla="*/ 2147483647 h 14"/>
              <a:gd name="T58" fmla="*/ 2147483647 w 15"/>
              <a:gd name="T59" fmla="*/ 2147483647 h 14"/>
              <a:gd name="T60" fmla="*/ 2147483647 w 15"/>
              <a:gd name="T61" fmla="*/ 2147483647 h 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"/>
              <a:gd name="T94" fmla="*/ 0 h 14"/>
              <a:gd name="T95" fmla="*/ 15 w 15"/>
              <a:gd name="T96" fmla="*/ 14 h 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" h="14">
                <a:moveTo>
                  <a:pt x="11" y="13"/>
                </a:moveTo>
                <a:lnTo>
                  <a:pt x="0" y="10"/>
                </a:lnTo>
                <a:lnTo>
                  <a:pt x="2" y="5"/>
                </a:lnTo>
                <a:lnTo>
                  <a:pt x="2" y="4"/>
                </a:lnTo>
                <a:lnTo>
                  <a:pt x="2" y="1"/>
                </a:lnTo>
                <a:lnTo>
                  <a:pt x="3" y="2"/>
                </a:lnTo>
                <a:lnTo>
                  <a:pt x="3" y="1"/>
                </a:lnTo>
                <a:lnTo>
                  <a:pt x="5" y="1"/>
                </a:lnTo>
                <a:lnTo>
                  <a:pt x="6" y="0"/>
                </a:lnTo>
                <a:lnTo>
                  <a:pt x="6" y="2"/>
                </a:lnTo>
                <a:lnTo>
                  <a:pt x="7" y="2"/>
                </a:lnTo>
                <a:lnTo>
                  <a:pt x="7" y="5"/>
                </a:lnTo>
                <a:lnTo>
                  <a:pt x="7" y="3"/>
                </a:lnTo>
                <a:lnTo>
                  <a:pt x="5" y="2"/>
                </a:lnTo>
                <a:lnTo>
                  <a:pt x="3" y="4"/>
                </a:lnTo>
                <a:lnTo>
                  <a:pt x="3" y="5"/>
                </a:lnTo>
                <a:lnTo>
                  <a:pt x="2" y="10"/>
                </a:lnTo>
                <a:lnTo>
                  <a:pt x="6" y="10"/>
                </a:lnTo>
                <a:lnTo>
                  <a:pt x="7" y="6"/>
                </a:lnTo>
                <a:lnTo>
                  <a:pt x="7" y="5"/>
                </a:lnTo>
                <a:lnTo>
                  <a:pt x="7" y="2"/>
                </a:lnTo>
                <a:lnTo>
                  <a:pt x="8" y="3"/>
                </a:lnTo>
                <a:lnTo>
                  <a:pt x="9" y="3"/>
                </a:lnTo>
                <a:lnTo>
                  <a:pt x="8" y="5"/>
                </a:lnTo>
                <a:lnTo>
                  <a:pt x="14" y="2"/>
                </a:lnTo>
                <a:lnTo>
                  <a:pt x="13" y="3"/>
                </a:lnTo>
                <a:lnTo>
                  <a:pt x="8" y="6"/>
                </a:lnTo>
                <a:lnTo>
                  <a:pt x="7" y="10"/>
                </a:lnTo>
                <a:lnTo>
                  <a:pt x="12" y="12"/>
                </a:lnTo>
                <a:lnTo>
                  <a:pt x="11" y="1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13" descr="http://www.mint.com/blog/wp-content/uploads/2012/06/student-loan-deb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590800"/>
            <a:ext cx="533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/>
          <p:cNvSpPr>
            <a:spLocks noGrp="1"/>
          </p:cNvSpPr>
          <p:nvPr>
            <p:ph type="ctrTitle"/>
          </p:nvPr>
        </p:nvSpPr>
        <p:spPr>
          <a:xfrm>
            <a:off x="571500" y="1295400"/>
            <a:ext cx="7772400" cy="1470025"/>
          </a:xfrm>
        </p:spPr>
        <p:txBody>
          <a:bodyPr/>
          <a:lstStyle/>
          <a:p>
            <a:r>
              <a:rPr lang="en-US" altLang="en-US" dirty="0"/>
              <a:t>Chicago C.A.R.E. Program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3558" y="228600"/>
            <a:ext cx="5108285" cy="798576"/>
            <a:chOff x="1993900" y="228600"/>
            <a:chExt cx="5108285" cy="798576"/>
          </a:xfrm>
        </p:grpSpPr>
        <p:pic>
          <p:nvPicPr>
            <p:cNvPr id="1027" name="Picture 3" descr="C:\Users\jms\AppData\Local\Microsoft\Windows\Temporary Internet Files\Content.Outlook\JF62LJ8S\CARE ic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00" y="228600"/>
              <a:ext cx="801624" cy="79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95524" y="476088"/>
              <a:ext cx="43066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CREDIT ABUSE RESISTANCE EDUCATION</a:t>
              </a:r>
            </a:p>
          </p:txBody>
        </p:sp>
      </p:grp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Primary Federal Grants are </a:t>
            </a:r>
            <a:br>
              <a:rPr lang="en-US" altLang="en-US" dirty="0"/>
            </a:br>
            <a:r>
              <a:rPr lang="en-US" altLang="en-US" dirty="0"/>
              <a:t>Pell Grants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capped at $7,395/student/year (2023-24)</a:t>
            </a:r>
          </a:p>
          <a:p>
            <a:pPr eaLnBrk="1" hangingPunct="1">
              <a:defRPr/>
            </a:pPr>
            <a:r>
              <a:rPr lang="en-US" dirty="0"/>
              <a:t>do not need to be paid back</a:t>
            </a:r>
          </a:p>
          <a:p>
            <a:pPr eaLnBrk="1" hangingPunct="1">
              <a:defRPr/>
            </a:pPr>
            <a:r>
              <a:rPr lang="en-US" dirty="0"/>
              <a:t>need-based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96A6D-5CFF-4066-B312-CCD7C49C1D2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61" name="Picture 5" descr="pocke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3438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67226"/>
            <a:ext cx="1919287" cy="1919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Primary Illinois Grants Are</a:t>
            </a:r>
            <a:br>
              <a:rPr lang="en-US" altLang="en-US" sz="3600" dirty="0"/>
            </a:br>
            <a:r>
              <a:rPr lang="en-US" altLang="en-US" sz="3600" u="sng" dirty="0"/>
              <a:t>Illinois Monetary Award Program (MAP)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Illinois resident who attends an Illinois approved educational institution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need-based financial aid awarded on a first-come, first-served basis to about 140,000 students a year.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Up to $8,400 a year for tuition and mandatory fees paid directly to school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  <a:defRPr/>
            </a:pPr>
            <a:br>
              <a:rPr lang="en-US" sz="2300" dirty="0"/>
            </a:b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68848-9888-41DF-86BF-EA4652B2C8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5B299-B7A7-464A-962A-4CDF510E3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73288"/>
            <a:ext cx="2476500" cy="3952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Scholarships</a:t>
            </a:r>
            <a:endParaRPr lang="en-US" altLang="en-US" u="sng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Money that does not have to be paid back!</a:t>
            </a:r>
          </a:p>
          <a:p>
            <a:pPr eaLnBrk="1" hangingPunct="1"/>
            <a:r>
              <a:rPr lang="en-US" altLang="en-US" dirty="0"/>
              <a:t>Awarded on the basis of merit, skill, need or unique characteristics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Do not pay for help to find scholarships – it’s usually a scam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1902-C7A0-4474-AAA1-EFED6D050C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905000" cy="17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Places to look for Scholarships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-- </a:t>
            </a:r>
            <a:r>
              <a:rPr lang="en-US" altLang="en-US" sz="2400" dirty="0"/>
              <a:t>High School Counselor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Your Community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Local Businesses, Community Clubs, Workplace or Professional Affiliations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educational institution you plan to attend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the Internet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 dirty="0"/>
              <a:t>fastweb.com		collegeanswer.com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 dirty="0"/>
              <a:t>collegeboard.com	Studentscholarshipsearch.com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 dirty="0"/>
              <a:t>gocollege.com		Finaid.org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 dirty="0"/>
              <a:t>scholarshiphelp.org	careerinfonet.org/</a:t>
            </a:r>
            <a:r>
              <a:rPr lang="en-US" altLang="en-US" sz="2000" dirty="0" err="1"/>
              <a:t>scholarshipsearch</a:t>
            </a:r>
            <a:endParaRPr lang="en-US" altLang="en-US" sz="2000" dirty="0"/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en-US" sz="2000" dirty="0"/>
              <a:t>Collegegreenlight.com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D94C9-E364-4F27-A773-6F4F08B287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9461" name="Picture 4" descr="man chasing mon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262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Scholarships for Everyone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Create-A-Greeting-Card $10,000 Scholarship Contest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The Asparagus Club Scholarship </a:t>
            </a:r>
            <a:r>
              <a:rPr lang="en-US" altLang="en-US" sz="2000" dirty="0"/>
              <a:t>($2,000) for those pursuing a degree in business, food management or grocery industry.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The American Fire Sprinkler Association </a:t>
            </a:r>
            <a:r>
              <a:rPr lang="en-US" altLang="en-US" sz="2000" dirty="0"/>
              <a:t>(5 -$1,000). Read a short essay about sprinklers and fire safety and take a 10-question quiz (each correct answer gives you a chance to win).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Vegetarian Resource Group </a:t>
            </a:r>
            <a:r>
              <a:rPr lang="en-US" altLang="en-US" sz="2000" dirty="0"/>
              <a:t>($5,000) show you promote “a peaceful world through a vegetarian diet/lifestyle”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E7D99-0666-443E-8A5D-2FF0745FAB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737598"/>
            <a:ext cx="44958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cs typeface="Calibri" pitchFamily="34" charset="0"/>
              </a:rPr>
              <a:t>Beans For Brains Scholarship </a:t>
            </a:r>
            <a:r>
              <a:rPr lang="en-US" sz="1800" dirty="0">
                <a:latin typeface="+mn-lt"/>
                <a:cs typeface="Calibri" pitchFamily="34" charset="0"/>
              </a:rPr>
              <a:t>(5 -$2,500) </a:t>
            </a:r>
            <a:r>
              <a:rPr lang="en-US" sz="1800" dirty="0">
                <a:latin typeface="+mn-lt"/>
              </a:rPr>
              <a:t>proficient knitters or crocheters.</a:t>
            </a:r>
            <a:r>
              <a:rPr lang="en-US" sz="1800" dirty="0">
                <a:latin typeface="+mn-lt"/>
                <a:cs typeface="Calibri" pitchFamily="34" charset="0"/>
              </a:rPr>
              <a:t> 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Fifth Month Scholarship</a:t>
            </a:r>
            <a:r>
              <a:rPr lang="en-US" sz="1800" dirty="0">
                <a:latin typeface="+mn-lt"/>
              </a:rPr>
              <a:t> ($1,500) you must write a letter to the number five (#5) and explain why the number five is so important.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Zombie Apocalypse Scholarship </a:t>
            </a:r>
            <a:r>
              <a:rPr lang="en-US" sz="1800" dirty="0">
                <a:latin typeface="+mn-lt"/>
              </a:rPr>
              <a:t>($2,000) Imagine zombies have taken over your school Write an essay on how will you survive.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Two Ten Foundation Footwear Design Scholarship </a:t>
            </a:r>
            <a:r>
              <a:rPr lang="en-US" sz="1800" dirty="0">
                <a:latin typeface="+mn-lt"/>
              </a:rPr>
              <a:t>($1,000 -$5,000) is available to any student who is studying design with a focus on footwear</a:t>
            </a:r>
            <a:endParaRPr lang="en-US" sz="1800" dirty="0">
              <a:latin typeface="+mn-lt"/>
              <a:cs typeface="Calibri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American Association of Candy Technologists</a:t>
            </a:r>
            <a:r>
              <a:rPr lang="en-US" sz="1800" dirty="0">
                <a:latin typeface="+mn-lt"/>
              </a:rPr>
              <a:t> ($2,500) majoring in food science</a:t>
            </a:r>
            <a:endParaRPr lang="en-US" sz="1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838200"/>
          </a:xfrm>
        </p:spPr>
        <p:txBody>
          <a:bodyPr/>
          <a:lstStyle/>
          <a:p>
            <a:r>
              <a:rPr lang="en-US" altLang="en-US" dirty="0"/>
              <a:t>Student Employment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altLang="en-US" sz="2700" dirty="0"/>
              <a:t>Get work-study financial aid in school</a:t>
            </a:r>
          </a:p>
          <a:p>
            <a:pPr lvl="1"/>
            <a:r>
              <a:rPr lang="en-US" sz="2400" dirty="0">
                <a:solidFill>
                  <a:srgbClr val="0F161D"/>
                </a:solidFill>
                <a:latin typeface="+mj-lt"/>
                <a:cs typeface="Arial" panose="020B0604020202020204" pitchFamily="34" charset="0"/>
              </a:rPr>
              <a:t>Based on need</a:t>
            </a:r>
          </a:p>
          <a:p>
            <a:pPr lvl="1"/>
            <a:r>
              <a:rPr lang="en-US" sz="2400" dirty="0">
                <a:solidFill>
                  <a:srgbClr val="0F161D"/>
                </a:solidFill>
                <a:latin typeface="+mj-lt"/>
                <a:cs typeface="Arial" panose="020B0604020202020204" pitchFamily="34" charset="0"/>
              </a:rPr>
              <a:t>on-campus job</a:t>
            </a:r>
          </a:p>
          <a:p>
            <a:pPr lvl="1"/>
            <a:r>
              <a:rPr lang="en-US" sz="2400" dirty="0">
                <a:solidFill>
                  <a:srgbClr val="0F161D"/>
                </a:solidFill>
                <a:latin typeface="+mj-lt"/>
                <a:cs typeface="Arial" panose="020B0604020202020204" pitchFamily="34" charset="0"/>
              </a:rPr>
              <a:t>10 – 15 hours per week and paid directly to student</a:t>
            </a:r>
            <a:endParaRPr lang="en-US" altLang="en-US" sz="2400" dirty="0">
              <a:latin typeface="+mj-lt"/>
            </a:endParaRPr>
          </a:p>
          <a:p>
            <a:r>
              <a:rPr lang="en-US" altLang="en-US" sz="2700" dirty="0"/>
              <a:t>Get a job!</a:t>
            </a:r>
          </a:p>
          <a:p>
            <a:pPr lvl="1"/>
            <a:r>
              <a:rPr lang="en-US" altLang="en-US" sz="2400" dirty="0"/>
              <a:t>Learn about your industry and network for future employment</a:t>
            </a:r>
            <a:endParaRPr lang="en-US" altLang="en-US" sz="2700" dirty="0"/>
          </a:p>
          <a:p>
            <a:r>
              <a:rPr lang="en-US" altLang="en-US" sz="2700" dirty="0"/>
              <a:t>Apprenticeships  (</a:t>
            </a:r>
            <a:r>
              <a:rPr lang="en-US" altLang="en-US" sz="2700" dirty="0">
                <a:hlinkClick r:id="rId2"/>
              </a:rPr>
              <a:t>www.apprenticeship.gov</a:t>
            </a:r>
            <a:r>
              <a:rPr lang="en-US" altLang="en-US" sz="2700" dirty="0"/>
              <a:t>)</a:t>
            </a:r>
          </a:p>
          <a:p>
            <a:pPr lvl="1"/>
            <a:r>
              <a:rPr lang="en-US" altLang="en-US" sz="2300" dirty="0"/>
              <a:t>Paid Job			- Mentorships</a:t>
            </a:r>
          </a:p>
          <a:p>
            <a:pPr lvl="1"/>
            <a:r>
              <a:rPr lang="en-US" altLang="en-US" sz="2300" dirty="0"/>
              <a:t>Work based leaning	- Credentials</a:t>
            </a:r>
          </a:p>
          <a:p>
            <a:pPr lvl="1"/>
            <a:r>
              <a:rPr lang="en-US" altLang="en-US" sz="2300" dirty="0"/>
              <a:t>Classroom learning</a:t>
            </a:r>
          </a:p>
          <a:p>
            <a:pPr lvl="1"/>
            <a:endParaRPr lang="en-US" altLang="en-US" sz="2400" dirty="0"/>
          </a:p>
          <a:p>
            <a:pPr marL="457200" lvl="1" indent="0">
              <a:buNone/>
            </a:pP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F891F-4852-416C-92B4-E97DA85F349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2277-8E1A-4851-A27B-DDA24D8B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Student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6934-60CB-4E6F-8E72-67BFCBF0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Student Loans should be your last source for funding.  </a:t>
            </a:r>
          </a:p>
          <a:p>
            <a:pPr marL="0" indent="0" algn="ctr">
              <a:buNone/>
            </a:pPr>
            <a:r>
              <a:rPr lang="en-US" sz="4800" dirty="0"/>
              <a:t>Why?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	(Try to answer in chat or live)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F78A1-8DA9-4DF2-B872-45B1B094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6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/>
              <a:t>Student loans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/>
              <a:t>Student loans should be your last source of funding.  </a:t>
            </a:r>
            <a:endParaRPr lang="en-US" altLang="en-US" sz="4000" i="1" dirty="0"/>
          </a:p>
          <a:p>
            <a:pPr marL="0" indent="0" eaLnBrk="1" hangingPunct="1">
              <a:buNone/>
            </a:pPr>
            <a:r>
              <a:rPr lang="en-US" altLang="en-US" sz="4000" i="1" dirty="0"/>
              <a:t>   </a:t>
            </a:r>
            <a:r>
              <a:rPr lang="en-US" altLang="en-US" sz="4000" dirty="0"/>
              <a:t>Because student loans</a:t>
            </a:r>
          </a:p>
          <a:p>
            <a:pPr marL="457200" lvl="1" indent="0" eaLnBrk="1" hangingPunct="1">
              <a:buNone/>
            </a:pPr>
            <a:r>
              <a:rPr lang="en-US" altLang="en-US" sz="4000" dirty="0"/>
              <a:t> are </a:t>
            </a:r>
            <a:r>
              <a:rPr lang="en-US" altLang="en-US" sz="4000" b="1" dirty="0"/>
              <a:t>DEBT</a:t>
            </a:r>
            <a:r>
              <a:rPr lang="en-US" altLang="en-US" sz="4000" dirty="0"/>
              <a:t>.</a:t>
            </a:r>
          </a:p>
          <a:p>
            <a:pPr marL="457200" lvl="1" indent="0" eaLnBrk="1" hangingPunct="1">
              <a:buNone/>
            </a:pPr>
            <a:endParaRPr lang="en-US" altLang="en-US" sz="4000" dirty="0"/>
          </a:p>
          <a:p>
            <a:pPr marL="457200" lvl="1" indent="0" eaLnBrk="1" hangingPunct="1">
              <a:buNone/>
            </a:pPr>
            <a:r>
              <a:rPr lang="en-US" altLang="en-US" sz="4000" dirty="0"/>
              <a:t> </a:t>
            </a:r>
          </a:p>
          <a:p>
            <a:pPr lvl="1" eaLnBrk="1" hangingPunct="1"/>
            <a:endParaRPr lang="en-US" altLang="en-US" sz="4000" dirty="0"/>
          </a:p>
          <a:p>
            <a:pPr lvl="1" eaLnBrk="1" hangingPunct="1"/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1ED34-3C6D-414C-BA2C-50AED080C92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38639-2A51-4839-8EDF-AD11A9B6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800" y="2667000"/>
            <a:ext cx="3581400" cy="3828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141C9-6666-438F-B00C-EB89DD01D21C}"/>
              </a:ext>
            </a:extLst>
          </p:cNvPr>
          <p:cNvSpPr txBox="1"/>
          <p:nvPr/>
        </p:nvSpPr>
        <p:spPr>
          <a:xfrm>
            <a:off x="2971800" y="6858000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rkansasgopwing.blogspot.com/2011_02_13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Student loan debt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38"/>
            <a:ext cx="7620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The average student loan debt owed at graduation from a four-year college is $29,100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8EBC7-E072-4DAA-9195-C346E308151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78162"/>
            <a:ext cx="22621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MP90044866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72606"/>
            <a:ext cx="2819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Many Students With Loans Don’t Know: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649279"/>
          </a:xfrm>
        </p:spPr>
        <p:txBody>
          <a:bodyPr/>
          <a:lstStyle/>
          <a:p>
            <a:r>
              <a:rPr lang="en-US" dirty="0"/>
              <a:t>The interest rate on their loans</a:t>
            </a:r>
          </a:p>
          <a:p>
            <a:r>
              <a:rPr lang="en-US" dirty="0"/>
              <a:t>Repayment terms</a:t>
            </a:r>
          </a:p>
          <a:p>
            <a:r>
              <a:rPr lang="en-US" dirty="0"/>
              <a:t>Differences between federal and private loans</a:t>
            </a:r>
          </a:p>
          <a:p>
            <a:r>
              <a:rPr lang="en-US" dirty="0"/>
              <a:t>The other significant options for financing their education that are NOT loans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2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2DB8-40AC-417D-B958-4881FF32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868362"/>
          </a:xfrm>
        </p:spPr>
        <p:txBody>
          <a:bodyPr/>
          <a:lstStyle/>
          <a:p>
            <a:r>
              <a:rPr lang="en-US" dirty="0"/>
              <a:t>Picture Yourself in 10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3666-E935-4D5B-AA63-4F52460E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3600" dirty="0"/>
              <a:t>What do you see yourself doing?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(provide ideas via chat or in person)</a:t>
            </a:r>
          </a:p>
          <a:p>
            <a:r>
              <a:rPr lang="en-US" sz="3600" dirty="0"/>
              <a:t>What does it take to get there?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(list careers and how to achieve – education, training, 	money, etc.)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Many individuals who struggle with student debt do so because they did not carefully think through their educational goals or how to pay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546D-C19A-4527-B48E-F9E1F7B8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44562"/>
          </a:xfrm>
        </p:spPr>
        <p:txBody>
          <a:bodyPr/>
          <a:lstStyle/>
          <a:p>
            <a:r>
              <a:rPr lang="en-US" altLang="en-US" sz="3600" b="1" dirty="0"/>
              <a:t>Our 3 messages about borrowing for education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dirty="0"/>
              <a:t>Student loans should be your last financing option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Student loans are debt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Only use student loans when all other sources are exhausted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dirty="0"/>
              <a:t>Do not borrow more than you can afford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dirty="0"/>
              <a:t>Be smart about the type of student loan you get – Federal vs 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7922-E1BE-4115-A0FD-A4BF135BC9F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A982EE-5593-4001-B4C9-8FDE31FF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what we have learned so far by playing Kahoot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709A4-7BFE-4763-B16F-A076C029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www.Kahoot.it</a:t>
            </a:r>
            <a:r>
              <a:rPr lang="en-US" dirty="0"/>
              <a:t> – (we will have a game designed for this presentation and this will be the recommended first of two breaks for playing the game.)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50E7-F01B-4E20-A0F9-F99A5C17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3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5" y="3124200"/>
            <a:ext cx="8229600" cy="2743200"/>
          </a:xfrm>
        </p:spPr>
        <p:txBody>
          <a:bodyPr/>
          <a:lstStyle/>
          <a:p>
            <a:pPr marL="0" lvl="0" indent="0"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76000"/>
              <a:buNone/>
            </a:pPr>
            <a:r>
              <a:rPr lang="en-US" sz="3600" dirty="0">
                <a:solidFill>
                  <a:srgbClr val="015382"/>
                </a:solidFill>
              </a:rPr>
              <a:t>Each year, the federal government awards roughly $ 242 billion to  students through grants, loans, work-study and other aid.</a:t>
            </a:r>
          </a:p>
          <a:p>
            <a:pPr marL="0" lvl="0" indent="0"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76000"/>
              <a:buNone/>
            </a:pPr>
            <a:endParaRPr lang="en-US" sz="3600" dirty="0">
              <a:solidFill>
                <a:srgbClr val="015382"/>
              </a:solidFill>
            </a:endParaRPr>
          </a:p>
          <a:p>
            <a:pPr marL="0" lvl="0" indent="0"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76000"/>
              <a:buNone/>
            </a:pPr>
            <a:r>
              <a:rPr lang="en-US" sz="3600" dirty="0">
                <a:solidFill>
                  <a:srgbClr val="015382"/>
                </a:solidFill>
              </a:rPr>
              <a:t>How do you access this money?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4" y="381000"/>
            <a:ext cx="32305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47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3291" b="20134"/>
          <a:stretch/>
        </p:blipFill>
        <p:spPr bwMode="auto">
          <a:xfrm>
            <a:off x="1143000" y="5715000"/>
            <a:ext cx="6496050" cy="6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401762"/>
          </a:xfrm>
        </p:spPr>
        <p:txBody>
          <a:bodyPr/>
          <a:lstStyle/>
          <a:p>
            <a:r>
              <a:rPr lang="en-US" altLang="en-US" sz="3200" b="1" dirty="0"/>
              <a:t>FAFSA</a:t>
            </a:r>
            <a:br>
              <a:rPr lang="en-US" altLang="en-US" sz="3200" b="1" dirty="0"/>
            </a:br>
            <a:r>
              <a:rPr lang="en-US" altLang="en-US" sz="3200" b="1" dirty="0"/>
              <a:t>Free Application For Federal Student Aid</a:t>
            </a:r>
            <a:br>
              <a:rPr lang="en-US" altLang="en-US" sz="3200" b="1" dirty="0"/>
            </a:br>
            <a:r>
              <a:rPr lang="en-US" altLang="en-US" sz="3200" b="1" dirty="0"/>
              <a:t>(FAFSA.GOV)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altLang="en-US" sz="2400" dirty="0"/>
              <a:t>Grants and loans for most educational programs require you to fill out a FAFSA</a:t>
            </a:r>
          </a:p>
          <a:p>
            <a:r>
              <a:rPr lang="en-US" altLang="en-US" sz="2400" dirty="0"/>
              <a:t>FAFSA forms can be submitted starting October 1 of your senior year in high school</a:t>
            </a:r>
          </a:p>
          <a:p>
            <a:r>
              <a:rPr lang="en-US" altLang="en-US" sz="2400" dirty="0"/>
              <a:t>Fill them our early. Money can run out</a:t>
            </a:r>
          </a:p>
          <a:p>
            <a:r>
              <a:rPr lang="en-US" altLang="en-US" sz="2400" dirty="0"/>
              <a:t>Fill out FAFSA on-line by first setting up an account. You will need bank account information and tax returns.</a:t>
            </a:r>
          </a:p>
          <a:p>
            <a:r>
              <a:rPr lang="en-US" altLang="en-US" sz="2400" dirty="0"/>
              <a:t>You must fill out a FAFSA each year you are in school that you wish to apply for financial 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72BFC-278B-49F6-9B05-753EC14828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2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AEAE-2A33-4698-A3D0-AA580B1D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know what financial aid you are awarded?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F49C-090B-4679-B1C3-72886F196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/>
              <a:t>In the spring of your senior year, you will receive a financial aid letter from each educational institution that accepted you.</a:t>
            </a:r>
          </a:p>
          <a:p>
            <a:r>
              <a:rPr lang="en-US" sz="2800" dirty="0"/>
              <a:t>The letter will tell you:	</a:t>
            </a:r>
          </a:p>
          <a:p>
            <a:pPr lvl="1"/>
            <a:r>
              <a:rPr lang="en-US" dirty="0"/>
              <a:t>grants you will receive.</a:t>
            </a:r>
          </a:p>
          <a:p>
            <a:pPr lvl="1"/>
            <a:r>
              <a:rPr lang="en-US" dirty="0"/>
              <a:t>If you will get work-study funding.</a:t>
            </a:r>
          </a:p>
          <a:p>
            <a:pPr lvl="1"/>
            <a:r>
              <a:rPr lang="en-US" dirty="0"/>
              <a:t>If you applied for a scholarship from the educational institution, it will tell you if you will receive it.</a:t>
            </a:r>
          </a:p>
          <a:p>
            <a:pPr lvl="1"/>
            <a:r>
              <a:rPr lang="en-US" dirty="0"/>
              <a:t>Federal loans you are eligible to receive.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3882-76FE-4F40-8F9B-DB3B16DA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1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A2825-65D1-46BB-9054-0C3C7A43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1C0DC-A040-4ADC-93D6-16687849CC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 descr="Financial Aid Award Letter: What It Is and How to Read It | Student Loan  Hero">
            <a:extLst>
              <a:ext uri="{FF2B5EF4-FFF2-40B4-BE49-F238E27FC236}">
                <a16:creationId xmlns:a16="http://schemas.microsoft.com/office/drawing/2014/main" id="{D7B11137-9A70-4B92-BCF3-4ED246D2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7866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0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ACA8-D8A6-4D15-8654-2741AF32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understand the letter, call the financial aid office!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CF2D-4F92-4A1E-BE3D-418324F3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Ask questions.  For example, will the financial aid award be given every year or do you have to re-apply?</a:t>
            </a:r>
          </a:p>
          <a:p>
            <a:r>
              <a:rPr lang="en-US" dirty="0"/>
              <a:t>Advocate for yourself.  If you need more money, ask for it.</a:t>
            </a:r>
          </a:p>
          <a:p>
            <a:r>
              <a:rPr lang="en-US" dirty="0"/>
              <a:t>Make sure you understand what is “free money” and what money has to be repaid.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86E2-CD1B-4DA5-BD2C-F226E6E1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8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r>
              <a:rPr lang="en-US" altLang="en-US" sz="3600" dirty="0"/>
              <a:t>How much student loan debt can you afford?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b="1" dirty="0"/>
              <a:t>Rule of thumb: </a:t>
            </a:r>
            <a:r>
              <a:rPr lang="en-US" altLang="en-US" b="1" dirty="0">
                <a:solidFill>
                  <a:srgbClr val="FF0000"/>
                </a:solidFill>
              </a:rPr>
              <a:t>Your total student loan debt should not exceed your first-year salary after completion of your education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b="1" dirty="0"/>
              <a:t>A search of the internet will show you how much entry level salaries are in any profession in any location.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b="1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B298-792B-4265-BB2D-36CA0A3108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2530" name="Picture 2" descr="C:\Users\jms\AppData\Local\Microsoft\Windows\Temporary Internet Files\Content.Outlook\JF62LJ8S\CARE 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801624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86D5B-F347-4416-87A9-28683C08B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0600" y="4687824"/>
            <a:ext cx="2602992" cy="1712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5ADE8-B6FB-40FC-A1B7-9FA7586D61A5}"/>
              </a:ext>
            </a:extLst>
          </p:cNvPr>
          <p:cNvSpPr txBox="1"/>
          <p:nvPr/>
        </p:nvSpPr>
        <p:spPr>
          <a:xfrm>
            <a:off x="990600" y="6400800"/>
            <a:ext cx="260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rogressive-charlestown.com/2012/09/healing-our-health-care-syste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4.0/"/>
              </a:rPr>
              <a:t>CC BY-SA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30595-0623-40A0-A531-6C6E174F1F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48200" y="4451490"/>
            <a:ext cx="2602992" cy="2033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F6566-6871-4C5E-87D1-FDCC117A15B9}"/>
              </a:ext>
            </a:extLst>
          </p:cNvPr>
          <p:cNvSpPr txBox="1"/>
          <p:nvPr/>
        </p:nvSpPr>
        <p:spPr>
          <a:xfrm>
            <a:off x="4178808" y="6890158"/>
            <a:ext cx="3541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suburbancorrespondent.blogspot.com/2013/06/unsuitabl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164-DD70-49F0-8065-6ABA9244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31837"/>
            <a:ext cx="4040188" cy="258763"/>
          </a:xfrm>
        </p:spPr>
        <p:txBody>
          <a:bodyPr/>
          <a:lstStyle/>
          <a:p>
            <a:r>
              <a:rPr lang="en-US" dirty="0"/>
              <a:t>Occupation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5C67DB-CF13-44DD-A52A-8FB55226A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2350"/>
            <a:ext cx="4648200" cy="5103813"/>
          </a:xfrm>
        </p:spPr>
        <p:txBody>
          <a:bodyPr/>
          <a:lstStyle/>
          <a:p>
            <a:r>
              <a:rPr lang="en-US" sz="1400" dirty="0"/>
              <a:t>High School Diploma</a:t>
            </a:r>
          </a:p>
          <a:p>
            <a:pPr lvl="1"/>
            <a:r>
              <a:rPr lang="en-US" sz="1400" dirty="0"/>
              <a:t>Retail</a:t>
            </a:r>
          </a:p>
          <a:p>
            <a:pPr lvl="1"/>
            <a:r>
              <a:rPr lang="en-US" sz="1400" dirty="0"/>
              <a:t>Secretary</a:t>
            </a:r>
          </a:p>
          <a:p>
            <a:pPr lvl="1"/>
            <a:r>
              <a:rPr lang="en-US" sz="1400" dirty="0"/>
              <a:t>Home Health Aid</a:t>
            </a:r>
          </a:p>
          <a:p>
            <a:r>
              <a:rPr lang="en-US" sz="1400" dirty="0"/>
              <a:t>Associate /Trade School/Apprenticeship</a:t>
            </a:r>
          </a:p>
          <a:p>
            <a:pPr lvl="1"/>
            <a:r>
              <a:rPr lang="en-US" sz="1400" dirty="0"/>
              <a:t>Administrative Assistant</a:t>
            </a:r>
          </a:p>
          <a:p>
            <a:pPr lvl="1"/>
            <a:r>
              <a:rPr lang="en-US" sz="1400" dirty="0"/>
              <a:t>Plumber</a:t>
            </a:r>
          </a:p>
          <a:p>
            <a:pPr lvl="1"/>
            <a:r>
              <a:rPr lang="en-US" sz="1400" dirty="0"/>
              <a:t>Truck Driver</a:t>
            </a:r>
          </a:p>
          <a:p>
            <a:pPr lvl="1"/>
            <a:r>
              <a:rPr lang="en-US" sz="1400" dirty="0"/>
              <a:t>Electrician</a:t>
            </a:r>
          </a:p>
          <a:p>
            <a:pPr lvl="1"/>
            <a:r>
              <a:rPr lang="en-US" sz="1400" dirty="0"/>
              <a:t>Medical Technician</a:t>
            </a:r>
          </a:p>
          <a:p>
            <a:r>
              <a:rPr lang="en-US" sz="1400" dirty="0"/>
              <a:t>Bachelor’s Degree</a:t>
            </a:r>
          </a:p>
          <a:p>
            <a:pPr lvl="1"/>
            <a:r>
              <a:rPr lang="en-US" sz="1400" dirty="0"/>
              <a:t>Teacher</a:t>
            </a:r>
          </a:p>
          <a:p>
            <a:pPr lvl="1"/>
            <a:r>
              <a:rPr lang="en-US" sz="1400" dirty="0"/>
              <a:t>Registered Nurse</a:t>
            </a:r>
          </a:p>
          <a:p>
            <a:pPr lvl="1"/>
            <a:r>
              <a:rPr lang="en-US" sz="1400" dirty="0"/>
              <a:t>Law Enforcement</a:t>
            </a:r>
          </a:p>
          <a:p>
            <a:pPr lvl="1"/>
            <a:r>
              <a:rPr lang="en-US" sz="1400" dirty="0"/>
              <a:t>Accountant</a:t>
            </a:r>
          </a:p>
          <a:p>
            <a:pPr lvl="1"/>
            <a:r>
              <a:rPr lang="en-US" sz="1400" dirty="0"/>
              <a:t>Nuclear Engineer</a:t>
            </a:r>
          </a:p>
          <a:p>
            <a:pPr lvl="1"/>
            <a:r>
              <a:rPr lang="en-US" sz="1400" dirty="0"/>
              <a:t>Software Developer/Engineer</a:t>
            </a:r>
          </a:p>
          <a:p>
            <a:r>
              <a:rPr lang="en-US" sz="1400" dirty="0"/>
              <a:t>Professional Degree</a:t>
            </a:r>
          </a:p>
          <a:p>
            <a:pPr lvl="1"/>
            <a:r>
              <a:rPr lang="en-US" sz="1400" dirty="0"/>
              <a:t>Dentist</a:t>
            </a:r>
          </a:p>
          <a:p>
            <a:pPr lvl="1"/>
            <a:r>
              <a:rPr lang="en-US" sz="1400" dirty="0"/>
              <a:t>Veterinarian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771E2D-AB81-41D1-B501-0B791B5CE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839787"/>
            <a:ext cx="4041775" cy="182563"/>
          </a:xfrm>
        </p:spPr>
        <p:txBody>
          <a:bodyPr/>
          <a:lstStyle/>
          <a:p>
            <a:r>
              <a:rPr lang="en-US" dirty="0"/>
              <a:t>Starting Salary/Manageable Student Debt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520742-0771-4307-851E-D479A9D0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199" y="1022350"/>
            <a:ext cx="3657601" cy="5103813"/>
          </a:xfrm>
        </p:spPr>
        <p:txBody>
          <a:bodyPr/>
          <a:lstStyle/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$30,000</a:t>
            </a:r>
          </a:p>
          <a:p>
            <a:pPr marL="0" indent="0">
              <a:buNone/>
            </a:pPr>
            <a:r>
              <a:rPr lang="en-US" sz="1400" dirty="0"/>
              <a:t>$31,600</a:t>
            </a:r>
          </a:p>
          <a:p>
            <a:pPr marL="0" indent="0">
              <a:buNone/>
            </a:pPr>
            <a:r>
              <a:rPr lang="en-US" sz="1400" dirty="0"/>
              <a:t>$24,150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$34,625</a:t>
            </a:r>
          </a:p>
          <a:p>
            <a:pPr marL="0" indent="0">
              <a:buNone/>
            </a:pPr>
            <a:r>
              <a:rPr lang="en-US" sz="1400" dirty="0"/>
              <a:t>$37,015</a:t>
            </a:r>
          </a:p>
          <a:p>
            <a:pPr marL="0" indent="0">
              <a:buNone/>
            </a:pPr>
            <a:r>
              <a:rPr lang="en-US" sz="1400" dirty="0"/>
              <a:t>$38,275</a:t>
            </a:r>
          </a:p>
          <a:p>
            <a:pPr marL="0" indent="0">
              <a:buNone/>
            </a:pPr>
            <a:r>
              <a:rPr lang="en-US" sz="1400" dirty="0"/>
              <a:t>$51,400</a:t>
            </a:r>
          </a:p>
          <a:p>
            <a:pPr marL="0" indent="0">
              <a:buNone/>
            </a:pPr>
            <a:r>
              <a:rPr lang="en-US" sz="1400" dirty="0"/>
              <a:t>$54,675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$45,350</a:t>
            </a:r>
          </a:p>
          <a:p>
            <a:pPr marL="0" indent="0">
              <a:buNone/>
            </a:pPr>
            <a:r>
              <a:rPr lang="en-US" sz="1400" dirty="0"/>
              <a:t>$63,175</a:t>
            </a:r>
          </a:p>
          <a:p>
            <a:pPr marL="0" indent="0">
              <a:buNone/>
            </a:pPr>
            <a:r>
              <a:rPr lang="en-US" sz="1400" dirty="0"/>
              <a:t>$60,200</a:t>
            </a:r>
          </a:p>
          <a:p>
            <a:pPr marL="0" indent="0">
              <a:buNone/>
            </a:pPr>
            <a:r>
              <a:rPr lang="en-US" sz="1400" dirty="0"/>
              <a:t>$60,550</a:t>
            </a:r>
          </a:p>
          <a:p>
            <a:pPr marL="0" indent="0">
              <a:buNone/>
            </a:pPr>
            <a:r>
              <a:rPr lang="en-US" sz="1400" dirty="0"/>
              <a:t>$60,550</a:t>
            </a:r>
          </a:p>
          <a:p>
            <a:pPr marL="0" indent="0">
              <a:buNone/>
            </a:pPr>
            <a:r>
              <a:rPr lang="en-US" sz="1400" dirty="0"/>
              <a:t>$88,850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$100,875</a:t>
            </a:r>
          </a:p>
          <a:p>
            <a:pPr marL="0" indent="0">
              <a:buNone/>
            </a:pPr>
            <a:r>
              <a:rPr lang="en-US" sz="1400" dirty="0"/>
              <a:t>$74,525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019009-4271-49C2-8EA5-E78167D9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1C0DC-A040-4ADC-93D6-16687849CC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554162"/>
          </a:xfrm>
        </p:spPr>
        <p:txBody>
          <a:bodyPr/>
          <a:lstStyle/>
          <a:p>
            <a:r>
              <a:rPr lang="en-US" altLang="en-US" sz="3600" dirty="0"/>
              <a:t>Once you have a handle on the amount of student debt you can afford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r>
              <a:rPr lang="en-US" altLang="en-US" dirty="0"/>
              <a:t>Ask yourself, will my target school require loans in excess of what I can afford?</a:t>
            </a:r>
          </a:p>
          <a:p>
            <a:pPr lvl="1">
              <a:buFont typeface="Arial" pitchFamily="34" charset="0"/>
              <a:buNone/>
            </a:pPr>
            <a:r>
              <a:rPr lang="en-US" altLang="en-US" dirty="0"/>
              <a:t>	If “yes,” then STOP and re-think about going to this school.</a:t>
            </a:r>
          </a:p>
          <a:p>
            <a:r>
              <a:rPr lang="en-US" altLang="en-US" dirty="0"/>
              <a:t>If you can afford to borrow, what kinds of choices do you have in student loans?</a:t>
            </a:r>
          </a:p>
          <a:p>
            <a:pPr>
              <a:buFont typeface="Arial" pitchFamily="34" charset="0"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E9F8F-9DF0-4DB2-B735-873BDBC8B756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6D6A-9414-4419-A190-EC21E083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Higher Education is an  Investment In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2EFE-4C06-4D33-A06F-C0BC895D2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en-US" dirty="0"/>
              <a:t>It takes time, money and effort</a:t>
            </a:r>
          </a:p>
          <a:p>
            <a:r>
              <a:rPr lang="en-US" dirty="0"/>
              <a:t>It can result in:</a:t>
            </a:r>
          </a:p>
          <a:p>
            <a:pPr lvl="1"/>
            <a:r>
              <a:rPr lang="en-US" sz="2000" dirty="0"/>
              <a:t>Higher future income</a:t>
            </a:r>
          </a:p>
          <a:p>
            <a:pPr lvl="1"/>
            <a:r>
              <a:rPr lang="en-US" sz="2000" dirty="0"/>
              <a:t>Better career and job opportunities</a:t>
            </a:r>
          </a:p>
          <a:p>
            <a:pPr lvl="1"/>
            <a:r>
              <a:rPr lang="en-US" sz="2000" dirty="0"/>
              <a:t>Improved knowledge and abilities</a:t>
            </a:r>
          </a:p>
          <a:p>
            <a:pPr lvl="1"/>
            <a:r>
              <a:rPr lang="en-US" sz="2000" dirty="0"/>
              <a:t>Heathier lifestyle</a:t>
            </a:r>
          </a:p>
          <a:p>
            <a:pPr lvl="1"/>
            <a:r>
              <a:rPr lang="en-US" sz="2000" dirty="0"/>
              <a:t>Increased civic involvement</a:t>
            </a:r>
          </a:p>
          <a:p>
            <a:pPr marL="457200" lvl="1" indent="0">
              <a:buNone/>
            </a:pPr>
            <a:r>
              <a:rPr lang="en-US" dirty="0"/>
              <a:t>Like any investment, it also has:</a:t>
            </a:r>
          </a:p>
          <a:p>
            <a:pPr lvl="2"/>
            <a:r>
              <a:rPr lang="en-US" sz="2000" dirty="0"/>
              <a:t>Risks </a:t>
            </a:r>
          </a:p>
          <a:p>
            <a:pPr lvl="2"/>
            <a:r>
              <a:rPr lang="en-US" sz="2000" dirty="0"/>
              <a:t>Costs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Consider and weigh it all before you enroll!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06AD-F92E-4A25-9957-32ADAF7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2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2 types of student loans – not all student loan debt is created equal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Federal				Private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1251A-FECF-44DF-8B7F-317250D67327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7653" name="Picture 4" descr="Uncle S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51" y="2362200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Privat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3703"/>
          <a:stretch>
            <a:fillRect/>
          </a:stretch>
        </p:blipFill>
        <p:spPr bwMode="auto">
          <a:xfrm>
            <a:off x="6695281" y="2362200"/>
            <a:ext cx="1849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32891E0C-BA82-49C6-9D8D-325C4B2B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 Types of Federal Loans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BC90511-F4E1-41A1-8E2E-2DF6554B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Stafford Subsidized</a:t>
            </a:r>
          </a:p>
          <a:p>
            <a:r>
              <a:rPr lang="en-US" sz="4400" dirty="0"/>
              <a:t>Stafford Unsubsidized</a:t>
            </a:r>
          </a:p>
          <a:p>
            <a:r>
              <a:rPr lang="en-US" sz="4400" dirty="0"/>
              <a:t>PLUS Loans</a:t>
            </a:r>
          </a:p>
          <a:p>
            <a:pPr marL="457200" lvl="1" indent="0">
              <a:buNone/>
            </a:pPr>
            <a:r>
              <a:rPr lang="en-US" sz="4400" dirty="0"/>
              <a:t>(</a:t>
            </a:r>
            <a:r>
              <a:rPr lang="en-US" sz="3600" dirty="0"/>
              <a:t>Parent Loans for Undergraduate Students)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510AD-E3AB-488B-97B0-1E808469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2493-7984-49C7-BA70-4C78AB957A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85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7811-5D4D-4EC9-A0D4-67C2852C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Loans are not just for 4 Year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2809A-2F1B-492F-8522-0AEE4355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Student Loans are also available for:</a:t>
            </a:r>
          </a:p>
          <a:p>
            <a:pPr lvl="1"/>
            <a:r>
              <a:rPr lang="en-US" dirty="0"/>
              <a:t>accredited trade schools</a:t>
            </a:r>
          </a:p>
          <a:p>
            <a:pPr lvl="1"/>
            <a:r>
              <a:rPr lang="en-US" dirty="0"/>
              <a:t>Courses you need to enter a degree program</a:t>
            </a:r>
          </a:p>
          <a:p>
            <a:pPr lvl="1"/>
            <a:r>
              <a:rPr lang="en-US" dirty="0"/>
              <a:t>Courses you need to get certified (or recertified) as a teacher</a:t>
            </a:r>
          </a:p>
          <a:p>
            <a:pPr lvl="1"/>
            <a:r>
              <a:rPr lang="en-US" dirty="0"/>
              <a:t>Certification program that is training you for a specific career</a:t>
            </a:r>
          </a:p>
          <a:p>
            <a:pPr marL="457200" lvl="1" indent="0">
              <a:buNone/>
            </a:pPr>
            <a:r>
              <a:rPr lang="en-US" dirty="0"/>
              <a:t>But, if your program does not end in a degree, you might not have access to federal student loans!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AE30-098A-4844-8415-647A7D96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1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 dirty="0"/>
              <a:t>Federal </a:t>
            </a:r>
            <a:r>
              <a:rPr lang="en-US" altLang="en-US" u="sng" dirty="0"/>
              <a:t>Subsidized</a:t>
            </a:r>
            <a:r>
              <a:rPr lang="en-US" altLang="en-US" dirty="0"/>
              <a:t> Stafford Loans</a:t>
            </a:r>
          </a:p>
        </p:txBody>
      </p:sp>
      <p:pic>
        <p:nvPicPr>
          <p:cNvPr id="32772" name="Picture 4" descr="C:\Documents and Settings\cpatrick9\Local Settings\Temporary Internet Files\Content.IE5\4E9DE507\MP90043941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1219200"/>
            <a:ext cx="3030537" cy="4525963"/>
          </a:xfrm>
          <a:ln w="12700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Grp="1"/>
          </p:cNvSpPr>
          <p:nvPr>
            <p:ph type="body" sz="half" idx="2"/>
          </p:nvPr>
        </p:nvSpPr>
        <p:spPr>
          <a:xfrm>
            <a:off x="4191000" y="1295400"/>
            <a:ext cx="44958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2400" dirty="0"/>
              <a:t>Need-Based</a:t>
            </a:r>
          </a:p>
          <a:p>
            <a:pPr lvl="1" eaLnBrk="1" hangingPunct="1">
              <a:defRPr/>
            </a:pPr>
            <a:r>
              <a:rPr lang="en-US" altLang="en-US" sz="2400" dirty="0"/>
              <a:t>Your school determines the amount you can borrow</a:t>
            </a:r>
          </a:p>
          <a:p>
            <a:pPr lvl="1" eaLnBrk="1" hangingPunct="1">
              <a:defRPr/>
            </a:pPr>
            <a:r>
              <a:rPr lang="en-US" altLang="en-US" sz="2400" dirty="0"/>
              <a:t>Federal government pays interest while in school and for 6 months after you leave school</a:t>
            </a:r>
          </a:p>
          <a:p>
            <a:pPr lvl="1" eaLnBrk="1" hangingPunct="1">
              <a:defRPr/>
            </a:pPr>
            <a:r>
              <a:rPr lang="en-US" altLang="en-US" sz="2400" dirty="0"/>
              <a:t>Requires that you start paying the loan back 6 months after graduation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C7D8C-573A-48B5-B365-16F02CED3A7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altLang="en-US" sz="4000" dirty="0"/>
              <a:t>Federal </a:t>
            </a:r>
            <a:r>
              <a:rPr lang="en-US" altLang="en-US" sz="4000" u="sng" dirty="0"/>
              <a:t>Unsubsidized</a:t>
            </a:r>
            <a:r>
              <a:rPr lang="en-US" altLang="en-US" sz="4000" dirty="0"/>
              <a:t> Stafford Loans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NOT NEED BASED</a:t>
            </a:r>
          </a:p>
          <a:p>
            <a:pPr eaLnBrk="1" hangingPunct="1"/>
            <a:r>
              <a:rPr lang="en-US" altLang="en-US" sz="2800" dirty="0"/>
              <a:t>You owe interest from day one. You may pay the interest while in school or defer it. </a:t>
            </a:r>
          </a:p>
          <a:p>
            <a:pPr eaLnBrk="1" hangingPunct="1"/>
            <a:r>
              <a:rPr lang="en-US" altLang="en-US" sz="2800" dirty="0"/>
              <a:t>If you defer your interest, it will accrue (accumulate) and be capitalized (be added to the principal amount of your loan).</a:t>
            </a:r>
          </a:p>
          <a:p>
            <a:pPr eaLnBrk="1" hangingPunct="1"/>
            <a:r>
              <a:rPr lang="en-US" altLang="en-US" sz="2800" dirty="0"/>
              <a:t>Requires you start paying the loan back 6 months after graduation</a:t>
            </a:r>
          </a:p>
          <a:p>
            <a:pPr lvl="1" eaLnBrk="1" hangingPunct="1"/>
            <a:endParaRPr lang="en-US" altLang="en-US" dirty="0">
              <a:solidFill>
                <a:srgbClr val="002060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PLUS LOANS (highlights)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AEE65-573B-4425-891D-0E09D9C408AF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174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2060"/>
                </a:solidFill>
              </a:rPr>
              <a:t>Need based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2060"/>
                </a:solidFill>
              </a:rPr>
              <a:t>Parents can borrow up to cost of attendance minus any other financial aid award amounts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2060"/>
                </a:solidFill>
              </a:rPr>
              <a:t>Parents must have excellent credit history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2060"/>
                </a:solidFill>
              </a:rPr>
              <a:t>Also available to graduate students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31750" name="Picture 4" descr="Plu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Parent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1905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5 key features of federal loans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89A5-E2A6-4821-92A7-EB6DDDB8B30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276475"/>
            <a:ext cx="2981325" cy="2981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Fixed interest rates</a:t>
            </a:r>
            <a:endParaRPr lang="en-US" altLang="en-US" sz="2400" dirty="0"/>
          </a:p>
        </p:txBody>
      </p:sp>
      <p:sp>
        <p:nvSpPr>
          <p:cNvPr id="36867" name="Text Placeholder 9"/>
          <p:cNvSpPr>
            <a:spLocks noGrp="1"/>
          </p:cNvSpPr>
          <p:nvPr>
            <p:ph type="body" sz="half" idx="1"/>
          </p:nvPr>
        </p:nvSpPr>
        <p:spPr>
          <a:xfrm>
            <a:off x="457200" y="5181600"/>
            <a:ext cx="8153400" cy="944563"/>
          </a:xfrm>
        </p:spPr>
        <p:txBody>
          <a:bodyPr/>
          <a:lstStyle/>
          <a:p>
            <a:r>
              <a:rPr lang="en-US" altLang="en-US" sz="2000" dirty="0"/>
              <a:t>All interest rates are fixed rates for the life of the loan.</a:t>
            </a:r>
          </a:p>
          <a:p>
            <a:r>
              <a:rPr lang="en-US" altLang="en-US" sz="2000" dirty="0"/>
              <a:t>Interest rates are reset each year but once you take out a loan the interest rate is fixed for that particular loan. 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9705412"/>
              </p:ext>
            </p:extLst>
          </p:nvPr>
        </p:nvGraphicFramePr>
        <p:xfrm>
          <a:off x="1117600" y="1498600"/>
          <a:ext cx="6251575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2206-4A07-4968-8964-2EE46340549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CAC57-7FEE-3445-E244-1823D70FCAFC}"/>
              </a:ext>
            </a:extLst>
          </p:cNvPr>
          <p:cNvSpPr txBox="1"/>
          <p:nvPr/>
        </p:nvSpPr>
        <p:spPr>
          <a:xfrm>
            <a:off x="2017362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DB854-B289-F305-925C-4D126D15DC76}"/>
              </a:ext>
            </a:extLst>
          </p:cNvPr>
          <p:cNvSpPr txBox="1"/>
          <p:nvPr/>
        </p:nvSpPr>
        <p:spPr>
          <a:xfrm>
            <a:off x="3500190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3B526-39C2-08E8-6F04-52D59FFADB96}"/>
              </a:ext>
            </a:extLst>
          </p:cNvPr>
          <p:cNvSpPr txBox="1"/>
          <p:nvPr/>
        </p:nvSpPr>
        <p:spPr>
          <a:xfrm>
            <a:off x="5029200" y="312638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8.05%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/>
              <a:t>2. Cap on amounts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Yearly</a:t>
            </a:r>
            <a:r>
              <a:rPr lang="en-US" altLang="en-US" dirty="0"/>
              <a:t> caps</a:t>
            </a:r>
          </a:p>
          <a:p>
            <a:pPr lvl="1" eaLnBrk="1" hangingPunct="1"/>
            <a:r>
              <a:rPr lang="en-US" altLang="en-US" dirty="0"/>
              <a:t>$5,500 to $12,500</a:t>
            </a:r>
          </a:p>
          <a:p>
            <a:pPr eaLnBrk="1" hangingPunct="1"/>
            <a:r>
              <a:rPr lang="en-US" altLang="en-US" dirty="0"/>
              <a:t>Cap on </a:t>
            </a:r>
            <a:r>
              <a:rPr lang="en-US" altLang="en-US" u="sng" dirty="0"/>
              <a:t>total</a:t>
            </a:r>
            <a:r>
              <a:rPr lang="en-US" altLang="en-US" dirty="0"/>
              <a:t> amount borrowed</a:t>
            </a:r>
          </a:p>
          <a:p>
            <a:pPr eaLnBrk="1" hangingPunct="1"/>
            <a:endParaRPr lang="en-US" altLang="en-US" dirty="0"/>
          </a:p>
          <a:p>
            <a:pPr marL="514350" indent="-514350" eaLnBrk="1" hangingPunct="1">
              <a:buAutoNum type="arabicPeriod" startAt="3"/>
            </a:pPr>
            <a:r>
              <a:rPr lang="en-US" altLang="en-US" sz="4000" dirty="0"/>
              <a:t>Interest deferral which in school</a:t>
            </a:r>
          </a:p>
          <a:p>
            <a:pPr marL="0" indent="0" eaLnBrk="1" hangingPunct="1">
              <a:buNone/>
            </a:pPr>
            <a:endParaRPr lang="en-US" altLang="en-US" sz="3600" dirty="0"/>
          </a:p>
          <a:p>
            <a:pPr marL="0" indent="0" eaLnBrk="1" hangingPunct="1">
              <a:buNone/>
            </a:pPr>
            <a:r>
              <a:rPr lang="en-US" altLang="en-US" sz="4000" dirty="0"/>
              <a:t>4. </a:t>
            </a:r>
            <a:r>
              <a:rPr lang="en-US" altLang="en-US" dirty="0"/>
              <a:t> </a:t>
            </a:r>
            <a:r>
              <a:rPr lang="en-US" altLang="en-US" sz="4000" dirty="0"/>
              <a:t>Long cure (grace) period – 270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FD8E6-02BD-4C1D-82A4-C3F6CB169552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en-US" dirty="0"/>
              <a:t>5. Friendly Repayment Options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sz="2800" dirty="0"/>
              <a:t>Fixed payments over 10 year period. That is </a:t>
            </a:r>
            <a:r>
              <a:rPr lang="en-US" altLang="en-US" sz="2800" dirty="0">
                <a:solidFill>
                  <a:srgbClr val="FF0000"/>
                </a:solidFill>
              </a:rPr>
              <a:t>120</a:t>
            </a:r>
            <a:r>
              <a:rPr lang="en-US" altLang="en-US" sz="2800" dirty="0"/>
              <a:t> monthly payments.</a:t>
            </a:r>
          </a:p>
          <a:p>
            <a:r>
              <a:rPr lang="en-US" altLang="en-US" sz="2800" dirty="0"/>
              <a:t>Other options:</a:t>
            </a:r>
          </a:p>
          <a:p>
            <a:pPr lvl="1"/>
            <a:r>
              <a:rPr lang="en-US" altLang="en-US" u="sng" dirty="0"/>
              <a:t>Extended Plan</a:t>
            </a:r>
            <a:r>
              <a:rPr lang="en-US" altLang="en-US" dirty="0"/>
              <a:t> - extends repayment period with lower monthly payments</a:t>
            </a:r>
          </a:p>
          <a:p>
            <a:pPr lvl="1"/>
            <a:r>
              <a:rPr lang="en-US" altLang="en-US" u="sng" dirty="0"/>
              <a:t>Pay as you earn</a:t>
            </a:r>
            <a:r>
              <a:rPr lang="en-US" altLang="en-US" dirty="0"/>
              <a:t> – pay only 10% of your income</a:t>
            </a:r>
          </a:p>
          <a:p>
            <a:pPr lvl="1"/>
            <a:r>
              <a:rPr lang="en-US" altLang="en-US" u="sng" dirty="0"/>
              <a:t>Graduated Plan </a:t>
            </a:r>
            <a:r>
              <a:rPr lang="en-US" altLang="en-US" dirty="0"/>
              <a:t>– payments are lower at first and then increase usually every 2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D1409-2A3D-4FE8-A13E-7B8FAD9F0AA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A925-7176-47CA-9B4E-04D2B600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325562"/>
          </a:xfrm>
        </p:spPr>
        <p:txBody>
          <a:bodyPr/>
          <a:lstStyle/>
          <a:p>
            <a:r>
              <a:rPr lang="en-US" sz="4800" dirty="0"/>
              <a:t>Different Types of Institutions and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76C11-4423-4FC9-8939-FC3AA89A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Public Universities (in state and out of state)</a:t>
            </a:r>
          </a:p>
          <a:p>
            <a:r>
              <a:rPr lang="en-US" dirty="0"/>
              <a:t>Private Universities and Colleges</a:t>
            </a:r>
          </a:p>
          <a:p>
            <a:r>
              <a:rPr lang="en-US" dirty="0"/>
              <a:t>Community/Junior Colleges </a:t>
            </a:r>
          </a:p>
          <a:p>
            <a:r>
              <a:rPr lang="en-US" dirty="0"/>
              <a:t>Vocational and Technical Training Programs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Private For-Profit Programs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3571-1139-458D-AD6B-1E131840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9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Loan Forgiveness Programs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Teacher Loan Forgiveness: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dirty="0"/>
              <a:t>Teaching full-time in a low-income elementary or secondary school for five consecutive years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/>
              <a:t>Public Service Forgiveness</a:t>
            </a:r>
          </a:p>
          <a:p>
            <a:pPr lvl="1"/>
            <a:r>
              <a:rPr lang="en-US" altLang="en-US" sz="2400" dirty="0"/>
              <a:t>employed full-time (30+ hours/week) in a public service job, such as police, fire, military and charities</a:t>
            </a:r>
          </a:p>
          <a:p>
            <a:pPr lvl="1"/>
            <a:r>
              <a:rPr lang="en-US" altLang="en-US" sz="2400" dirty="0"/>
              <a:t>forgives the remaining balance on your direct loans after you have made 120 on-time monthly payments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D630B-85D1-4CE2-AE41-64CE022907DB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What is a private loan?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5353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100" dirty="0"/>
              <a:t>Arranged privately with your bank or other financial institution</a:t>
            </a:r>
          </a:p>
          <a:p>
            <a:pPr eaLnBrk="1" hangingPunct="1">
              <a:defRPr/>
            </a:pPr>
            <a:r>
              <a:rPr lang="en-US" sz="3100" dirty="0"/>
              <a:t>Approximately 2.9 million students currently have private loans</a:t>
            </a:r>
          </a:p>
          <a:p>
            <a:pPr eaLnBrk="1" hangingPunct="1">
              <a:defRPr/>
            </a:pPr>
            <a:r>
              <a:rPr lang="en-US" sz="3100" dirty="0"/>
              <a:t>Total Private loans outstanding is $146.9 billion (approximately 8.3% of total student debt).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88BB1-7766-4332-9934-236BDEB82E1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46085" name="Picture 5" descr="Wells Far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1620"/>
            <a:ext cx="3017836" cy="12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salli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6" y="5331620"/>
            <a:ext cx="27098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 descr="Graduate Lever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331620"/>
            <a:ext cx="12461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Discover Student Loans Logo">
            <a:hlinkClick r:id="rId7" tooltip="&quot;Discover Student Loans Logo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99" y="4972050"/>
            <a:ext cx="28606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10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Private loan features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Responsible adult co-signs</a:t>
            </a:r>
          </a:p>
          <a:p>
            <a:pPr eaLnBrk="1" hangingPunct="1"/>
            <a:r>
              <a:rPr lang="en-US" altLang="en-US" dirty="0"/>
              <a:t>Floating interest rates </a:t>
            </a:r>
          </a:p>
          <a:p>
            <a:pPr lvl="1" eaLnBrk="1" hangingPunct="1"/>
            <a:r>
              <a:rPr lang="en-US" altLang="en-US" dirty="0"/>
              <a:t>depends on credit history  </a:t>
            </a:r>
          </a:p>
          <a:p>
            <a:pPr lvl="1" eaLnBrk="1" hangingPunct="1"/>
            <a:r>
              <a:rPr lang="en-US" altLang="en-US" dirty="0"/>
              <a:t>can go as high as 25%-30%</a:t>
            </a:r>
          </a:p>
          <a:p>
            <a:pPr eaLnBrk="1" hangingPunct="1"/>
            <a:r>
              <a:rPr lang="en-US" altLang="en-US" dirty="0"/>
              <a:t>Immediate payment (not deferred)</a:t>
            </a:r>
          </a:p>
          <a:p>
            <a:pPr eaLnBrk="1" hangingPunct="1"/>
            <a:r>
              <a:rPr lang="en-US" altLang="en-US" dirty="0"/>
              <a:t>No right to postpone or extend payments</a:t>
            </a:r>
          </a:p>
          <a:p>
            <a:pPr eaLnBrk="1" hangingPunct="1"/>
            <a:r>
              <a:rPr lang="en-US" altLang="en-US" dirty="0"/>
              <a:t>Hair trigger defaults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01A44-BF4B-4EEA-B1BC-C8611755EC24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4035" name="Content Placeholder 4" descr="Floati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Here’s the bottom line on private student loans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477000" cy="4068763"/>
          </a:xfrm>
        </p:spPr>
        <p:txBody>
          <a:bodyPr/>
          <a:lstStyle/>
          <a:p>
            <a:r>
              <a:rPr lang="en-US" altLang="en-US" dirty="0"/>
              <a:t>Get them only after you have exhausted all other options for financing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E6A3D-9CB1-4B21-A99D-B6BA2A1A45F6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0181" name="Picture 8" descr="MC9000787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622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Yes, it can happen to you</a:t>
            </a:r>
          </a:p>
          <a:p>
            <a:r>
              <a:rPr lang="en-US" altLang="en-US" dirty="0"/>
              <a:t>It was estimated before the Covid-19 pandemic that a quarter of student loan </a:t>
            </a:r>
            <a:r>
              <a:rPr lang="en-US" altLang="en-US"/>
              <a:t>borrowers were </a:t>
            </a:r>
            <a:r>
              <a:rPr lang="en-US" altLang="en-US" dirty="0"/>
              <a:t>either delinquent or in default on more than $175 billion in federal student debt*</a:t>
            </a:r>
          </a:p>
          <a:p>
            <a:r>
              <a:rPr lang="en-US" altLang="en-US" dirty="0"/>
              <a:t>Approximately 10.8% of borrowers were in default on federal student loans within 2 years of having to make payments 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32013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Based on U.S. Department of Education, Federal Student Loan Portfolio: Direct Loan and Federal Family Education Loan Portfolio by Loan Status (2019)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WHAT HAPPENS IF YOU DEFAULT?</a:t>
            </a:r>
            <a:br>
              <a:rPr lang="en-US" altLang="en-US" sz="4000" dirty="0"/>
            </a:br>
            <a:r>
              <a:rPr lang="en-US" altLang="en-US" sz="4000" dirty="0"/>
              <a:t>(for both Federal and </a:t>
            </a:r>
            <a:r>
              <a:rPr lang="en-US" altLang="en-US" sz="4000"/>
              <a:t>Private loans</a:t>
            </a:r>
            <a:r>
              <a:rPr lang="en-US" altLang="en-US" sz="4000" dirty="0"/>
              <a:t>)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Student loans must be repaid whether or not the student finishes his/her program of study</a:t>
            </a:r>
          </a:p>
          <a:p>
            <a:r>
              <a:rPr lang="en-US" altLang="en-US" sz="2400" dirty="0"/>
              <a:t>Lender can sue you</a:t>
            </a:r>
          </a:p>
          <a:p>
            <a:r>
              <a:rPr lang="en-US" altLang="en-US" sz="2400" dirty="0"/>
              <a:t>Lender can garnish (take a percentage of) wages and (once received) social security benefits</a:t>
            </a:r>
          </a:p>
          <a:p>
            <a:r>
              <a:rPr lang="en-US" altLang="en-US" sz="2400" dirty="0"/>
              <a:t>Income tax refunds may be intercepted</a:t>
            </a:r>
          </a:p>
          <a:p>
            <a:r>
              <a:rPr lang="en-US" altLang="en-US" sz="2400" dirty="0"/>
              <a:t>Can’t renew professional licenses</a:t>
            </a:r>
          </a:p>
          <a:p>
            <a:r>
              <a:rPr lang="en-US" altLang="en-US" sz="2400" dirty="0"/>
              <a:t>It’s on your credit report, with disastrous effects for getting credit cards, auto loans, rental apartment, even a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FA228-41CF-46CE-B676-E8A021BC183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/>
              <a:t>I Can Always File Bankruptcy To Get Out Of My Student Loan - Can’t I?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No – it is very difficult to discharge student loans in bankruptcy.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Only one percent of student loan debt gets discharged.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6E9C2-9E80-4B7E-B270-3D7AE00A425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C6CC-E67A-4577-BA0A-5571A874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what we learned about loans with more 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398A-D7C7-4294-B5F4-D8746B0F1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www.kahoot.it</a:t>
            </a:r>
            <a:r>
              <a:rPr lang="en-US" dirty="0"/>
              <a:t> – (finish  the game you started after slide 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96028-76AF-4856-94D4-C1A56BF6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04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Summarize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Look for education funding from sources </a:t>
            </a:r>
            <a:r>
              <a:rPr lang="en-US" u="sng" dirty="0"/>
              <a:t>other than</a:t>
            </a:r>
            <a:r>
              <a:rPr lang="en-US" dirty="0"/>
              <a:t> student loans</a:t>
            </a:r>
          </a:p>
          <a:p>
            <a:pPr lvl="1" eaLnBrk="1" hangingPunct="1">
              <a:defRPr/>
            </a:pPr>
            <a:r>
              <a:rPr lang="en-US" dirty="0"/>
              <a:t>Fill out FAFSA early</a:t>
            </a:r>
          </a:p>
          <a:p>
            <a:pPr lvl="1" eaLnBrk="1" hangingPunct="1">
              <a:defRPr/>
            </a:pPr>
            <a:r>
              <a:rPr lang="en-US" dirty="0"/>
              <a:t>Apply for grants and scholarships early and widely</a:t>
            </a:r>
          </a:p>
          <a:p>
            <a:pPr lvl="1" eaLnBrk="1" hangingPunct="1">
              <a:defRPr/>
            </a:pPr>
            <a:r>
              <a:rPr lang="en-US" dirty="0"/>
              <a:t>Talk to financial aid officers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Figure out how much in student loans you can afford</a:t>
            </a:r>
          </a:p>
          <a:p>
            <a:pPr lvl="1" eaLnBrk="1" hangingPunct="1">
              <a:defRPr/>
            </a:pPr>
            <a:r>
              <a:rPr lang="en-US" dirty="0"/>
              <a:t>Does your desired career provide the earning power to pay off your loans?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ED1B7-C9E1-4A0B-9A55-541D46E78C58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Summarize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altLang="en-US" dirty="0"/>
              <a:t>3.	If you need loans, get federal loans first, 	private loans last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altLang="en-US" dirty="0"/>
              <a:t>4.	Borrow only what you need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altLang="en-US" dirty="0"/>
              <a:t>5.	DO NOT miss a payment.  Default is very 	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C4649-BA42-4B7F-A4B5-E9A3BEB1FF4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172C-5FAA-4430-BE25-23A0F88E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Is Not Cheap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5BA4-2403-44B2-B8E1-5A13D0AF1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Cost in 2022-2023 was:</a:t>
            </a:r>
          </a:p>
          <a:p>
            <a:pPr lvl="1"/>
            <a:r>
              <a:rPr lang="en-US" sz="2400" dirty="0"/>
              <a:t>Public (2 Year school) tuition, expenses, R&amp;B*  $19,230</a:t>
            </a:r>
          </a:p>
          <a:p>
            <a:pPr lvl="1"/>
            <a:r>
              <a:rPr lang="en-US" sz="2400" dirty="0"/>
              <a:t>Public tuition, expenses, R&amp;B* (in state)	  $27,940</a:t>
            </a:r>
          </a:p>
          <a:p>
            <a:pPr lvl="1"/>
            <a:r>
              <a:rPr lang="en-US" sz="2400" dirty="0"/>
              <a:t>Public tuition, expenses, R&amp;B* (out of state)     $45,240</a:t>
            </a:r>
          </a:p>
          <a:p>
            <a:pPr lvl="1"/>
            <a:r>
              <a:rPr lang="en-US" sz="2400" dirty="0"/>
              <a:t>Private tuition, expenses,  R&amp;B*		  $57,570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*</a:t>
            </a:r>
            <a:r>
              <a:rPr lang="en-US" sz="2000" dirty="0"/>
              <a:t>R&amp;B average $9,610 for 2-year school, $12,310 for public 4- year school and $14,030 for private 4- year school.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dirty="0"/>
              <a:t>Source: College Board, Trends in College Pricing and Student Aid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6CCB-61D9-4238-AEAF-ACB4F079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/>
          </p:nvPr>
        </p:nvSpPr>
        <p:spPr>
          <a:xfrm>
            <a:off x="685800" y="566738"/>
            <a:ext cx="7772400" cy="5529262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Other than student loans, how do people pay for post high school education?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E252C-5B70-48F1-9305-670804A42E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Flowchart: Punched Tape 1"/>
          <p:cNvSpPr/>
          <p:nvPr/>
        </p:nvSpPr>
        <p:spPr>
          <a:xfrm>
            <a:off x="1371600" y="3352800"/>
            <a:ext cx="5562600" cy="2514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eaLnBrk="0" hangingPunct="0">
              <a:defRPr/>
            </a:pPr>
            <a:r>
              <a:rPr lang="en-US" dirty="0"/>
              <a:t>Try to answer this question before</a:t>
            </a:r>
          </a:p>
          <a:p>
            <a:pPr lvl="1" algn="ctr" eaLnBrk="0" hangingPunct="0">
              <a:defRPr/>
            </a:pPr>
            <a:r>
              <a:rPr lang="en-US" dirty="0"/>
              <a:t> we go to the next slide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Sources for financing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3D052-9A43-47C0-BBE5-8B647566E8B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8772275"/>
              </p:ext>
            </p:extLst>
          </p:nvPr>
        </p:nvGraphicFramePr>
        <p:xfrm>
          <a:off x="1524000" y="1066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16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BA86-AFAB-4535-B900-36A42E22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401762"/>
          </a:xfrm>
        </p:spPr>
        <p:txBody>
          <a:bodyPr/>
          <a:lstStyle/>
          <a:p>
            <a:r>
              <a:rPr lang="en-US" dirty="0"/>
              <a:t>Let’s Start with Grants &amp;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25C5-0CE7-4AF9-842F-F4086957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Why are Grants &amp; Scholarships so great?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dirty="0"/>
              <a:t>(See if you can answer this question in chat or live)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406F5-09A1-4D14-A1BA-F699CEF8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6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br>
              <a:rPr lang="en-US" altLang="en-US" sz="4000" dirty="0"/>
            </a:br>
            <a:r>
              <a:rPr lang="en-US" altLang="en-US" sz="4000" dirty="0"/>
              <a:t>GRANTS AND SCHOLARSHIPS ARE</a:t>
            </a:r>
            <a:br>
              <a:rPr lang="en-US" altLang="en-US" sz="4000" dirty="0"/>
            </a:br>
            <a:r>
              <a:rPr lang="en-US" altLang="en-US" sz="4000" dirty="0">
                <a:solidFill>
                  <a:srgbClr val="FF0000"/>
                </a:solidFill>
              </a:rPr>
              <a:t> FREE MONEY</a:t>
            </a:r>
            <a:br>
              <a:rPr lang="en-US" altLang="en-US" sz="4000" dirty="0">
                <a:solidFill>
                  <a:srgbClr val="FF0000"/>
                </a:solidFill>
              </a:rPr>
            </a:b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62198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Average amount of undergraduate grants and scholarships: $13,756</a:t>
            </a:r>
          </a:p>
          <a:p>
            <a:pPr>
              <a:defRPr/>
            </a:pPr>
            <a:r>
              <a:rPr lang="en-US" sz="4000" dirty="0"/>
              <a:t>On average, grants and scholarships cover over 1/3 of costs </a:t>
            </a:r>
          </a:p>
          <a:p>
            <a:pPr>
              <a:defRPr/>
            </a:pPr>
            <a:r>
              <a:rPr lang="en-US" sz="4000" dirty="0"/>
              <a:t>Available for Trade schools</a:t>
            </a:r>
          </a:p>
          <a:p>
            <a:pPr marL="0" indent="0">
              <a:buNone/>
              <a:defRPr/>
            </a:pPr>
            <a:r>
              <a:rPr lang="en-US" sz="4000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4000" dirty="0"/>
          </a:p>
          <a:p>
            <a:pPr lvl="2" indent="-342900">
              <a:defRPr/>
            </a:pPr>
            <a:endParaRPr lang="en-US" sz="2800" dirty="0"/>
          </a:p>
          <a:p>
            <a:pPr lvl="2" indent="-342900">
              <a:defRPr/>
            </a:pPr>
            <a:endParaRPr lang="en-US" sz="1600" dirty="0"/>
          </a:p>
          <a:p>
            <a:pPr lvl="2" indent="-342900">
              <a:defRPr/>
            </a:pPr>
            <a:endParaRPr lang="en-US" sz="1600" dirty="0"/>
          </a:p>
          <a:p>
            <a:pPr lvl="2" indent="-342900">
              <a:defRPr/>
            </a:pPr>
            <a:endParaRPr lang="en-US" sz="1600" dirty="0"/>
          </a:p>
          <a:p>
            <a:pPr lvl="2" indent="-342900">
              <a:defRPr/>
            </a:pPr>
            <a:endParaRPr lang="en-US" sz="1600" dirty="0"/>
          </a:p>
          <a:p>
            <a:pPr lvl="2" indent="-342900">
              <a:defRPr/>
            </a:pPr>
            <a:endParaRPr lang="en-US" sz="1600" dirty="0"/>
          </a:p>
          <a:p>
            <a:pPr marL="800100" lvl="2" indent="0">
              <a:buFont typeface="Arial" pitchFamily="34" charset="0"/>
              <a:buNone/>
              <a:defRPr/>
            </a:pPr>
            <a:r>
              <a:rPr lang="en-US" sz="1600" dirty="0"/>
              <a:t> </a:t>
            </a:r>
          </a:p>
          <a:p>
            <a:pPr marL="3543300" lvl="8" indent="0">
              <a:buFont typeface="Arial" pitchFamily="34" charset="0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364E2-3CC4-45B2-BCF8-F9261BC475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4341" name="Picture 2" descr="C:\Users\jms\AppData\Local\Microsoft\Windows\Temporary Internet Files\Content.IE5\DK3VGB7Z\MC9000370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75616"/>
            <a:ext cx="16764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980236C3D9143B193CEE6641FD161" ma:contentTypeVersion="0" ma:contentTypeDescription="Create a new document." ma:contentTypeScope="" ma:versionID="4084cf70f074cdc17332e518841152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668043a6a1f603f6b08c9f3aed6b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732A45-0FB6-4854-9770-10FE3B2D0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DDE16-DDFF-4723-8697-307780A7E4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FCE9D8-C399-41FC-8DEA-6EB8B444C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15519</TotalTime>
  <Pages>62</Pages>
  <Words>2802</Words>
  <Application>Microsoft Office PowerPoint</Application>
  <PresentationFormat>On-screen Show (4:3)</PresentationFormat>
  <Paragraphs>420</Paragraphs>
  <Slides>49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12</vt:i4>
      </vt:variant>
    </vt:vector>
  </HeadingPairs>
  <TitlesOfParts>
    <vt:vector size="67" baseType="lpstr">
      <vt:lpstr>Arial</vt:lpstr>
      <vt:lpstr>Calibri</vt:lpstr>
      <vt:lpstr>Roman</vt:lpstr>
      <vt:lpstr>Times New Roman</vt:lpstr>
      <vt:lpstr>Wingdings</vt:lpstr>
      <vt:lpstr>Office Theme</vt:lpstr>
      <vt:lpstr>Chicago C.A.R.E. Program</vt:lpstr>
      <vt:lpstr>Picture Yourself in 10 years </vt:lpstr>
      <vt:lpstr>Higher Education is an  Investment In Yourself</vt:lpstr>
      <vt:lpstr>Different Types of Institutions and Programs</vt:lpstr>
      <vt:lpstr>Education Is Not Cheap</vt:lpstr>
      <vt:lpstr>PowerPoint Presentation</vt:lpstr>
      <vt:lpstr>Sources for financing education</vt:lpstr>
      <vt:lpstr>Let’s Start with Grants &amp; Scholarships</vt:lpstr>
      <vt:lpstr> GRANTS AND SCHOLARSHIPS ARE  FREE MONEY </vt:lpstr>
      <vt:lpstr>Primary Federal Grants are  Pell Grants</vt:lpstr>
      <vt:lpstr>Primary Illinois Grants Are Illinois Monetary Award Program (MAP)</vt:lpstr>
      <vt:lpstr>Scholarships</vt:lpstr>
      <vt:lpstr>Places to look for Scholarships</vt:lpstr>
      <vt:lpstr>Scholarships for Everyone</vt:lpstr>
      <vt:lpstr>Student Employment</vt:lpstr>
      <vt:lpstr>Student Loans</vt:lpstr>
      <vt:lpstr>Student loans</vt:lpstr>
      <vt:lpstr>Student loan debt</vt:lpstr>
      <vt:lpstr> Many Students With Loans Don’t Know: </vt:lpstr>
      <vt:lpstr>Our 3 messages about borrowing for education</vt:lpstr>
      <vt:lpstr>Let’s Review what we have learned so far by playing Kahoot</vt:lpstr>
      <vt:lpstr>PowerPoint Presentation</vt:lpstr>
      <vt:lpstr>FAFSA Free Application For Federal Student Aid (FAFSA.GOV)</vt:lpstr>
      <vt:lpstr>How will you know what financial aid you are awarded?</vt:lpstr>
      <vt:lpstr>PowerPoint Presentation</vt:lpstr>
      <vt:lpstr>If you don’t understand the letter, call the financial aid office!  </vt:lpstr>
      <vt:lpstr>How much student loan debt can you afford?</vt:lpstr>
      <vt:lpstr>PowerPoint Presentation</vt:lpstr>
      <vt:lpstr>Once you have a handle on the amount of student debt you can afford</vt:lpstr>
      <vt:lpstr>2 types of student loans – not all student loan debt is created equal</vt:lpstr>
      <vt:lpstr>3 Types of Federal Loans</vt:lpstr>
      <vt:lpstr>Federal Loans are not just for 4 Year Colleges</vt:lpstr>
      <vt:lpstr>Federal Subsidized Stafford Loans</vt:lpstr>
      <vt:lpstr>Federal Unsubsidized Stafford Loans</vt:lpstr>
      <vt:lpstr>PLUS LOANS (highlights)</vt:lpstr>
      <vt:lpstr>5 key features of federal loans</vt:lpstr>
      <vt:lpstr>1. Fixed interest rates</vt:lpstr>
      <vt:lpstr>2. Cap on amounts</vt:lpstr>
      <vt:lpstr>5. Friendly Repayment Options  </vt:lpstr>
      <vt:lpstr>Loan Forgiveness Programs</vt:lpstr>
      <vt:lpstr>What is a private loan?</vt:lpstr>
      <vt:lpstr>Private loan features</vt:lpstr>
      <vt:lpstr>Here’s the bottom line on private student loans</vt:lpstr>
      <vt:lpstr>Defaults</vt:lpstr>
      <vt:lpstr>WHAT HAPPENS IF YOU DEFAULT? (for both Federal and Private loans)</vt:lpstr>
      <vt:lpstr>I Can Always File Bankruptcy To Get Out Of My Student Loan - Can’t I?</vt:lpstr>
      <vt:lpstr>Let’s review what we learned about loans with more Kahoot</vt:lpstr>
      <vt:lpstr>Summarize</vt:lpstr>
      <vt:lpstr>Summarize</vt:lpstr>
      <vt:lpstr>Office Clip</vt:lpstr>
      <vt:lpstr>Balances</vt:lpstr>
      <vt:lpstr>Schumer</vt:lpstr>
      <vt:lpstr>recent developments</vt:lpstr>
      <vt:lpstr>Recent Developments 2</vt:lpstr>
      <vt:lpstr>slide 39</vt:lpstr>
      <vt:lpstr>Consumer</vt:lpstr>
      <vt:lpstr>credit score</vt:lpstr>
      <vt:lpstr>identity theft</vt:lpstr>
      <vt:lpstr>new legislation</vt:lpstr>
      <vt:lpstr>BestInShow</vt:lpstr>
      <vt:lpstr>MVick</vt:lpstr>
    </vt:vector>
  </TitlesOfParts>
  <Manager> </Manager>
  <Company> </Company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> </dc:subject>
  <dc:creator>McDuffie, Bonnie B.</dc:creator>
  <cp:keywords> </cp:keywords>
  <dc:description> </dc:description>
  <cp:lastModifiedBy>Ryan Chapin</cp:lastModifiedBy>
  <cp:revision>1470</cp:revision>
  <cp:lastPrinted>2021-08-16T18:17:44Z</cp:lastPrinted>
  <dcterms:created xsi:type="dcterms:W3CDTF">1999-04-20T13:49:04Z</dcterms:created>
  <dcterms:modified xsi:type="dcterms:W3CDTF">2023-10-16T02:26:18Z</dcterms:modified>
  <cp:category> 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0x0101001BF980236C3D9143B193CEE6641FD161</vt:lpwstr>
  </property>
  <property fmtid="{D5CDD505-2E9C-101B-9397-08002B2CF9AE}" pid="3" name="IsMyDocuments">
    <vt:bool>true</vt:bool>
  </property>
</Properties>
</file>