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42" r:id="rId3"/>
    <p:sldId id="345" r:id="rId4"/>
    <p:sldId id="315" r:id="rId5"/>
    <p:sldId id="316" r:id="rId6"/>
    <p:sldId id="317" r:id="rId7"/>
    <p:sldId id="318" r:id="rId8"/>
    <p:sldId id="322" r:id="rId9"/>
    <p:sldId id="321" r:id="rId10"/>
    <p:sldId id="323" r:id="rId11"/>
    <p:sldId id="324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331AB4-B625-438F-8029-ADBDBFFCD2D3}">
          <p14:sldIdLst>
            <p14:sldId id="258"/>
            <p14:sldId id="342"/>
            <p14:sldId id="345"/>
            <p14:sldId id="315"/>
            <p14:sldId id="316"/>
            <p14:sldId id="317"/>
            <p14:sldId id="318"/>
            <p14:sldId id="322"/>
            <p14:sldId id="321"/>
            <p14:sldId id="323"/>
            <p14:sldId id="324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048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F8BC05-16BA-7205-E456-8511CBF1361A}" name="Ryan Chapin" initials="RC" userId="S::Ryan_Chapin@ilnd.uscourts.gov::76f1d407-f340-4c19-bdfc-8a9a1174f4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83B6"/>
    <a:srgbClr val="515151"/>
    <a:srgbClr val="5C5C5C"/>
    <a:srgbClr val="FFA725"/>
    <a:srgbClr val="323232"/>
    <a:srgbClr val="83C937"/>
    <a:srgbClr val="666666"/>
    <a:srgbClr val="A700E2"/>
    <a:srgbClr val="15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36F0D-EB3E-4C3F-BED7-735934982E68}" v="4" dt="2022-02-16T20:38:47.603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0466" autoAdjust="0"/>
  </p:normalViewPr>
  <p:slideViewPr>
    <p:cSldViewPr snapToGrid="0" showGuides="1">
      <p:cViewPr varScale="1">
        <p:scale>
          <a:sx n="56" d="100"/>
          <a:sy n="56" d="100"/>
        </p:scale>
        <p:origin x="988" y="44"/>
      </p:cViewPr>
      <p:guideLst>
        <p:guide orient="horz" pos="3048"/>
        <p:guide pos="3840"/>
      </p:guideLst>
    </p:cSldViewPr>
  </p:slideViewPr>
  <p:outlineViewPr>
    <p:cViewPr>
      <p:scale>
        <a:sx n="33" d="100"/>
        <a:sy n="33" d="100"/>
      </p:scale>
      <p:origin x="0" y="-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E Chicago" userId="V1LR5RNS9mmXYtMlmKe1iTFjOYbJLCcAPBBGiaZux1A=" providerId="None" clId="Web-{24436F0D-EB3E-4C3F-BED7-735934982E68}"/>
    <pc:docChg chg="modSld">
      <pc:chgData name="CARE Chicago" userId="V1LR5RNS9mmXYtMlmKe1iTFjOYbJLCcAPBBGiaZux1A=" providerId="None" clId="Web-{24436F0D-EB3E-4C3F-BED7-735934982E68}" dt="2022-02-16T20:38:44.181" v="2" actId="20577"/>
      <pc:docMkLst>
        <pc:docMk/>
      </pc:docMkLst>
      <pc:sldChg chg="modSp">
        <pc:chgData name="CARE Chicago" userId="V1LR5RNS9mmXYtMlmKe1iTFjOYbJLCcAPBBGiaZux1A=" providerId="None" clId="Web-{24436F0D-EB3E-4C3F-BED7-735934982E68}" dt="2022-02-16T20:38:44.181" v="2" actId="20577"/>
        <pc:sldMkLst>
          <pc:docMk/>
          <pc:sldMk cId="3241824826" sldId="321"/>
        </pc:sldMkLst>
        <pc:spChg chg="mod">
          <ac:chgData name="CARE Chicago" userId="V1LR5RNS9mmXYtMlmKe1iTFjOYbJLCcAPBBGiaZux1A=" providerId="None" clId="Web-{24436F0D-EB3E-4C3F-BED7-735934982E68}" dt="2022-02-16T20:38:44.181" v="2" actId="20577"/>
          <ac:spMkLst>
            <pc:docMk/>
            <pc:sldMk cId="3241824826" sldId="321"/>
            <ac:spMk id="1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8739999999998E-2"/>
          <c:y val="3.5364862499999997E-2"/>
          <c:w val="0.53186655000000005"/>
          <c:h val="0.873819899999999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D31-44D2-93B0-2D3B41D43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AD31-44D2-93B0-2D3B41D43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D31-44D2-93B0-2D3B41D43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AD31-44D2-93B0-2D3B41D43A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AD31-44D2-93B0-2D3B41D43A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6-AD31-44D2-93B0-2D3B41D43A89}"/>
              </c:ext>
            </c:extLst>
          </c:dPt>
          <c:dLbls>
            <c:dLbl>
              <c:idx val="5"/>
              <c:layout>
                <c:manualLayout>
                  <c:x val="2.1568952487750176E-2"/>
                  <c:y val="3.646370433965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31-44D2-93B0-2D3B41D43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Grants &amp; Scholarships</c:v>
                </c:pt>
                <c:pt idx="1">
                  <c:v>Family Income &amp; Savings</c:v>
                </c:pt>
                <c:pt idx="2">
                  <c:v>Loans to Students</c:v>
                </c:pt>
                <c:pt idx="3">
                  <c:v>Student Income &amp; Savings</c:v>
                </c:pt>
                <c:pt idx="4">
                  <c:v>Loans to Family</c:v>
                </c:pt>
                <c:pt idx="5">
                  <c:v>Friends &amp; Relatives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0.4</c:v>
                </c:pt>
                <c:pt idx="2">
                  <c:v>0.11</c:v>
                </c:pt>
                <c:pt idx="3">
                  <c:v>0.1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1-44D2-93B0-2D3B41D43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84950000000001"/>
          <c:y val="0.132739156"/>
          <c:w val="0.42286256"/>
          <c:h val="0.62169039999999998"/>
        </c:manualLayout>
      </c:layout>
      <c:overlay val="0"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3E46-7A23-462F-A7FA-82700AEC993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5BCE-CC43-455B-A6AB-5B13B834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A404-6FD1-4DFF-BE4F-174297327D8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422E-581D-40FB-BFB1-C68D0FD0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D8EE3-805E-4F8E-A508-9530DD253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College Board, Trends in College Pricing and Student Aid 2022, Figure CP-1. https://research.collegeboard.org/media/pdf/trends-college-pricing-presentation-2022.pdf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(1)College Board, Trends in College Pricing and Student Aid 2022, Figure SA-1. https://research.collegeboard.org/media/pdf/trends-in-student-aid-presentation-2022.pdf; (2) https://research.collegeboard.org/trends/student-aid/highlights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 How America Pays for College Report by Sallie Mae/Ipsos, https://www.salliemae.com/content/dam/slm/writtencontent/Research/HowAmericaPaysforCollege2023.pdf.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https://studentaid.gov/understand-aid/types/grants/pell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6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r="36027"/>
          <a:stretch>
            <a:fillRect/>
          </a:stretch>
        </p:blipFill>
        <p:spPr>
          <a:xfrm>
            <a:off x="2" y="1713"/>
            <a:ext cx="8257879" cy="6858000"/>
          </a:xfrm>
          <a:prstGeom prst="rect">
            <a:avLst/>
          </a:prstGeom>
        </p:spPr>
      </p:pic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7296"/>
            <a:ext cx="7191256" cy="6858000"/>
          </a:xfrm>
          <a:custGeom>
            <a:avLst/>
            <a:gdLst>
              <a:gd name="connsiteX0" fmla="*/ 0 w 7191256"/>
              <a:gd name="connsiteY0" fmla="*/ 0 h 6858000"/>
              <a:gd name="connsiteX1" fmla="*/ 4418532 w 7191256"/>
              <a:gd name="connsiteY1" fmla="*/ 0 h 6858000"/>
              <a:gd name="connsiteX2" fmla="*/ 3380750 w 7191256"/>
              <a:gd name="connsiteY2" fmla="*/ 2738747 h 6858000"/>
              <a:gd name="connsiteX3" fmla="*/ 7191256 w 7191256"/>
              <a:gd name="connsiteY3" fmla="*/ 6858000 h 6858000"/>
              <a:gd name="connsiteX4" fmla="*/ 0 w 7191256"/>
              <a:gd name="connsiteY4" fmla="*/ 6858000 h 6858000"/>
              <a:gd name="connsiteX5" fmla="*/ 0 w 719125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1256" h="6858000">
                <a:moveTo>
                  <a:pt x="0" y="0"/>
                </a:moveTo>
                <a:cubicBezTo>
                  <a:pt x="4418532" y="0"/>
                  <a:pt x="4418532" y="0"/>
                  <a:pt x="4418532" y="0"/>
                </a:cubicBezTo>
                <a:cubicBezTo>
                  <a:pt x="3746839" y="757052"/>
                  <a:pt x="3380750" y="1727224"/>
                  <a:pt x="3380750" y="2738747"/>
                </a:cubicBezTo>
                <a:cubicBezTo>
                  <a:pt x="3380750" y="4908114"/>
                  <a:pt x="5061575" y="6692594"/>
                  <a:pt x="7191256" y="6858000"/>
                </a:cubicBezTo>
                <a:lnTo>
                  <a:pt x="0" y="685800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COVER </a:t>
            </a:r>
            <a:br>
              <a:rPr lang="en-US"/>
            </a:br>
            <a:r>
              <a:rPr lang="en-US"/>
              <a:t>PICTURE HERE</a:t>
            </a:r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34600" y="184150"/>
            <a:ext cx="1524000" cy="151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3270" y="1803401"/>
            <a:ext cx="7765330" cy="226100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3270" y="4209623"/>
            <a:ext cx="7765330" cy="132153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A7A7A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36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4572000" cy="4572000"/>
          </a:xfrm>
          <a:custGeom>
            <a:avLst/>
            <a:gdLst>
              <a:gd name="connsiteX0" fmla="*/ 0 w 5478463"/>
              <a:gd name="connsiteY0" fmla="*/ 0 h 5575300"/>
              <a:gd name="connsiteX1" fmla="*/ 4762794 w 5478463"/>
              <a:gd name="connsiteY1" fmla="*/ 0 h 5575300"/>
              <a:gd name="connsiteX2" fmla="*/ 5478463 w 5478463"/>
              <a:gd name="connsiteY2" fmla="*/ 2106363 h 5575300"/>
              <a:gd name="connsiteX3" fmla="*/ 2009499 w 5478463"/>
              <a:gd name="connsiteY3" fmla="*/ 5575300 h 5575300"/>
              <a:gd name="connsiteX4" fmla="*/ 0 w 5478463"/>
              <a:gd name="connsiteY4" fmla="*/ 4934641 h 5575300"/>
              <a:gd name="connsiteX5" fmla="*/ 0 w 5478463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3" h="5575300">
                <a:moveTo>
                  <a:pt x="0" y="0"/>
                </a:moveTo>
                <a:cubicBezTo>
                  <a:pt x="0" y="0"/>
                  <a:pt x="0" y="0"/>
                  <a:pt x="4762794" y="0"/>
                </a:cubicBezTo>
                <a:cubicBezTo>
                  <a:pt x="5212822" y="584407"/>
                  <a:pt x="5478463" y="1315696"/>
                  <a:pt x="5478463" y="2106363"/>
                </a:cubicBezTo>
                <a:cubicBezTo>
                  <a:pt x="5478463" y="4022092"/>
                  <a:pt x="3925242" y="5575300"/>
                  <a:pt x="2009499" y="5575300"/>
                </a:cubicBezTo>
                <a:cubicBezTo>
                  <a:pt x="1259453" y="5575300"/>
                  <a:pt x="565660" y="5337787"/>
                  <a:pt x="0" y="4934641"/>
                </a:cubicBezTo>
                <a:cubicBezTo>
                  <a:pt x="0" y="4934641"/>
                  <a:pt x="0" y="4934641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73600" y="0"/>
            <a:ext cx="6984999" cy="191770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73600" y="2006601"/>
            <a:ext cx="6984999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1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4572000"/>
          </a:xfrm>
          <a:custGeom>
            <a:avLst/>
            <a:gdLst>
              <a:gd name="connsiteX0" fmla="*/ 712544 w 5478462"/>
              <a:gd name="connsiteY0" fmla="*/ 0 h 5575300"/>
              <a:gd name="connsiteX1" fmla="*/ 5478462 w 5478462"/>
              <a:gd name="connsiteY1" fmla="*/ 0 h 5575300"/>
              <a:gd name="connsiteX2" fmla="*/ 5478462 w 5478462"/>
              <a:gd name="connsiteY2" fmla="*/ 4934641 h 5575300"/>
              <a:gd name="connsiteX3" fmla="*/ 3468963 w 5478462"/>
              <a:gd name="connsiteY3" fmla="*/ 5575300 h 5575300"/>
              <a:gd name="connsiteX4" fmla="*/ 0 w 5478462"/>
              <a:gd name="connsiteY4" fmla="*/ 2106363 h 5575300"/>
              <a:gd name="connsiteX5" fmla="*/ 712544 w 5478462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2" h="5575300">
                <a:moveTo>
                  <a:pt x="712544" y="0"/>
                </a:moveTo>
                <a:lnTo>
                  <a:pt x="5478462" y="0"/>
                </a:lnTo>
                <a:cubicBezTo>
                  <a:pt x="5478462" y="0"/>
                  <a:pt x="5478462" y="0"/>
                  <a:pt x="5478462" y="4934641"/>
                </a:cubicBezTo>
                <a:cubicBezTo>
                  <a:pt x="4912802" y="5337787"/>
                  <a:pt x="4219009" y="5575300"/>
                  <a:pt x="3468963" y="5575300"/>
                </a:cubicBezTo>
                <a:cubicBezTo>
                  <a:pt x="1553221" y="5575300"/>
                  <a:pt x="0" y="4022092"/>
                  <a:pt x="0" y="2106363"/>
                </a:cubicBezTo>
                <a:cubicBezTo>
                  <a:pt x="0" y="1315696"/>
                  <a:pt x="265641" y="584407"/>
                  <a:pt x="71254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PLACE PICTURE HERE</a:t>
            </a:r>
          </a:p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985001" cy="191770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33400" y="2006601"/>
            <a:ext cx="6985001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5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5872"/>
            <a:ext cx="11125200" cy="3971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533400" y="1562101"/>
            <a:ext cx="11125200" cy="548640"/>
          </a:xfrm>
          <a:solidFill>
            <a:schemeClr val="accent1">
              <a:lumMod val="75000"/>
            </a:schemeClr>
          </a:solidFill>
          <a:ln>
            <a:solidFill>
              <a:srgbClr val="1598D4"/>
            </a:solidFill>
          </a:ln>
        </p:spPr>
        <p:txBody>
          <a:bodyPr lIns="73152" rIns="73152" anchor="ctr"/>
          <a:lstStyle>
            <a:lvl1pPr marL="0" indent="0" algn="l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0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l="67285"/>
          <a:stretch>
            <a:fillRect/>
          </a:stretch>
        </p:blipFill>
        <p:spPr>
          <a:xfrm flipH="1" flipV="1">
            <a:off x="9427" y="-1"/>
            <a:ext cx="4411744" cy="6856284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>
          <a:xfrm>
            <a:off x="0" y="0"/>
            <a:ext cx="4249144" cy="6858000"/>
          </a:xfrm>
          <a:custGeom>
            <a:avLst/>
            <a:gdLst>
              <a:gd name="T0" fmla="*/ 720 w 1155"/>
              <a:gd name="T1" fmla="*/ 146 h 2160"/>
              <a:gd name="T2" fmla="*/ 861 w 1155"/>
              <a:gd name="T3" fmla="*/ 0 h 2160"/>
              <a:gd name="T4" fmla="*/ 0 w 1155"/>
              <a:gd name="T5" fmla="*/ 0 h 2160"/>
              <a:gd name="T6" fmla="*/ 0 w 1155"/>
              <a:gd name="T7" fmla="*/ 2160 h 2160"/>
              <a:gd name="T8" fmla="*/ 1155 w 1155"/>
              <a:gd name="T9" fmla="*/ 2160 h 2160"/>
              <a:gd name="T10" fmla="*/ 1067 w 1155"/>
              <a:gd name="T11" fmla="*/ 2094 h 2160"/>
              <a:gd name="T12" fmla="*/ 720 w 1155"/>
              <a:gd name="T13" fmla="*/ 14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" h="2160">
                <a:moveTo>
                  <a:pt x="720" y="146"/>
                </a:moveTo>
                <a:cubicBezTo>
                  <a:pt x="763" y="93"/>
                  <a:pt x="810" y="44"/>
                  <a:pt x="8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55" y="2160"/>
                  <a:pt x="1155" y="2160"/>
                  <a:pt x="1155" y="2160"/>
                </a:cubicBezTo>
                <a:cubicBezTo>
                  <a:pt x="1125" y="2139"/>
                  <a:pt x="1096" y="2117"/>
                  <a:pt x="1067" y="2094"/>
                </a:cubicBezTo>
                <a:cubicBezTo>
                  <a:pt x="425" y="1578"/>
                  <a:pt x="270" y="706"/>
                  <a:pt x="720" y="1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4028" y="1562100"/>
            <a:ext cx="8764571" cy="2852737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4028" y="4441824"/>
            <a:ext cx="8764571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A7A7A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944100" y="184150"/>
            <a:ext cx="1524000" cy="15199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001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80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20" y="2282823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7924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364" y="2286000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2400"/>
            </a:lvl1pPr>
            <a:lvl2pPr marL="457189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7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1598D4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1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 marL="685783" indent="-228594">
              <a:buClr>
                <a:schemeClr val="accent1"/>
              </a:buClr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142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286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60981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8252421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buSzTx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366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"/>
            <a:ext cx="11125200" cy="1411111"/>
          </a:xfrm>
          <a:prstGeom prst="rect">
            <a:avLst/>
          </a:prstGeom>
        </p:spPr>
        <p:txBody>
          <a:bodyPr vert="horz" lIns="36576" tIns="36576" rIns="36576" bIns="36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62102"/>
            <a:ext cx="11125200" cy="4614863"/>
          </a:xfrm>
          <a:prstGeom prst="rect">
            <a:avLst/>
          </a:prstGeom>
        </p:spPr>
        <p:txBody>
          <a:bodyPr vert="horz" lIns="36576" tIns="36576" rIns="36576" bIns="3657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991" y="6397626"/>
            <a:ext cx="553861" cy="365125"/>
          </a:xfrm>
          <a:prstGeom prst="rect">
            <a:avLst/>
          </a:prstGeom>
        </p:spPr>
        <p:txBody>
          <a:bodyPr vert="horz" lIns="18288" tIns="18288" rIns="18288" bIns="18288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175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8" r:id="rId7"/>
    <p:sldLayoutId id="2147483654" r:id="rId8"/>
    <p:sldLayoutId id="2147483655" r:id="rId9"/>
    <p:sldLayoutId id="2147483656" r:id="rId10"/>
    <p:sldLayoutId id="214748365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2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44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orient="horz" pos="984">
          <p15:clr>
            <a:srgbClr val="F26B43"/>
          </p15:clr>
        </p15:guide>
        <p15:guide id="7" orient="horz" pos="3897">
          <p15:clr>
            <a:srgbClr val="F26B43"/>
          </p15:clr>
        </p15:guide>
        <p15:guide id="8" pos="336">
          <p15:clr>
            <a:srgbClr val="F26B43"/>
          </p15:clr>
        </p15:guide>
        <p15:guide id="9" orient="horz" pos="3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enticeship.gov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Paying for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Credit Abuse Resistance Education (CARE) Presentation 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017" r="10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5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6426" t="6736" r="13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5"/>
                </a:solidFill>
              </a:rPr>
              <a:t>Our 3 messages about borrowing for education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06601"/>
            <a:ext cx="7073900" cy="4170363"/>
          </a:xfrm>
        </p:spPr>
        <p:txBody>
          <a:bodyPr/>
          <a:lstStyle/>
          <a:p>
            <a:pPr marL="406400" indent="-406400">
              <a:buClr>
                <a:schemeClr val="accent5"/>
              </a:buClr>
              <a:buFont typeface="+mj-lt"/>
              <a:buAutoNum type="arabicPeriod"/>
            </a:pPr>
            <a:r>
              <a:rPr lang="en-US" altLang="en-US"/>
              <a:t>Student loans should be your last financing option </a:t>
            </a:r>
          </a:p>
          <a:p>
            <a:pPr marL="863600" lvl="1" indent="-2270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en-US"/>
              <a:t>Student loans are debt</a:t>
            </a:r>
          </a:p>
          <a:p>
            <a:pPr marL="863600" lvl="1" indent="-2270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en-US"/>
              <a:t>Only use student loans when all other sources are exhausted</a:t>
            </a:r>
          </a:p>
          <a:p>
            <a:pPr marL="406400" indent="-406400">
              <a:buClr>
                <a:schemeClr val="accent5"/>
              </a:buClr>
              <a:buFont typeface="+mj-lt"/>
              <a:buAutoNum type="arabicPeriod"/>
            </a:pPr>
            <a:r>
              <a:rPr lang="en-US" altLang="en-US"/>
              <a:t>Do not borrow more than you can afford*</a:t>
            </a:r>
          </a:p>
          <a:p>
            <a:pPr marL="406400" indent="-406400">
              <a:buClr>
                <a:schemeClr val="accent5"/>
              </a:buClr>
              <a:buFont typeface="+mj-lt"/>
              <a:buAutoNum type="arabicPeriod"/>
            </a:pPr>
            <a:r>
              <a:rPr lang="en-US" altLang="en-US"/>
              <a:t>Be smart about the type of student loan you get – Federal vs Private</a:t>
            </a:r>
          </a:p>
          <a:p>
            <a:endParaRPr lang="en-US"/>
          </a:p>
        </p:txBody>
      </p:sp>
      <p:sp>
        <p:nvSpPr>
          <p:cNvPr id="6" name="Text Placeholder 11"/>
          <p:cNvSpPr txBox="1"/>
          <p:nvPr/>
        </p:nvSpPr>
        <p:spPr>
          <a:xfrm>
            <a:off x="533400" y="6186488"/>
            <a:ext cx="8428521" cy="310883"/>
          </a:xfrm>
          <a:prstGeom prst="rect">
            <a:avLst/>
          </a:prstGeom>
        </p:spPr>
        <p:txBody>
          <a:bodyPr lIns="36576" tIns="36576" rIns="36576" bIns="36576"/>
          <a:lstStyle>
            <a:lvl1pPr marL="341313" indent="-341313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24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688975" indent="-292100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968375" indent="-223838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317625" indent="-222250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4pPr>
            <a:lvl5pPr marL="1541463" indent="-169863" algn="l" defTabSz="646113" rtl="0" eaLnBrk="1" latinLnBrk="0" hangingPunct="1">
              <a:spcBef>
                <a:spcPts val="12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4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5pPr>
            <a:lvl6pPr marL="2142698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80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61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43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bg2"/>
                </a:solidFill>
              </a:rPr>
              <a:t>* No more than your expected first year’s salary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300" r="14300"/>
          <a:stretch>
            <a:fillRect/>
          </a:stretch>
        </p:blipFill>
        <p:spPr>
          <a:xfrm>
            <a:off x="7988300" y="0"/>
            <a:ext cx="4203700" cy="4203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"/>
            <a:ext cx="6985001" cy="1816100"/>
          </a:xfrm>
        </p:spPr>
        <p:txBody>
          <a:bodyPr/>
          <a:lstStyle/>
          <a:p>
            <a:r>
              <a:rPr lang="en-US" altLang="en-US"/>
              <a:t>FAFSA </a:t>
            </a:r>
            <a:br>
              <a:rPr lang="en-US" altLang="en-US"/>
            </a:br>
            <a:r>
              <a:rPr lang="en-US" altLang="en-US"/>
              <a:t>Free Application For Federal Student Aid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05001"/>
            <a:ext cx="7213600" cy="4271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chemeClr val="accent3"/>
                </a:solidFill>
              </a:rPr>
              <a:t>FAFSA.gov</a:t>
            </a:r>
          </a:p>
          <a:p>
            <a:r>
              <a:rPr lang="en-US" altLang="en-US" sz="2000" dirty="0"/>
              <a:t>Grants and loans for most educational programs require you to fill out a FAFSA</a:t>
            </a:r>
          </a:p>
          <a:p>
            <a:r>
              <a:rPr lang="en-US" altLang="en-US" sz="2000" dirty="0"/>
              <a:t>FAFSA forms can be submitted starting in the fall of your </a:t>
            </a:r>
            <a:r>
              <a:rPr lang="en-US" altLang="en-US" sz="2000"/>
              <a:t>senior year</a:t>
            </a:r>
          </a:p>
          <a:p>
            <a:r>
              <a:rPr lang="en-US" altLang="en-US" sz="2000"/>
              <a:t>Fill </a:t>
            </a:r>
            <a:r>
              <a:rPr lang="en-US" altLang="en-US" sz="2000" dirty="0"/>
              <a:t>them out early. Money can run out</a:t>
            </a:r>
          </a:p>
          <a:p>
            <a:r>
              <a:rPr lang="en-US" altLang="en-US" sz="2000" dirty="0"/>
              <a:t>Fill out FAFSA online by setting up an account. You will need bank account information and tax returns.</a:t>
            </a:r>
          </a:p>
          <a:p>
            <a:r>
              <a:rPr lang="en-US" altLang="en-US" sz="2000" dirty="0"/>
              <a:t>You must fill out a FAFSA each year you are in school that you wish to apply for financial aid.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18500" y="4699000"/>
            <a:ext cx="3340100" cy="137743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holarships letters exam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7643" y="0"/>
            <a:ext cx="7865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342" t="14823" r="21420" b="1548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If You Don’t Understand the Letter, Ask Questions!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/>
              <a:t>Call the school’s Financial Aid Office.</a:t>
            </a:r>
          </a:p>
          <a:p>
            <a:r>
              <a:rPr lang="en-US" sz="2600"/>
              <a:t>Ask questions.  For example, will the financial aid award be given every year or do you have to re-apply?</a:t>
            </a:r>
          </a:p>
          <a:p>
            <a:r>
              <a:rPr lang="en-US" sz="2600"/>
              <a:t>Advocate for yourself.  If you need more money, ask for it.  </a:t>
            </a:r>
            <a:r>
              <a:rPr lang="en-US" sz="2600" u="sng"/>
              <a:t>They want you to attend.</a:t>
            </a:r>
          </a:p>
          <a:p>
            <a:r>
              <a:rPr lang="en-US" sz="2600"/>
              <a:t>Make sure you understand what is “free money” and what money has to be repaid.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7811-5D4D-4EC9-A0D4-67C2852C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Loans are not just for 4 Year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2809A-2F1B-492F-8522-0AEE4355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/>
              <a:t>Federal Student Loans are also available for:</a:t>
            </a:r>
          </a:p>
          <a:p>
            <a:pPr marL="465138" indent="-227013">
              <a:spcAft>
                <a:spcPts val="1800"/>
              </a:spcAft>
            </a:pPr>
            <a:r>
              <a:rPr lang="en-US"/>
              <a:t>Junior and community colleges</a:t>
            </a:r>
          </a:p>
          <a:p>
            <a:pPr marL="465138" indent="-227013">
              <a:spcAft>
                <a:spcPts val="1800"/>
              </a:spcAft>
            </a:pPr>
            <a:r>
              <a:rPr lang="en-US"/>
              <a:t>Accredited trade schools</a:t>
            </a:r>
          </a:p>
          <a:p>
            <a:pPr marL="465138" indent="-227013">
              <a:spcAft>
                <a:spcPts val="1800"/>
              </a:spcAft>
            </a:pPr>
            <a:r>
              <a:rPr lang="en-US"/>
              <a:t>Courses you need to enter a degree program</a:t>
            </a:r>
          </a:p>
          <a:p>
            <a:pPr marL="465138" indent="-227013">
              <a:spcAft>
                <a:spcPts val="1800"/>
              </a:spcAft>
            </a:pPr>
            <a:r>
              <a:rPr lang="en-US"/>
              <a:t>Courses you need to get certified (or recertified) as a teacher</a:t>
            </a:r>
          </a:p>
          <a:p>
            <a:pPr marL="465138" indent="-227013">
              <a:spcAft>
                <a:spcPts val="1800"/>
              </a:spcAft>
            </a:pPr>
            <a:r>
              <a:rPr lang="en-US"/>
              <a:t>Certification program that is training you for a specific career</a:t>
            </a:r>
          </a:p>
          <a:p>
            <a:pPr marL="0" lvl="1" indent="0">
              <a:spcAft>
                <a:spcPts val="1800"/>
              </a:spcAft>
              <a:buNone/>
            </a:pPr>
            <a:r>
              <a:rPr lang="en-US" sz="2600" b="1">
                <a:solidFill>
                  <a:schemeClr val="accent5"/>
                </a:solidFill>
              </a:rPr>
              <a:t>But, if your program does not end in a degree, you might not have access to federal student loans!</a:t>
            </a:r>
            <a:r>
              <a:rPr lang="en-US" sz="2400" b="1">
                <a:solidFill>
                  <a:schemeClr val="accent5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DAE30-098A-4844-8415-647A7D96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Key Features of Federal Loan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0005" y="1409701"/>
            <a:ext cx="2011680" cy="3790392"/>
            <a:chOff x="739405" y="1771453"/>
            <a:chExt cx="2011680" cy="3790392"/>
          </a:xfrm>
        </p:grpSpPr>
        <p:sp>
          <p:nvSpPr>
            <p:cNvPr id="6" name="Rectangle 5"/>
            <p:cNvSpPr/>
            <p:nvPr/>
          </p:nvSpPr>
          <p:spPr>
            <a:xfrm>
              <a:off x="739405" y="2049772"/>
              <a:ext cx="2011680" cy="351207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1097280" rIns="36000" bIns="36000" anchor="t"/>
            <a:lstStyle/>
            <a:p>
              <a:pPr algn="ctr" eaLnBrk="0" fontAlgn="base" hangingPunct="0"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interest rates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93266" y="1771453"/>
              <a:ext cx="995398" cy="99539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81499" y="1409701"/>
            <a:ext cx="2011680" cy="3785668"/>
            <a:chOff x="3222967" y="1771452"/>
            <a:chExt cx="2011680" cy="3785668"/>
          </a:xfrm>
        </p:grpSpPr>
        <p:sp>
          <p:nvSpPr>
            <p:cNvPr id="9" name="Rectangle 8"/>
            <p:cNvSpPr/>
            <p:nvPr/>
          </p:nvSpPr>
          <p:spPr>
            <a:xfrm>
              <a:off x="3222967" y="2052917"/>
              <a:ext cx="2011680" cy="350420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1097280" rIns="36000" bIns="36000" anchor="t"/>
            <a:lstStyle/>
            <a:p>
              <a:pPr algn="ctr" eaLnBrk="0" fontAlgn="base" hangingPunct="0"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Caps on amounts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776828" y="1771452"/>
              <a:ext cx="995398" cy="99539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2993" y="1409700"/>
            <a:ext cx="2011680" cy="3790392"/>
            <a:chOff x="5001899" y="1771452"/>
            <a:chExt cx="2011680" cy="3790392"/>
          </a:xfrm>
        </p:grpSpPr>
        <p:sp>
          <p:nvSpPr>
            <p:cNvPr id="12" name="Rectangle 11"/>
            <p:cNvSpPr/>
            <p:nvPr/>
          </p:nvSpPr>
          <p:spPr>
            <a:xfrm>
              <a:off x="5001899" y="2001240"/>
              <a:ext cx="2011680" cy="3560604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1097280" rIns="36000" bIns="36000" anchor="t"/>
            <a:lstStyle/>
            <a:p>
              <a:pPr algn="ctr" eaLnBrk="0" fontAlgn="base" hangingPunct="0"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interest paid while in school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510040" y="1771452"/>
              <a:ext cx="995398" cy="995398"/>
            </a:xfrm>
            <a:prstGeom prst="ellipse">
              <a:avLst/>
            </a:prstGeom>
            <a:gradFill flip="none" rotWithShape="1">
              <a:gsLst>
                <a:gs pos="0">
                  <a:srgbClr val="A700E2"/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24487" y="1409701"/>
            <a:ext cx="2011680" cy="3785668"/>
            <a:chOff x="6788893" y="1771452"/>
            <a:chExt cx="2011680" cy="3785668"/>
          </a:xfrm>
        </p:grpSpPr>
        <p:sp>
          <p:nvSpPr>
            <p:cNvPr id="15" name="Rectangle 14"/>
            <p:cNvSpPr/>
            <p:nvPr/>
          </p:nvSpPr>
          <p:spPr>
            <a:xfrm>
              <a:off x="6788893" y="1998808"/>
              <a:ext cx="2011680" cy="3558312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1097280" rIns="36000" bIns="36000" anchor="t"/>
            <a:lstStyle/>
            <a:p>
              <a:pPr algn="ctr" eaLnBrk="0" fontAlgn="base" hangingPunct="0"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 cure (grace) periods (270 days)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342754" y="1771452"/>
              <a:ext cx="995398" cy="995398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50000">
                  <a:srgbClr val="0066FF">
                    <a:shade val="67500"/>
                    <a:satMod val="115000"/>
                  </a:srgbClr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45980" y="1409701"/>
            <a:ext cx="2011680" cy="3785668"/>
            <a:chOff x="9364980" y="1771452"/>
            <a:chExt cx="2011680" cy="3785668"/>
          </a:xfrm>
        </p:grpSpPr>
        <p:sp>
          <p:nvSpPr>
            <p:cNvPr id="18" name="Rectangle 17"/>
            <p:cNvSpPr/>
            <p:nvPr/>
          </p:nvSpPr>
          <p:spPr>
            <a:xfrm>
              <a:off x="9364980" y="2000124"/>
              <a:ext cx="2011680" cy="355699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1097280" rIns="36000" bIns="36000" anchor="t"/>
            <a:lstStyle/>
            <a:p>
              <a:pPr algn="ctr" eaLnBrk="0" fontAlgn="base" hangingPunct="0">
                <a:spcBef>
                  <a:spcPct val="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Friendly repayment options (10 years)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918841" y="1771452"/>
              <a:ext cx="995398" cy="995398"/>
            </a:xfrm>
            <a:prstGeom prst="ellipse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5500914"/>
            <a:ext cx="12192000" cy="685574"/>
            <a:chOff x="1" y="5500914"/>
            <a:chExt cx="12192000" cy="685574"/>
          </a:xfrm>
        </p:grpSpPr>
        <p:sp>
          <p:nvSpPr>
            <p:cNvPr id="21" name="Rectangle 20"/>
            <p:cNvSpPr/>
            <p:nvPr/>
          </p:nvSpPr>
          <p:spPr>
            <a:xfrm>
              <a:off x="1" y="5500914"/>
              <a:ext cx="12192000" cy="6855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79040" y="5522267"/>
              <a:ext cx="6833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Plus: Loan Forgiveness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30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767" r="197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Private Loan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altLang="en-US" sz="2800"/>
              <a:t>Responsible adult co-signs</a:t>
            </a:r>
          </a:p>
          <a:p>
            <a:pPr>
              <a:buClr>
                <a:schemeClr val="accent1"/>
              </a:buClr>
            </a:pPr>
            <a:r>
              <a:rPr lang="en-US" altLang="en-US" sz="2800"/>
              <a:t>Floating interest rates </a:t>
            </a:r>
          </a:p>
          <a:p>
            <a:pPr lvl="1">
              <a:buClr>
                <a:schemeClr val="accent1"/>
              </a:buClr>
            </a:pPr>
            <a:r>
              <a:rPr lang="en-US" altLang="en-US" sz="2400"/>
              <a:t>depends on credit history  </a:t>
            </a:r>
          </a:p>
          <a:p>
            <a:pPr lvl="1"/>
            <a:r>
              <a:rPr lang="en-US" altLang="en-US" sz="2400"/>
              <a:t>can go as high as 25%-30%</a:t>
            </a:r>
          </a:p>
          <a:p>
            <a:pPr>
              <a:buClr>
                <a:schemeClr val="accent1"/>
              </a:buClr>
            </a:pPr>
            <a:r>
              <a:rPr lang="en-US" altLang="en-US" sz="2800"/>
              <a:t>Immediate payment (no right to deferral)</a:t>
            </a:r>
          </a:p>
          <a:p>
            <a:pPr>
              <a:buClr>
                <a:schemeClr val="accent1"/>
              </a:buClr>
            </a:pPr>
            <a:r>
              <a:rPr lang="en-US" altLang="en-US" sz="2800"/>
              <a:t>No right to postpone or extend payments</a:t>
            </a:r>
          </a:p>
          <a:p>
            <a:pPr>
              <a:buClr>
                <a:schemeClr val="accent1"/>
              </a:buClr>
            </a:pPr>
            <a:r>
              <a:rPr lang="en-US" altLang="en-US" sz="2800"/>
              <a:t>Hair trigger defaults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What happens if you </a:t>
            </a:r>
            <a:r>
              <a:rPr lang="en-US" altLang="en-US">
                <a:solidFill>
                  <a:schemeClr val="accent2"/>
                </a:solidFill>
              </a:rPr>
              <a:t>DEFAULT</a:t>
            </a:r>
            <a:r>
              <a:rPr lang="en-US" altLang="en-US"/>
              <a:t>? </a:t>
            </a:r>
            <a:br>
              <a:rPr lang="en-US" altLang="en-US"/>
            </a:br>
            <a:r>
              <a:rPr lang="en-US" altLang="en-US" b="0" i="1"/>
              <a:t>(for both federal and private loans)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altLang="en-US" sz="2400"/>
              <a:t>Student loans must be repaid, whether or not you finish the program of study</a:t>
            </a:r>
          </a:p>
          <a:p>
            <a:pPr>
              <a:buClr>
                <a:schemeClr val="accent2"/>
              </a:buClr>
            </a:pPr>
            <a:r>
              <a:rPr lang="en-US" altLang="en-US" sz="2400"/>
              <a:t>Lender can sue you for payment</a:t>
            </a:r>
          </a:p>
          <a:p>
            <a:pPr>
              <a:buClr>
                <a:schemeClr val="accent2"/>
              </a:buClr>
            </a:pPr>
            <a:r>
              <a:rPr lang="en-US" altLang="en-US" sz="2400"/>
              <a:t>Lender can garnish (take a percentage of) wages and (once eligible) social security benefits</a:t>
            </a:r>
          </a:p>
          <a:p>
            <a:pPr>
              <a:buClr>
                <a:schemeClr val="accent2"/>
              </a:buClr>
            </a:pPr>
            <a:r>
              <a:rPr lang="en-US" altLang="en-US" sz="2400"/>
              <a:t>Lender can intercept income tax refunds</a:t>
            </a:r>
          </a:p>
          <a:p>
            <a:pPr>
              <a:buClr>
                <a:schemeClr val="accent2"/>
              </a:buClr>
            </a:pPr>
            <a:r>
              <a:rPr lang="en-US" altLang="en-US" sz="2400"/>
              <a:t>You can be prevented from renewing professional licenses</a:t>
            </a:r>
          </a:p>
          <a:p>
            <a:pPr>
              <a:buClr>
                <a:schemeClr val="accent2"/>
              </a:buClr>
            </a:pPr>
            <a:r>
              <a:rPr lang="en-US" altLang="en-US" sz="2400"/>
              <a:t>Default goes on your credit report, with disastrous effects for getting credit cards, auto loans, rental apartments and even some jobs</a:t>
            </a:r>
          </a:p>
          <a:p>
            <a:pPr>
              <a:buClr>
                <a:schemeClr val="accent2"/>
              </a:buClr>
            </a:pPr>
            <a:r>
              <a:rPr lang="en-US" altLang="en-US" sz="2400"/>
              <a:t>Student loans may not be discharged in Bankruptcy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FA228-41CF-46CE-B676-E8A021BC18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Summarize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420257" y="1190172"/>
            <a:ext cx="7082971" cy="531222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Clr>
                <a:schemeClr val="accent3"/>
              </a:buClr>
              <a:buSzPct val="125000"/>
              <a:buNone/>
              <a:defRPr/>
            </a:pPr>
            <a:r>
              <a:rPr lang="en-US" sz="2400"/>
              <a:t>Pick a school you can afford, considering what you will earn once you graduate</a:t>
            </a:r>
          </a:p>
          <a:p>
            <a:pPr marL="0" indent="0">
              <a:spcAft>
                <a:spcPts val="2400"/>
              </a:spcAft>
              <a:buClr>
                <a:schemeClr val="accent3"/>
              </a:buClr>
              <a:buSzPct val="150000"/>
              <a:buNone/>
              <a:defRPr/>
            </a:pPr>
            <a:r>
              <a:rPr lang="en-US" sz="2400"/>
              <a:t>Look for educational funding from sources </a:t>
            </a:r>
            <a:r>
              <a:rPr lang="en-US" sz="2400" u="sng"/>
              <a:t>other than</a:t>
            </a:r>
            <a:r>
              <a:rPr lang="en-US" sz="2400"/>
              <a:t> student loans</a:t>
            </a:r>
          </a:p>
          <a:p>
            <a:pPr marL="0" indent="0">
              <a:spcAft>
                <a:spcPts val="2400"/>
              </a:spcAft>
              <a:buClr>
                <a:schemeClr val="accent3"/>
              </a:buClr>
              <a:buSzPct val="150000"/>
              <a:buNone/>
              <a:defRPr/>
            </a:pPr>
            <a:r>
              <a:rPr lang="en-US" sz="2400"/>
              <a:t>Fill out FAFSA early </a:t>
            </a:r>
          </a:p>
          <a:p>
            <a:pPr marL="0" indent="0">
              <a:spcAft>
                <a:spcPts val="2400"/>
              </a:spcAft>
              <a:buClr>
                <a:schemeClr val="accent3"/>
              </a:buClr>
              <a:buSzPct val="150000"/>
              <a:buNone/>
              <a:defRPr/>
            </a:pPr>
            <a:r>
              <a:rPr lang="en-US" sz="2400"/>
              <a:t>Apply for grants and scholarships early and widely</a:t>
            </a:r>
          </a:p>
          <a:p>
            <a:pPr marL="0" indent="0">
              <a:spcAft>
                <a:spcPts val="2400"/>
              </a:spcAft>
              <a:buClr>
                <a:schemeClr val="accent3"/>
              </a:buClr>
              <a:buSzPct val="150000"/>
              <a:buNone/>
              <a:defRPr/>
            </a:pPr>
            <a:r>
              <a:rPr lang="en-US" sz="2400"/>
              <a:t>If you need loans, get federal first, private last</a:t>
            </a:r>
          </a:p>
          <a:p>
            <a:pPr marL="0" indent="0">
              <a:spcAft>
                <a:spcPts val="2400"/>
              </a:spcAft>
              <a:buClr>
                <a:schemeClr val="accent3"/>
              </a:buClr>
              <a:buSzPct val="150000"/>
              <a:buNone/>
              <a:defRPr/>
            </a:pPr>
            <a:r>
              <a:rPr lang="en-US" sz="2400"/>
              <a:t>Borrow only what you need</a:t>
            </a:r>
          </a:p>
          <a:p>
            <a:pPr marL="0" indent="0">
              <a:spcAft>
                <a:spcPts val="2400"/>
              </a:spcAft>
              <a:buClr>
                <a:schemeClr val="accent3"/>
              </a:buClr>
              <a:buSzPct val="125000"/>
              <a:buNone/>
              <a:defRPr/>
            </a:pPr>
            <a:r>
              <a:rPr lang="en-US" sz="2400"/>
              <a:t>DO NOT miss a payment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ED1B7-C9E1-4A0B-9A55-541D46E78C58}" type="slidenum">
              <a:rPr lang="en-US"/>
              <a:t>18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07051" y="1280062"/>
            <a:ext cx="382813" cy="404586"/>
            <a:chOff x="1843314" y="1495351"/>
            <a:chExt cx="516352" cy="545721"/>
          </a:xfrm>
        </p:grpSpPr>
        <p:sp>
          <p:nvSpPr>
            <p:cNvPr id="24" name="Rectangle 23"/>
            <p:cNvSpPr/>
            <p:nvPr/>
          </p:nvSpPr>
          <p:spPr>
            <a:xfrm>
              <a:off x="1843314" y="1562100"/>
              <a:ext cx="478972" cy="478972"/>
            </a:xfrm>
            <a:prstGeom prst="rect">
              <a:avLst/>
            </a:prstGeom>
            <a:noFill/>
            <a:ln w="28575" cap="flat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10"/>
            <p:cNvSpPr/>
            <p:nvPr/>
          </p:nvSpPr>
          <p:spPr>
            <a:xfrm>
              <a:off x="1868035" y="1495351"/>
              <a:ext cx="491631" cy="494248"/>
            </a:xfrm>
            <a:custGeom>
              <a:avLst/>
              <a:gdLst>
                <a:gd name="T0" fmla="*/ 286 w 294"/>
                <a:gd name="T1" fmla="*/ 0 h 278"/>
                <a:gd name="T2" fmla="*/ 294 w 294"/>
                <a:gd name="T3" fmla="*/ 11 h 278"/>
                <a:gd name="T4" fmla="*/ 193 w 294"/>
                <a:gd name="T5" fmla="*/ 115 h 278"/>
                <a:gd name="T6" fmla="*/ 108 w 294"/>
                <a:gd name="T7" fmla="*/ 248 h 278"/>
                <a:gd name="T8" fmla="*/ 93 w 294"/>
                <a:gd name="T9" fmla="*/ 258 h 278"/>
                <a:gd name="T10" fmla="*/ 66 w 294"/>
                <a:gd name="T11" fmla="*/ 278 h 278"/>
                <a:gd name="T12" fmla="*/ 54 w 294"/>
                <a:gd name="T13" fmla="*/ 246 h 278"/>
                <a:gd name="T14" fmla="*/ 48 w 294"/>
                <a:gd name="T15" fmla="*/ 232 h 278"/>
                <a:gd name="T16" fmla="*/ 25 w 294"/>
                <a:gd name="T17" fmla="*/ 188 h 278"/>
                <a:gd name="T18" fmla="*/ 0 w 294"/>
                <a:gd name="T19" fmla="*/ 170 h 278"/>
                <a:gd name="T20" fmla="*/ 42 w 294"/>
                <a:gd name="T21" fmla="*/ 145 h 278"/>
                <a:gd name="T22" fmla="*/ 78 w 294"/>
                <a:gd name="T23" fmla="*/ 190 h 278"/>
                <a:gd name="T24" fmla="*/ 85 w 294"/>
                <a:gd name="T25" fmla="*/ 204 h 278"/>
                <a:gd name="T26" fmla="*/ 177 w 294"/>
                <a:gd name="T27" fmla="*/ 87 h 278"/>
                <a:gd name="T28" fmla="*/ 286 w 294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78">
                  <a:moveTo>
                    <a:pt x="286" y="0"/>
                  </a:moveTo>
                  <a:cubicBezTo>
                    <a:pt x="294" y="11"/>
                    <a:pt x="294" y="11"/>
                    <a:pt x="294" y="11"/>
                  </a:cubicBezTo>
                  <a:cubicBezTo>
                    <a:pt x="263" y="33"/>
                    <a:pt x="230" y="68"/>
                    <a:pt x="193" y="115"/>
                  </a:cubicBezTo>
                  <a:cubicBezTo>
                    <a:pt x="156" y="163"/>
                    <a:pt x="128" y="207"/>
                    <a:pt x="108" y="248"/>
                  </a:cubicBezTo>
                  <a:cubicBezTo>
                    <a:pt x="93" y="258"/>
                    <a:pt x="93" y="258"/>
                    <a:pt x="93" y="258"/>
                  </a:cubicBezTo>
                  <a:cubicBezTo>
                    <a:pt x="80" y="267"/>
                    <a:pt x="71" y="274"/>
                    <a:pt x="66" y="278"/>
                  </a:cubicBezTo>
                  <a:cubicBezTo>
                    <a:pt x="65" y="272"/>
                    <a:pt x="61" y="261"/>
                    <a:pt x="54" y="246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0" y="212"/>
                    <a:pt x="32" y="198"/>
                    <a:pt x="25" y="188"/>
                  </a:cubicBezTo>
                  <a:cubicBezTo>
                    <a:pt x="18" y="179"/>
                    <a:pt x="9" y="173"/>
                    <a:pt x="0" y="170"/>
                  </a:cubicBezTo>
                  <a:cubicBezTo>
                    <a:pt x="16" y="153"/>
                    <a:pt x="30" y="145"/>
                    <a:pt x="42" y="145"/>
                  </a:cubicBezTo>
                  <a:cubicBezTo>
                    <a:pt x="53" y="145"/>
                    <a:pt x="65" y="160"/>
                    <a:pt x="78" y="190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09" y="164"/>
                    <a:pt x="139" y="125"/>
                    <a:pt x="177" y="87"/>
                  </a:cubicBezTo>
                  <a:cubicBezTo>
                    <a:pt x="214" y="49"/>
                    <a:pt x="251" y="2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07051" y="5261537"/>
            <a:ext cx="382813" cy="404586"/>
            <a:chOff x="1843314" y="1495351"/>
            <a:chExt cx="516352" cy="545721"/>
          </a:xfrm>
        </p:grpSpPr>
        <p:sp>
          <p:nvSpPr>
            <p:cNvPr id="39" name="Rectangle 38"/>
            <p:cNvSpPr/>
            <p:nvPr/>
          </p:nvSpPr>
          <p:spPr>
            <a:xfrm>
              <a:off x="1843314" y="1562100"/>
              <a:ext cx="478972" cy="478972"/>
            </a:xfrm>
            <a:prstGeom prst="rect">
              <a:avLst/>
            </a:prstGeom>
            <a:noFill/>
            <a:ln w="28575" cap="flat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10"/>
            <p:cNvSpPr/>
            <p:nvPr/>
          </p:nvSpPr>
          <p:spPr>
            <a:xfrm>
              <a:off x="1868035" y="1495351"/>
              <a:ext cx="491631" cy="494248"/>
            </a:xfrm>
            <a:custGeom>
              <a:avLst/>
              <a:gdLst>
                <a:gd name="T0" fmla="*/ 286 w 294"/>
                <a:gd name="T1" fmla="*/ 0 h 278"/>
                <a:gd name="T2" fmla="*/ 294 w 294"/>
                <a:gd name="T3" fmla="*/ 11 h 278"/>
                <a:gd name="T4" fmla="*/ 193 w 294"/>
                <a:gd name="T5" fmla="*/ 115 h 278"/>
                <a:gd name="T6" fmla="*/ 108 w 294"/>
                <a:gd name="T7" fmla="*/ 248 h 278"/>
                <a:gd name="T8" fmla="*/ 93 w 294"/>
                <a:gd name="T9" fmla="*/ 258 h 278"/>
                <a:gd name="T10" fmla="*/ 66 w 294"/>
                <a:gd name="T11" fmla="*/ 278 h 278"/>
                <a:gd name="T12" fmla="*/ 54 w 294"/>
                <a:gd name="T13" fmla="*/ 246 h 278"/>
                <a:gd name="T14" fmla="*/ 48 w 294"/>
                <a:gd name="T15" fmla="*/ 232 h 278"/>
                <a:gd name="T16" fmla="*/ 25 w 294"/>
                <a:gd name="T17" fmla="*/ 188 h 278"/>
                <a:gd name="T18" fmla="*/ 0 w 294"/>
                <a:gd name="T19" fmla="*/ 170 h 278"/>
                <a:gd name="T20" fmla="*/ 42 w 294"/>
                <a:gd name="T21" fmla="*/ 145 h 278"/>
                <a:gd name="T22" fmla="*/ 78 w 294"/>
                <a:gd name="T23" fmla="*/ 190 h 278"/>
                <a:gd name="T24" fmla="*/ 85 w 294"/>
                <a:gd name="T25" fmla="*/ 204 h 278"/>
                <a:gd name="T26" fmla="*/ 177 w 294"/>
                <a:gd name="T27" fmla="*/ 87 h 278"/>
                <a:gd name="T28" fmla="*/ 286 w 294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78">
                  <a:moveTo>
                    <a:pt x="286" y="0"/>
                  </a:moveTo>
                  <a:cubicBezTo>
                    <a:pt x="294" y="11"/>
                    <a:pt x="294" y="11"/>
                    <a:pt x="294" y="11"/>
                  </a:cubicBezTo>
                  <a:cubicBezTo>
                    <a:pt x="263" y="33"/>
                    <a:pt x="230" y="68"/>
                    <a:pt x="193" y="115"/>
                  </a:cubicBezTo>
                  <a:cubicBezTo>
                    <a:pt x="156" y="163"/>
                    <a:pt x="128" y="207"/>
                    <a:pt x="108" y="248"/>
                  </a:cubicBezTo>
                  <a:cubicBezTo>
                    <a:pt x="93" y="258"/>
                    <a:pt x="93" y="258"/>
                    <a:pt x="93" y="258"/>
                  </a:cubicBezTo>
                  <a:cubicBezTo>
                    <a:pt x="80" y="267"/>
                    <a:pt x="71" y="274"/>
                    <a:pt x="66" y="278"/>
                  </a:cubicBezTo>
                  <a:cubicBezTo>
                    <a:pt x="65" y="272"/>
                    <a:pt x="61" y="261"/>
                    <a:pt x="54" y="246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0" y="212"/>
                    <a:pt x="32" y="198"/>
                    <a:pt x="25" y="188"/>
                  </a:cubicBezTo>
                  <a:cubicBezTo>
                    <a:pt x="18" y="179"/>
                    <a:pt x="9" y="173"/>
                    <a:pt x="0" y="170"/>
                  </a:cubicBezTo>
                  <a:cubicBezTo>
                    <a:pt x="16" y="153"/>
                    <a:pt x="30" y="145"/>
                    <a:pt x="42" y="145"/>
                  </a:cubicBezTo>
                  <a:cubicBezTo>
                    <a:pt x="53" y="145"/>
                    <a:pt x="65" y="160"/>
                    <a:pt x="78" y="190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09" y="164"/>
                    <a:pt x="139" y="125"/>
                    <a:pt x="177" y="87"/>
                  </a:cubicBezTo>
                  <a:cubicBezTo>
                    <a:pt x="214" y="49"/>
                    <a:pt x="251" y="2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07051" y="2324128"/>
            <a:ext cx="382813" cy="404586"/>
            <a:chOff x="1843314" y="1495351"/>
            <a:chExt cx="516352" cy="545721"/>
          </a:xfrm>
        </p:grpSpPr>
        <p:sp>
          <p:nvSpPr>
            <p:cNvPr id="42" name="Rectangle 41"/>
            <p:cNvSpPr/>
            <p:nvPr/>
          </p:nvSpPr>
          <p:spPr>
            <a:xfrm>
              <a:off x="1843314" y="1562100"/>
              <a:ext cx="478972" cy="478972"/>
            </a:xfrm>
            <a:prstGeom prst="rect">
              <a:avLst/>
            </a:prstGeom>
            <a:noFill/>
            <a:ln w="28575" cap="flat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10"/>
            <p:cNvSpPr/>
            <p:nvPr/>
          </p:nvSpPr>
          <p:spPr>
            <a:xfrm>
              <a:off x="1868035" y="1495351"/>
              <a:ext cx="491631" cy="494248"/>
            </a:xfrm>
            <a:custGeom>
              <a:avLst/>
              <a:gdLst>
                <a:gd name="T0" fmla="*/ 286 w 294"/>
                <a:gd name="T1" fmla="*/ 0 h 278"/>
                <a:gd name="T2" fmla="*/ 294 w 294"/>
                <a:gd name="T3" fmla="*/ 11 h 278"/>
                <a:gd name="T4" fmla="*/ 193 w 294"/>
                <a:gd name="T5" fmla="*/ 115 h 278"/>
                <a:gd name="T6" fmla="*/ 108 w 294"/>
                <a:gd name="T7" fmla="*/ 248 h 278"/>
                <a:gd name="T8" fmla="*/ 93 w 294"/>
                <a:gd name="T9" fmla="*/ 258 h 278"/>
                <a:gd name="T10" fmla="*/ 66 w 294"/>
                <a:gd name="T11" fmla="*/ 278 h 278"/>
                <a:gd name="T12" fmla="*/ 54 w 294"/>
                <a:gd name="T13" fmla="*/ 246 h 278"/>
                <a:gd name="T14" fmla="*/ 48 w 294"/>
                <a:gd name="T15" fmla="*/ 232 h 278"/>
                <a:gd name="T16" fmla="*/ 25 w 294"/>
                <a:gd name="T17" fmla="*/ 188 h 278"/>
                <a:gd name="T18" fmla="*/ 0 w 294"/>
                <a:gd name="T19" fmla="*/ 170 h 278"/>
                <a:gd name="T20" fmla="*/ 42 w 294"/>
                <a:gd name="T21" fmla="*/ 145 h 278"/>
                <a:gd name="T22" fmla="*/ 78 w 294"/>
                <a:gd name="T23" fmla="*/ 190 h 278"/>
                <a:gd name="T24" fmla="*/ 85 w 294"/>
                <a:gd name="T25" fmla="*/ 204 h 278"/>
                <a:gd name="T26" fmla="*/ 177 w 294"/>
                <a:gd name="T27" fmla="*/ 87 h 278"/>
                <a:gd name="T28" fmla="*/ 286 w 294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78">
                  <a:moveTo>
                    <a:pt x="286" y="0"/>
                  </a:moveTo>
                  <a:cubicBezTo>
                    <a:pt x="294" y="11"/>
                    <a:pt x="294" y="11"/>
                    <a:pt x="294" y="11"/>
                  </a:cubicBezTo>
                  <a:cubicBezTo>
                    <a:pt x="263" y="33"/>
                    <a:pt x="230" y="68"/>
                    <a:pt x="193" y="115"/>
                  </a:cubicBezTo>
                  <a:cubicBezTo>
                    <a:pt x="156" y="163"/>
                    <a:pt x="128" y="207"/>
                    <a:pt x="108" y="248"/>
                  </a:cubicBezTo>
                  <a:cubicBezTo>
                    <a:pt x="93" y="258"/>
                    <a:pt x="93" y="258"/>
                    <a:pt x="93" y="258"/>
                  </a:cubicBezTo>
                  <a:cubicBezTo>
                    <a:pt x="80" y="267"/>
                    <a:pt x="71" y="274"/>
                    <a:pt x="66" y="278"/>
                  </a:cubicBezTo>
                  <a:cubicBezTo>
                    <a:pt x="65" y="272"/>
                    <a:pt x="61" y="261"/>
                    <a:pt x="54" y="246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0" y="212"/>
                    <a:pt x="32" y="198"/>
                    <a:pt x="25" y="188"/>
                  </a:cubicBezTo>
                  <a:cubicBezTo>
                    <a:pt x="18" y="179"/>
                    <a:pt x="9" y="173"/>
                    <a:pt x="0" y="170"/>
                  </a:cubicBezTo>
                  <a:cubicBezTo>
                    <a:pt x="16" y="153"/>
                    <a:pt x="30" y="145"/>
                    <a:pt x="42" y="145"/>
                  </a:cubicBezTo>
                  <a:cubicBezTo>
                    <a:pt x="53" y="145"/>
                    <a:pt x="65" y="160"/>
                    <a:pt x="78" y="190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09" y="164"/>
                    <a:pt x="139" y="125"/>
                    <a:pt x="177" y="87"/>
                  </a:cubicBezTo>
                  <a:cubicBezTo>
                    <a:pt x="214" y="49"/>
                    <a:pt x="251" y="2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07051" y="3284507"/>
            <a:ext cx="382813" cy="404586"/>
            <a:chOff x="1843314" y="1495351"/>
            <a:chExt cx="516352" cy="545721"/>
          </a:xfrm>
        </p:grpSpPr>
        <p:sp>
          <p:nvSpPr>
            <p:cNvPr id="45" name="Rectangle 44"/>
            <p:cNvSpPr/>
            <p:nvPr/>
          </p:nvSpPr>
          <p:spPr>
            <a:xfrm>
              <a:off x="1843314" y="1562100"/>
              <a:ext cx="478972" cy="478972"/>
            </a:xfrm>
            <a:prstGeom prst="rect">
              <a:avLst/>
            </a:prstGeom>
            <a:noFill/>
            <a:ln w="28575" cap="flat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10"/>
            <p:cNvSpPr/>
            <p:nvPr/>
          </p:nvSpPr>
          <p:spPr>
            <a:xfrm>
              <a:off x="1868035" y="1495351"/>
              <a:ext cx="491631" cy="494248"/>
            </a:xfrm>
            <a:custGeom>
              <a:avLst/>
              <a:gdLst>
                <a:gd name="T0" fmla="*/ 286 w 294"/>
                <a:gd name="T1" fmla="*/ 0 h 278"/>
                <a:gd name="T2" fmla="*/ 294 w 294"/>
                <a:gd name="T3" fmla="*/ 11 h 278"/>
                <a:gd name="T4" fmla="*/ 193 w 294"/>
                <a:gd name="T5" fmla="*/ 115 h 278"/>
                <a:gd name="T6" fmla="*/ 108 w 294"/>
                <a:gd name="T7" fmla="*/ 248 h 278"/>
                <a:gd name="T8" fmla="*/ 93 w 294"/>
                <a:gd name="T9" fmla="*/ 258 h 278"/>
                <a:gd name="T10" fmla="*/ 66 w 294"/>
                <a:gd name="T11" fmla="*/ 278 h 278"/>
                <a:gd name="T12" fmla="*/ 54 w 294"/>
                <a:gd name="T13" fmla="*/ 246 h 278"/>
                <a:gd name="T14" fmla="*/ 48 w 294"/>
                <a:gd name="T15" fmla="*/ 232 h 278"/>
                <a:gd name="T16" fmla="*/ 25 w 294"/>
                <a:gd name="T17" fmla="*/ 188 h 278"/>
                <a:gd name="T18" fmla="*/ 0 w 294"/>
                <a:gd name="T19" fmla="*/ 170 h 278"/>
                <a:gd name="T20" fmla="*/ 42 w 294"/>
                <a:gd name="T21" fmla="*/ 145 h 278"/>
                <a:gd name="T22" fmla="*/ 78 w 294"/>
                <a:gd name="T23" fmla="*/ 190 h 278"/>
                <a:gd name="T24" fmla="*/ 85 w 294"/>
                <a:gd name="T25" fmla="*/ 204 h 278"/>
                <a:gd name="T26" fmla="*/ 177 w 294"/>
                <a:gd name="T27" fmla="*/ 87 h 278"/>
                <a:gd name="T28" fmla="*/ 286 w 294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78">
                  <a:moveTo>
                    <a:pt x="286" y="0"/>
                  </a:moveTo>
                  <a:cubicBezTo>
                    <a:pt x="294" y="11"/>
                    <a:pt x="294" y="11"/>
                    <a:pt x="294" y="11"/>
                  </a:cubicBezTo>
                  <a:cubicBezTo>
                    <a:pt x="263" y="33"/>
                    <a:pt x="230" y="68"/>
                    <a:pt x="193" y="115"/>
                  </a:cubicBezTo>
                  <a:cubicBezTo>
                    <a:pt x="156" y="163"/>
                    <a:pt x="128" y="207"/>
                    <a:pt x="108" y="248"/>
                  </a:cubicBezTo>
                  <a:cubicBezTo>
                    <a:pt x="93" y="258"/>
                    <a:pt x="93" y="258"/>
                    <a:pt x="93" y="258"/>
                  </a:cubicBezTo>
                  <a:cubicBezTo>
                    <a:pt x="80" y="267"/>
                    <a:pt x="71" y="274"/>
                    <a:pt x="66" y="278"/>
                  </a:cubicBezTo>
                  <a:cubicBezTo>
                    <a:pt x="65" y="272"/>
                    <a:pt x="61" y="261"/>
                    <a:pt x="54" y="246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0" y="212"/>
                    <a:pt x="32" y="198"/>
                    <a:pt x="25" y="188"/>
                  </a:cubicBezTo>
                  <a:cubicBezTo>
                    <a:pt x="18" y="179"/>
                    <a:pt x="9" y="173"/>
                    <a:pt x="0" y="170"/>
                  </a:cubicBezTo>
                  <a:cubicBezTo>
                    <a:pt x="16" y="153"/>
                    <a:pt x="30" y="145"/>
                    <a:pt x="42" y="145"/>
                  </a:cubicBezTo>
                  <a:cubicBezTo>
                    <a:pt x="53" y="145"/>
                    <a:pt x="65" y="160"/>
                    <a:pt x="78" y="190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09" y="164"/>
                    <a:pt x="139" y="125"/>
                    <a:pt x="177" y="87"/>
                  </a:cubicBezTo>
                  <a:cubicBezTo>
                    <a:pt x="214" y="49"/>
                    <a:pt x="251" y="2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07051" y="3943517"/>
            <a:ext cx="382813" cy="404586"/>
            <a:chOff x="1843314" y="1495351"/>
            <a:chExt cx="516352" cy="545721"/>
          </a:xfrm>
        </p:grpSpPr>
        <p:sp>
          <p:nvSpPr>
            <p:cNvPr id="48" name="Rectangle 47"/>
            <p:cNvSpPr/>
            <p:nvPr/>
          </p:nvSpPr>
          <p:spPr>
            <a:xfrm>
              <a:off x="1843314" y="1562100"/>
              <a:ext cx="478972" cy="478972"/>
            </a:xfrm>
            <a:prstGeom prst="rect">
              <a:avLst/>
            </a:prstGeom>
            <a:noFill/>
            <a:ln w="28575" cap="flat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10"/>
            <p:cNvSpPr/>
            <p:nvPr/>
          </p:nvSpPr>
          <p:spPr>
            <a:xfrm>
              <a:off x="1868035" y="1495351"/>
              <a:ext cx="491631" cy="494248"/>
            </a:xfrm>
            <a:custGeom>
              <a:avLst/>
              <a:gdLst>
                <a:gd name="T0" fmla="*/ 286 w 294"/>
                <a:gd name="T1" fmla="*/ 0 h 278"/>
                <a:gd name="T2" fmla="*/ 294 w 294"/>
                <a:gd name="T3" fmla="*/ 11 h 278"/>
                <a:gd name="T4" fmla="*/ 193 w 294"/>
                <a:gd name="T5" fmla="*/ 115 h 278"/>
                <a:gd name="T6" fmla="*/ 108 w 294"/>
                <a:gd name="T7" fmla="*/ 248 h 278"/>
                <a:gd name="T8" fmla="*/ 93 w 294"/>
                <a:gd name="T9" fmla="*/ 258 h 278"/>
                <a:gd name="T10" fmla="*/ 66 w 294"/>
                <a:gd name="T11" fmla="*/ 278 h 278"/>
                <a:gd name="T12" fmla="*/ 54 w 294"/>
                <a:gd name="T13" fmla="*/ 246 h 278"/>
                <a:gd name="T14" fmla="*/ 48 w 294"/>
                <a:gd name="T15" fmla="*/ 232 h 278"/>
                <a:gd name="T16" fmla="*/ 25 w 294"/>
                <a:gd name="T17" fmla="*/ 188 h 278"/>
                <a:gd name="T18" fmla="*/ 0 w 294"/>
                <a:gd name="T19" fmla="*/ 170 h 278"/>
                <a:gd name="T20" fmla="*/ 42 w 294"/>
                <a:gd name="T21" fmla="*/ 145 h 278"/>
                <a:gd name="T22" fmla="*/ 78 w 294"/>
                <a:gd name="T23" fmla="*/ 190 h 278"/>
                <a:gd name="T24" fmla="*/ 85 w 294"/>
                <a:gd name="T25" fmla="*/ 204 h 278"/>
                <a:gd name="T26" fmla="*/ 177 w 294"/>
                <a:gd name="T27" fmla="*/ 87 h 278"/>
                <a:gd name="T28" fmla="*/ 286 w 294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78">
                  <a:moveTo>
                    <a:pt x="286" y="0"/>
                  </a:moveTo>
                  <a:cubicBezTo>
                    <a:pt x="294" y="11"/>
                    <a:pt x="294" y="11"/>
                    <a:pt x="294" y="11"/>
                  </a:cubicBezTo>
                  <a:cubicBezTo>
                    <a:pt x="263" y="33"/>
                    <a:pt x="230" y="68"/>
                    <a:pt x="193" y="115"/>
                  </a:cubicBezTo>
                  <a:cubicBezTo>
                    <a:pt x="156" y="163"/>
                    <a:pt x="128" y="207"/>
                    <a:pt x="108" y="248"/>
                  </a:cubicBezTo>
                  <a:cubicBezTo>
                    <a:pt x="93" y="258"/>
                    <a:pt x="93" y="258"/>
                    <a:pt x="93" y="258"/>
                  </a:cubicBezTo>
                  <a:cubicBezTo>
                    <a:pt x="80" y="267"/>
                    <a:pt x="71" y="274"/>
                    <a:pt x="66" y="278"/>
                  </a:cubicBezTo>
                  <a:cubicBezTo>
                    <a:pt x="65" y="272"/>
                    <a:pt x="61" y="261"/>
                    <a:pt x="54" y="246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0" y="212"/>
                    <a:pt x="32" y="198"/>
                    <a:pt x="25" y="188"/>
                  </a:cubicBezTo>
                  <a:cubicBezTo>
                    <a:pt x="18" y="179"/>
                    <a:pt x="9" y="173"/>
                    <a:pt x="0" y="170"/>
                  </a:cubicBezTo>
                  <a:cubicBezTo>
                    <a:pt x="16" y="153"/>
                    <a:pt x="30" y="145"/>
                    <a:pt x="42" y="145"/>
                  </a:cubicBezTo>
                  <a:cubicBezTo>
                    <a:pt x="53" y="145"/>
                    <a:pt x="65" y="160"/>
                    <a:pt x="78" y="190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09" y="164"/>
                    <a:pt x="139" y="125"/>
                    <a:pt x="177" y="87"/>
                  </a:cubicBezTo>
                  <a:cubicBezTo>
                    <a:pt x="214" y="49"/>
                    <a:pt x="251" y="2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807051" y="4602527"/>
            <a:ext cx="382813" cy="404586"/>
            <a:chOff x="1843314" y="1495351"/>
            <a:chExt cx="516352" cy="545721"/>
          </a:xfrm>
        </p:grpSpPr>
        <p:sp>
          <p:nvSpPr>
            <p:cNvPr id="51" name="Rectangle 50"/>
            <p:cNvSpPr/>
            <p:nvPr/>
          </p:nvSpPr>
          <p:spPr>
            <a:xfrm>
              <a:off x="1843314" y="1562100"/>
              <a:ext cx="478972" cy="478972"/>
            </a:xfrm>
            <a:prstGeom prst="rect">
              <a:avLst/>
            </a:prstGeom>
            <a:noFill/>
            <a:ln w="28575" cap="flat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10"/>
            <p:cNvSpPr/>
            <p:nvPr/>
          </p:nvSpPr>
          <p:spPr>
            <a:xfrm>
              <a:off x="1868035" y="1495351"/>
              <a:ext cx="491631" cy="494248"/>
            </a:xfrm>
            <a:custGeom>
              <a:avLst/>
              <a:gdLst>
                <a:gd name="T0" fmla="*/ 286 w 294"/>
                <a:gd name="T1" fmla="*/ 0 h 278"/>
                <a:gd name="T2" fmla="*/ 294 w 294"/>
                <a:gd name="T3" fmla="*/ 11 h 278"/>
                <a:gd name="T4" fmla="*/ 193 w 294"/>
                <a:gd name="T5" fmla="*/ 115 h 278"/>
                <a:gd name="T6" fmla="*/ 108 w 294"/>
                <a:gd name="T7" fmla="*/ 248 h 278"/>
                <a:gd name="T8" fmla="*/ 93 w 294"/>
                <a:gd name="T9" fmla="*/ 258 h 278"/>
                <a:gd name="T10" fmla="*/ 66 w 294"/>
                <a:gd name="T11" fmla="*/ 278 h 278"/>
                <a:gd name="T12" fmla="*/ 54 w 294"/>
                <a:gd name="T13" fmla="*/ 246 h 278"/>
                <a:gd name="T14" fmla="*/ 48 w 294"/>
                <a:gd name="T15" fmla="*/ 232 h 278"/>
                <a:gd name="T16" fmla="*/ 25 w 294"/>
                <a:gd name="T17" fmla="*/ 188 h 278"/>
                <a:gd name="T18" fmla="*/ 0 w 294"/>
                <a:gd name="T19" fmla="*/ 170 h 278"/>
                <a:gd name="T20" fmla="*/ 42 w 294"/>
                <a:gd name="T21" fmla="*/ 145 h 278"/>
                <a:gd name="T22" fmla="*/ 78 w 294"/>
                <a:gd name="T23" fmla="*/ 190 h 278"/>
                <a:gd name="T24" fmla="*/ 85 w 294"/>
                <a:gd name="T25" fmla="*/ 204 h 278"/>
                <a:gd name="T26" fmla="*/ 177 w 294"/>
                <a:gd name="T27" fmla="*/ 87 h 278"/>
                <a:gd name="T28" fmla="*/ 286 w 294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78">
                  <a:moveTo>
                    <a:pt x="286" y="0"/>
                  </a:moveTo>
                  <a:cubicBezTo>
                    <a:pt x="294" y="11"/>
                    <a:pt x="294" y="11"/>
                    <a:pt x="294" y="11"/>
                  </a:cubicBezTo>
                  <a:cubicBezTo>
                    <a:pt x="263" y="33"/>
                    <a:pt x="230" y="68"/>
                    <a:pt x="193" y="115"/>
                  </a:cubicBezTo>
                  <a:cubicBezTo>
                    <a:pt x="156" y="163"/>
                    <a:pt x="128" y="207"/>
                    <a:pt x="108" y="248"/>
                  </a:cubicBezTo>
                  <a:cubicBezTo>
                    <a:pt x="93" y="258"/>
                    <a:pt x="93" y="258"/>
                    <a:pt x="93" y="258"/>
                  </a:cubicBezTo>
                  <a:cubicBezTo>
                    <a:pt x="80" y="267"/>
                    <a:pt x="71" y="274"/>
                    <a:pt x="66" y="278"/>
                  </a:cubicBezTo>
                  <a:cubicBezTo>
                    <a:pt x="65" y="272"/>
                    <a:pt x="61" y="261"/>
                    <a:pt x="54" y="246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0" y="212"/>
                    <a:pt x="32" y="198"/>
                    <a:pt x="25" y="188"/>
                  </a:cubicBezTo>
                  <a:cubicBezTo>
                    <a:pt x="18" y="179"/>
                    <a:pt x="9" y="173"/>
                    <a:pt x="0" y="170"/>
                  </a:cubicBezTo>
                  <a:cubicBezTo>
                    <a:pt x="16" y="153"/>
                    <a:pt x="30" y="145"/>
                    <a:pt x="42" y="145"/>
                  </a:cubicBezTo>
                  <a:cubicBezTo>
                    <a:pt x="53" y="145"/>
                    <a:pt x="65" y="160"/>
                    <a:pt x="78" y="190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09" y="164"/>
                    <a:pt x="139" y="125"/>
                    <a:pt x="177" y="87"/>
                  </a:cubicBezTo>
                  <a:cubicBezTo>
                    <a:pt x="214" y="49"/>
                    <a:pt x="251" y="2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07051" y="5920549"/>
            <a:ext cx="382813" cy="404586"/>
            <a:chOff x="1843314" y="1495351"/>
            <a:chExt cx="516352" cy="545721"/>
          </a:xfrm>
        </p:grpSpPr>
        <p:sp>
          <p:nvSpPr>
            <p:cNvPr id="54" name="Rectangle 53"/>
            <p:cNvSpPr/>
            <p:nvPr/>
          </p:nvSpPr>
          <p:spPr>
            <a:xfrm>
              <a:off x="1843314" y="1562100"/>
              <a:ext cx="478972" cy="478972"/>
            </a:xfrm>
            <a:prstGeom prst="rect">
              <a:avLst/>
            </a:prstGeom>
            <a:noFill/>
            <a:ln w="28575" cap="flat" algn="ctr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10"/>
            <p:cNvSpPr/>
            <p:nvPr/>
          </p:nvSpPr>
          <p:spPr>
            <a:xfrm>
              <a:off x="1868035" y="1495351"/>
              <a:ext cx="491631" cy="494248"/>
            </a:xfrm>
            <a:custGeom>
              <a:avLst/>
              <a:gdLst>
                <a:gd name="T0" fmla="*/ 286 w 294"/>
                <a:gd name="T1" fmla="*/ 0 h 278"/>
                <a:gd name="T2" fmla="*/ 294 w 294"/>
                <a:gd name="T3" fmla="*/ 11 h 278"/>
                <a:gd name="T4" fmla="*/ 193 w 294"/>
                <a:gd name="T5" fmla="*/ 115 h 278"/>
                <a:gd name="T6" fmla="*/ 108 w 294"/>
                <a:gd name="T7" fmla="*/ 248 h 278"/>
                <a:gd name="T8" fmla="*/ 93 w 294"/>
                <a:gd name="T9" fmla="*/ 258 h 278"/>
                <a:gd name="T10" fmla="*/ 66 w 294"/>
                <a:gd name="T11" fmla="*/ 278 h 278"/>
                <a:gd name="T12" fmla="*/ 54 w 294"/>
                <a:gd name="T13" fmla="*/ 246 h 278"/>
                <a:gd name="T14" fmla="*/ 48 w 294"/>
                <a:gd name="T15" fmla="*/ 232 h 278"/>
                <a:gd name="T16" fmla="*/ 25 w 294"/>
                <a:gd name="T17" fmla="*/ 188 h 278"/>
                <a:gd name="T18" fmla="*/ 0 w 294"/>
                <a:gd name="T19" fmla="*/ 170 h 278"/>
                <a:gd name="T20" fmla="*/ 42 w 294"/>
                <a:gd name="T21" fmla="*/ 145 h 278"/>
                <a:gd name="T22" fmla="*/ 78 w 294"/>
                <a:gd name="T23" fmla="*/ 190 h 278"/>
                <a:gd name="T24" fmla="*/ 85 w 294"/>
                <a:gd name="T25" fmla="*/ 204 h 278"/>
                <a:gd name="T26" fmla="*/ 177 w 294"/>
                <a:gd name="T27" fmla="*/ 87 h 278"/>
                <a:gd name="T28" fmla="*/ 286 w 294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78">
                  <a:moveTo>
                    <a:pt x="286" y="0"/>
                  </a:moveTo>
                  <a:cubicBezTo>
                    <a:pt x="294" y="11"/>
                    <a:pt x="294" y="11"/>
                    <a:pt x="294" y="11"/>
                  </a:cubicBezTo>
                  <a:cubicBezTo>
                    <a:pt x="263" y="33"/>
                    <a:pt x="230" y="68"/>
                    <a:pt x="193" y="115"/>
                  </a:cubicBezTo>
                  <a:cubicBezTo>
                    <a:pt x="156" y="163"/>
                    <a:pt x="128" y="207"/>
                    <a:pt x="108" y="248"/>
                  </a:cubicBezTo>
                  <a:cubicBezTo>
                    <a:pt x="93" y="258"/>
                    <a:pt x="93" y="258"/>
                    <a:pt x="93" y="258"/>
                  </a:cubicBezTo>
                  <a:cubicBezTo>
                    <a:pt x="80" y="267"/>
                    <a:pt x="71" y="274"/>
                    <a:pt x="66" y="278"/>
                  </a:cubicBezTo>
                  <a:cubicBezTo>
                    <a:pt x="65" y="272"/>
                    <a:pt x="61" y="261"/>
                    <a:pt x="54" y="246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0" y="212"/>
                    <a:pt x="32" y="198"/>
                    <a:pt x="25" y="188"/>
                  </a:cubicBezTo>
                  <a:cubicBezTo>
                    <a:pt x="18" y="179"/>
                    <a:pt x="9" y="173"/>
                    <a:pt x="0" y="170"/>
                  </a:cubicBezTo>
                  <a:cubicBezTo>
                    <a:pt x="16" y="153"/>
                    <a:pt x="30" y="145"/>
                    <a:pt x="42" y="145"/>
                  </a:cubicBezTo>
                  <a:cubicBezTo>
                    <a:pt x="53" y="145"/>
                    <a:pt x="65" y="160"/>
                    <a:pt x="78" y="190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09" y="164"/>
                    <a:pt x="139" y="125"/>
                    <a:pt x="177" y="87"/>
                  </a:cubicBezTo>
                  <a:cubicBezTo>
                    <a:pt x="214" y="49"/>
                    <a:pt x="251" y="2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986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0ED6-61DB-4815-8E77-288C01C6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Picture Yourself in 10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2307-0037-4F97-A9DC-ECDC8FA0C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2800"/>
              <a:t>What do you see yourself doing?</a:t>
            </a:r>
          </a:p>
          <a:p>
            <a:pPr marL="684213" lvl="1" indent="-346075">
              <a:spcAft>
                <a:spcPts val="2400"/>
              </a:spcAft>
              <a:buClr>
                <a:schemeClr val="accent1"/>
              </a:buClr>
            </a:pPr>
            <a:r>
              <a:rPr lang="en-US" sz="2400"/>
              <a:t>Career? Work life? Life outside of work? </a:t>
            </a:r>
          </a:p>
          <a:p>
            <a:pPr>
              <a:buClr>
                <a:schemeClr val="accent1"/>
              </a:buClr>
            </a:pPr>
            <a:r>
              <a:rPr lang="en-US" sz="2800"/>
              <a:t>What does it take to get there?</a:t>
            </a:r>
          </a:p>
          <a:p>
            <a:pPr marL="684213" lvl="1" indent="-346075">
              <a:spcAft>
                <a:spcPts val="2400"/>
              </a:spcAft>
              <a:buClr>
                <a:schemeClr val="accent1"/>
              </a:buClr>
            </a:pPr>
            <a:r>
              <a:rPr lang="en-US" sz="2400"/>
              <a:t>Education? Experiences? Relationships?</a:t>
            </a:r>
          </a:p>
          <a:p>
            <a:pPr>
              <a:buClr>
                <a:schemeClr val="accent1"/>
              </a:buClr>
            </a:pPr>
            <a:r>
              <a:rPr lang="en-US" sz="2800"/>
              <a:t>What risks do you want to avoid?</a:t>
            </a:r>
          </a:p>
          <a:p>
            <a:pPr marL="684213" lvl="1" indent="-346075">
              <a:buClr>
                <a:schemeClr val="accent1"/>
              </a:buClr>
            </a:pPr>
            <a:r>
              <a:rPr lang="en-US" sz="2400"/>
              <a:t>Bad Planning. Too much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B2CAD-5DBE-4D8F-9EF4-9E7039B9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t>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81333" y="1528234"/>
            <a:ext cx="4075289" cy="407528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/>
            <a:tileRect/>
          </a:gra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/>
              <a:t>Many who struggle with student debt, do so because they did not </a:t>
            </a:r>
            <a:r>
              <a:rPr lang="en-US" sz="2500" b="1">
                <a:solidFill>
                  <a:srgbClr val="FFFF00"/>
                </a:solidFill>
              </a:rPr>
              <a:t>carefully think</a:t>
            </a:r>
            <a:r>
              <a:rPr lang="en-US" sz="2500" b="1">
                <a:solidFill>
                  <a:schemeClr val="tx1"/>
                </a:solidFill>
              </a:rPr>
              <a:t> </a:t>
            </a:r>
            <a:r>
              <a:rPr lang="en-US" sz="2500" b="1">
                <a:solidFill>
                  <a:srgbClr val="FFFF00"/>
                </a:solidFill>
              </a:rPr>
              <a:t>through</a:t>
            </a:r>
            <a:r>
              <a:rPr lang="en-US" sz="2500">
                <a:solidFill>
                  <a:srgbClr val="FFFF00"/>
                </a:solidFill>
              </a:rPr>
              <a:t> </a:t>
            </a:r>
            <a:r>
              <a:rPr lang="en-US" sz="2500"/>
              <a:t>their educational goals or how to pay for them.</a:t>
            </a:r>
          </a:p>
        </p:txBody>
      </p:sp>
    </p:spTree>
    <p:extLst>
      <p:ext uri="{BB962C8B-B14F-4D97-AF65-F5344CB8AC3E}">
        <p14:creationId xmlns:p14="http://schemas.microsoft.com/office/powerpoint/2010/main" val="56447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629" t="2462" r="4755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 After High School is an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Investment In Yourself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399" y="2171700"/>
            <a:ext cx="3848101" cy="400526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200">
                <a:solidFill>
                  <a:schemeClr val="bg1"/>
                </a:solidFill>
              </a:rPr>
              <a:t>It takes time, money and effort</a:t>
            </a:r>
          </a:p>
          <a:p>
            <a:pPr marL="0" indent="0">
              <a:buNone/>
            </a:pPr>
            <a:r>
              <a:rPr lang="en-US" sz="2200">
                <a:solidFill>
                  <a:schemeClr val="bg1"/>
                </a:solidFill>
              </a:rPr>
              <a:t>It can result in:</a:t>
            </a:r>
          </a:p>
          <a:p>
            <a:pPr marL="4572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Higher future income</a:t>
            </a:r>
          </a:p>
          <a:p>
            <a:pPr marL="4572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Better career and job opportunities</a:t>
            </a:r>
          </a:p>
          <a:p>
            <a:pPr marL="4572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Improved knowledge and abilities</a:t>
            </a:r>
          </a:p>
          <a:p>
            <a:pPr marL="4572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Healthier lifestyle</a:t>
            </a:r>
          </a:p>
          <a:p>
            <a:pPr marL="457200" indent="-3429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Increased civic involvement</a:t>
            </a:r>
          </a:p>
          <a:p>
            <a:pPr marL="457200" indent="-3429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/>
          <p:nvPr/>
        </p:nvSpPr>
        <p:spPr>
          <a:xfrm>
            <a:off x="4781550" y="2171700"/>
            <a:ext cx="2638425" cy="4005264"/>
          </a:xfrm>
          <a:prstGeom prst="rect">
            <a:avLst/>
          </a:prstGeom>
        </p:spPr>
        <p:txBody>
          <a:bodyPr vert="horz" lIns="36576" tIns="36576" rIns="36576" bIns="36576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Tx/>
              <a:buChar char="‒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Tx/>
              <a:buChar char="‒"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>
                <a:solidFill>
                  <a:schemeClr val="bg1"/>
                </a:solidFill>
              </a:rPr>
              <a:t>Like any investment, it also has:</a:t>
            </a:r>
          </a:p>
          <a:p>
            <a:pPr marL="457200" indent="-341313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Risks</a:t>
            </a:r>
          </a:p>
          <a:p>
            <a:pPr marL="457200" indent="-341313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Costs </a:t>
            </a:r>
          </a:p>
          <a:p>
            <a:pPr>
              <a:spcAft>
                <a:spcPts val="1800"/>
              </a:spcAft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0085" y="4758809"/>
            <a:ext cx="392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" indent="0" algn="ctr">
              <a:buNone/>
            </a:pPr>
            <a:r>
              <a:rPr lang="en-US" sz="2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Consider and weigh it all before you enroll!</a:t>
            </a:r>
          </a:p>
        </p:txBody>
      </p:sp>
    </p:spTree>
    <p:extLst>
      <p:ext uri="{BB962C8B-B14F-4D97-AF65-F5344CB8AC3E}">
        <p14:creationId xmlns:p14="http://schemas.microsoft.com/office/powerpoint/2010/main" val="369263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36CCB-61D9-4238-AEAF-ACB4F079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149" r="15185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6172C-5FAA-4430-BE25-23A0F88E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Education Is Not Cheap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5BA4-2403-44B2-B8E1-5A13D0AF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2006601"/>
            <a:ext cx="6670676" cy="4170363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/>
              <a:t>Average </a:t>
            </a:r>
            <a:r>
              <a:rPr lang="en-US" sz="2400" b="1" i="1" dirty="0"/>
              <a:t>Total*</a:t>
            </a:r>
            <a:r>
              <a:rPr lang="en-US" sz="2400" b="1" dirty="0"/>
              <a:t> Cost in 2022-2023 was:</a:t>
            </a:r>
          </a:p>
          <a:p>
            <a:pPr marL="520700" lvl="1" indent="-5207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</a:pPr>
            <a:r>
              <a:rPr lang="en-US" sz="2400" dirty="0"/>
              <a:t>Community/Jr. college	$19,230 </a:t>
            </a:r>
          </a:p>
          <a:p>
            <a:pPr marL="520700" lvl="1" indent="-5207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</a:pPr>
            <a:r>
              <a:rPr lang="en-US" sz="2400" dirty="0"/>
              <a:t>Public in state college	$27,940 	</a:t>
            </a:r>
          </a:p>
          <a:p>
            <a:pPr marL="520700" lvl="1" indent="-5207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</a:pPr>
            <a:r>
              <a:rPr lang="en-US" sz="2400" dirty="0"/>
              <a:t>Public out of state college	$45,240      </a:t>
            </a:r>
          </a:p>
          <a:p>
            <a:pPr marL="520700" lvl="1" indent="-5207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</a:pPr>
            <a:r>
              <a:rPr lang="en-US" sz="2400" dirty="0"/>
              <a:t>Private college	$57,570 </a:t>
            </a:r>
          </a:p>
          <a:p>
            <a:pPr>
              <a:spcAft>
                <a:spcPts val="1800"/>
              </a:spcAft>
            </a:pPr>
            <a:endParaRPr lang="en-US" sz="2400" dirty="0"/>
          </a:p>
          <a:p>
            <a:pPr marL="0" indent="0">
              <a:spcAft>
                <a:spcPts val="1800"/>
              </a:spcAft>
              <a:buNone/>
            </a:pPr>
            <a:endParaRPr lang="en-US" sz="2000" dirty="0"/>
          </a:p>
        </p:txBody>
      </p:sp>
      <p:sp>
        <p:nvSpPr>
          <p:cNvPr id="7" name="Text Placeholder 11"/>
          <p:cNvSpPr txBox="1"/>
          <p:nvPr/>
        </p:nvSpPr>
        <p:spPr>
          <a:xfrm>
            <a:off x="533400" y="6186488"/>
            <a:ext cx="8428521" cy="310883"/>
          </a:xfrm>
          <a:prstGeom prst="rect">
            <a:avLst/>
          </a:prstGeom>
        </p:spPr>
        <p:txBody>
          <a:bodyPr lIns="36576" tIns="36576" rIns="36576" bIns="36576"/>
          <a:lstStyle>
            <a:lvl1pPr marL="341313" indent="-341313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24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688975" indent="-292100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968375" indent="-223838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317625" indent="-222250" algn="l" defTabSz="779163" rtl="0" eaLnBrk="1" latinLnBrk="0" hangingPunct="1">
              <a:spcBef>
                <a:spcPts val="12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4pPr>
            <a:lvl5pPr marL="1541463" indent="-169863" algn="l" defTabSz="646113" rtl="0" eaLnBrk="1" latinLnBrk="0" hangingPunct="1">
              <a:spcBef>
                <a:spcPts val="12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4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5pPr>
            <a:lvl6pPr marL="2142698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80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61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43" indent="-194791" algn="l" defTabSz="7791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bg2"/>
                </a:solidFill>
              </a:rPr>
              <a:t>* Tuition, Room &amp; Board, Expenses</a:t>
            </a:r>
          </a:p>
        </p:txBody>
      </p:sp>
    </p:spTree>
    <p:extLst>
      <p:ext uri="{BB962C8B-B14F-4D97-AF65-F5344CB8AC3E}">
        <p14:creationId xmlns:p14="http://schemas.microsoft.com/office/powerpoint/2010/main" val="139991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36CCB-61D9-4238-AEAF-ACB4F079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4F8A3-ABBE-48C3-BE33-601BE6BF52B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667" r="16667"/>
          <a:stretch>
            <a:fillRect/>
          </a:stretch>
        </p:blipFill>
        <p:spPr>
          <a:xfrm>
            <a:off x="-3175" y="0"/>
            <a:ext cx="4105275" cy="41052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6172C-5FAA-4430-BE25-23A0F88E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00" y="0"/>
            <a:ext cx="7365999" cy="1917701"/>
          </a:xfrm>
        </p:spPr>
        <p:txBody>
          <a:bodyPr/>
          <a:lstStyle/>
          <a:p>
            <a:pPr>
              <a:buClr>
                <a:schemeClr val="accent1"/>
              </a:buClr>
              <a:tabLst>
                <a:tab pos="6121400" algn="l"/>
              </a:tabLst>
            </a:pPr>
            <a:r>
              <a:rPr lang="en-US" dirty="0">
                <a:solidFill>
                  <a:schemeClr val="accent5"/>
                </a:solidFill>
              </a:rPr>
              <a:t>Pick the School that makes the most sense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5BA4-2403-44B2-B8E1-5A13D0AF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600" y="2006601"/>
            <a:ext cx="7365999" cy="4170363"/>
          </a:xfrm>
        </p:spPr>
        <p:txBody>
          <a:bodyPr>
            <a:noAutofit/>
          </a:bodyPr>
          <a:lstStyle/>
          <a:p>
            <a:pPr marL="0" lvl="1" indent="0">
              <a:buClr>
                <a:schemeClr val="accent1"/>
              </a:buClr>
              <a:buNone/>
              <a:tabLst>
                <a:tab pos="6121400" algn="l"/>
              </a:tabLst>
            </a:pPr>
            <a:r>
              <a:rPr lang="en-US" sz="2600" b="1" dirty="0">
                <a:solidFill>
                  <a:schemeClr val="accent1"/>
                </a:solidFill>
              </a:rPr>
              <a:t>What you can afford and what your degree will be worth</a:t>
            </a:r>
          </a:p>
          <a:p>
            <a:pPr marL="0" indent="0">
              <a:buClr>
                <a:schemeClr val="accent1"/>
              </a:buClr>
              <a:buNone/>
              <a:tabLst>
                <a:tab pos="5486400" algn="l"/>
              </a:tabLst>
            </a:pPr>
            <a:r>
              <a:rPr lang="en-US" sz="2800" u="sng" dirty="0"/>
              <a:t>Average</a:t>
            </a:r>
            <a:r>
              <a:rPr lang="en-US" sz="2200" dirty="0"/>
              <a:t>:</a:t>
            </a:r>
          </a:p>
          <a:p>
            <a: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  <a:tabLst>
                <a:tab pos="6172200" algn="l"/>
              </a:tabLst>
            </a:pPr>
            <a:r>
              <a:rPr lang="en-US" sz="2200" dirty="0"/>
              <a:t>Grants and Scholarships per student a year:	$11,550</a:t>
            </a:r>
          </a:p>
          <a:p>
            <a: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  <a:tabLst>
                <a:tab pos="6172200" algn="l"/>
              </a:tabLst>
            </a:pPr>
            <a:r>
              <a:rPr lang="en-US" sz="2200" dirty="0"/>
              <a:t>Student Loan Amount at graduation:	$29,100</a:t>
            </a:r>
          </a:p>
          <a:p>
            <a: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  <a:tabLst>
                <a:tab pos="6172200" algn="l"/>
              </a:tabLst>
            </a:pPr>
            <a:r>
              <a:rPr lang="en-US" sz="2200" dirty="0"/>
              <a:t>Monthly payment:	$303</a:t>
            </a:r>
          </a:p>
        </p:txBody>
      </p:sp>
    </p:spTree>
    <p:extLst>
      <p:ext uri="{BB962C8B-B14F-4D97-AF65-F5344CB8AC3E}">
        <p14:creationId xmlns:p14="http://schemas.microsoft.com/office/powerpoint/2010/main" val="391415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300" y="1562102"/>
            <a:ext cx="70739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b="1"/>
              <a:t>Other than student loans, how do people pay for post high school education?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825500" y="139700"/>
            <a:ext cx="27051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Heavy" panose="020B09030201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37000" y="3746506"/>
            <a:ext cx="5219700" cy="1280160"/>
            <a:chOff x="4508500" y="3962407"/>
            <a:chExt cx="5219700" cy="982901"/>
          </a:xfrm>
          <a:solidFill>
            <a:srgbClr val="000000"/>
          </a:solidFill>
        </p:grpSpPr>
        <p:sp>
          <p:nvSpPr>
            <p:cNvPr id="7" name="Rounded Rectangular Callout 6"/>
            <p:cNvSpPr/>
            <p:nvPr/>
          </p:nvSpPr>
          <p:spPr>
            <a:xfrm>
              <a:off x="4622800" y="4025907"/>
              <a:ext cx="5105400" cy="919401"/>
            </a:xfrm>
            <a:prstGeom prst="wedgeRoundRectCallout">
              <a:avLst>
                <a:gd name="adj1" fmla="val -32202"/>
                <a:gd name="adj2" fmla="val 103289"/>
                <a:gd name="adj3" fmla="val 1666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lvl="1" algn="ctr" eaLnBrk="0" hangingPunct="0">
                <a:defRPr/>
              </a:pPr>
              <a:r>
                <a:rPr lang="en-US" sz="2400"/>
                <a:t>Try to answer this question before  we go to the next slide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4508500" y="3962407"/>
              <a:ext cx="5105400" cy="919401"/>
            </a:xfrm>
            <a:prstGeom prst="wedgeRoundRectCallout">
              <a:avLst>
                <a:gd name="adj1" fmla="val -32202"/>
                <a:gd name="adj2" fmla="val 103289"/>
                <a:gd name="adj3" fmla="val 16667"/>
              </a:avLst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lvl="1" algn="ctr" eaLnBrk="0" hangingPunct="0">
                <a:defRPr/>
              </a:pPr>
              <a:r>
                <a:rPr lang="en-US" sz="2400"/>
                <a:t>Try to answer this question before  we go to the next slide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Sources for financing education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62102"/>
            <a:ext cx="3267074" cy="461486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r>
              <a:rPr lang="en-US" sz="2600"/>
              <a:t>You don’t need money from all of these categories.</a:t>
            </a:r>
          </a:p>
          <a:p>
            <a:pPr marL="0" indent="0">
              <a:spcAft>
                <a:spcPts val="1800"/>
              </a:spcAft>
              <a:buNone/>
              <a:defRPr/>
            </a:pPr>
            <a:r>
              <a:rPr lang="en-US" sz="2600"/>
              <a:t>Every person will have a unique mixture.</a:t>
            </a:r>
          </a:p>
          <a:p>
            <a:pPr marL="0" indent="0">
              <a:spcAft>
                <a:spcPts val="1800"/>
              </a:spcAft>
              <a:buNone/>
              <a:defRPr/>
            </a:pPr>
            <a:endParaRPr lang="en-US" sz="2600"/>
          </a:p>
          <a:p>
            <a:pPr>
              <a:spcAft>
                <a:spcPts val="1800"/>
              </a:spcAft>
            </a:pPr>
            <a:endParaRPr lang="en-US" sz="26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4714791"/>
              </p:ext>
            </p:extLst>
          </p:nvPr>
        </p:nvGraphicFramePr>
        <p:xfrm>
          <a:off x="3454400" y="1562100"/>
          <a:ext cx="820420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Grants and Scholarships are </a:t>
            </a:r>
            <a:r>
              <a:rPr lang="en-US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2400"/>
              </a:spcAft>
              <a:buClr>
                <a:schemeClr val="accent3"/>
              </a:buClr>
              <a:defRPr/>
            </a:pPr>
            <a:r>
              <a:rPr lang="en-US" sz="2600" b="1" dirty="0"/>
              <a:t>Federal Pell Grants</a:t>
            </a:r>
            <a:r>
              <a:rPr lang="en-US" sz="2600" dirty="0">
                <a:solidFill>
                  <a:schemeClr val="accent3"/>
                </a:solidFill>
              </a:rPr>
              <a:t> </a:t>
            </a:r>
            <a:r>
              <a:rPr lang="en-US" sz="2600" b="1" dirty="0">
                <a:solidFill>
                  <a:schemeClr val="accent3"/>
                </a:solidFill>
              </a:rPr>
              <a:t>$7,395</a:t>
            </a:r>
            <a:r>
              <a:rPr lang="en-US" sz="2600" dirty="0">
                <a:solidFill>
                  <a:schemeClr val="accent3"/>
                </a:solidFill>
              </a:rPr>
              <a:t> </a:t>
            </a:r>
            <a:r>
              <a:rPr lang="en-US" sz="2600" dirty="0"/>
              <a:t>year</a:t>
            </a:r>
          </a:p>
          <a:p>
            <a:pPr>
              <a:lnSpc>
                <a:spcPct val="110000"/>
              </a:lnSpc>
              <a:spcAft>
                <a:spcPts val="1400"/>
              </a:spcAft>
              <a:buClr>
                <a:schemeClr val="accent3"/>
              </a:buClr>
              <a:defRPr/>
            </a:pPr>
            <a:r>
              <a:rPr lang="en-US" sz="2600" b="1" dirty="0">
                <a:solidFill>
                  <a:schemeClr val="bg1"/>
                </a:solidFill>
              </a:rPr>
              <a:t>Scholarships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bg1"/>
                </a:solidFill>
              </a:rPr>
              <a:t>can be found everywhere!</a:t>
            </a:r>
          </a:p>
          <a:p>
            <a:pPr marL="685800" lvl="1" indent="-349250">
              <a:lnSpc>
                <a:spcPct val="110000"/>
              </a:lnSpc>
              <a:spcAft>
                <a:spcPts val="14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  <a:defRPr/>
            </a:pPr>
            <a:r>
              <a:rPr lang="en-US" dirty="0"/>
              <a:t>Talk to your high school counselor</a:t>
            </a:r>
          </a:p>
          <a:p>
            <a:pPr marL="685800" lvl="1" indent="-349250">
              <a:lnSpc>
                <a:spcPct val="110000"/>
              </a:lnSpc>
              <a:spcAft>
                <a:spcPts val="14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  <a:defRPr/>
            </a:pPr>
            <a:r>
              <a:rPr lang="en-US" dirty="0"/>
              <a:t>Local businesses, community clubs, religious organizations, civic groups, workplace or professional affiliations</a:t>
            </a:r>
          </a:p>
          <a:p>
            <a:pPr marL="685800" lvl="1" indent="-349250">
              <a:lnSpc>
                <a:spcPct val="110000"/>
              </a:lnSpc>
              <a:spcAft>
                <a:spcPts val="14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  <a:defRPr/>
            </a:pPr>
            <a:r>
              <a:rPr lang="en-US" dirty="0"/>
              <a:t>The school you plan to attend</a:t>
            </a:r>
          </a:p>
          <a:p>
            <a:pPr marL="685800" lvl="1" indent="-349250">
              <a:lnSpc>
                <a:spcPct val="110000"/>
              </a:lnSpc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  <a:defRPr/>
            </a:pPr>
            <a:r>
              <a:rPr lang="en-US" dirty="0"/>
              <a:t>On the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Internet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– Get aggressive and creative:</a:t>
            </a:r>
          </a:p>
          <a:p>
            <a:pPr marL="1142988" lvl="2" indent="-349250">
              <a:lnSpc>
                <a:spcPct val="110000"/>
              </a:lnSpc>
              <a:buClr>
                <a:schemeClr val="accent3"/>
              </a:buClr>
              <a:buFontTx/>
              <a:buChar char="►"/>
              <a:tabLst>
                <a:tab pos="5029200" algn="l"/>
              </a:tabLst>
              <a:defRPr/>
            </a:pPr>
            <a:r>
              <a:rPr lang="en-US" sz="1700" dirty="0"/>
              <a:t>fastweb.com </a:t>
            </a:r>
            <a:r>
              <a:rPr lang="en-US" sz="1700" b="1" dirty="0">
                <a:solidFill>
                  <a:schemeClr val="accent3"/>
                </a:solidFill>
                <a:cs typeface="Segoe UI" panose="020B0502040204020203" pitchFamily="34" charset="0"/>
              </a:rPr>
              <a:t>|</a:t>
            </a:r>
            <a:r>
              <a:rPr lang="en-US" sz="1700" dirty="0">
                <a:cs typeface="Segoe UI" panose="020B0502040204020203" pitchFamily="34" charset="0"/>
              </a:rPr>
              <a:t> </a:t>
            </a:r>
            <a:r>
              <a:rPr lang="en-US" sz="1700" dirty="0"/>
              <a:t>collegeanswer.com </a:t>
            </a:r>
            <a:r>
              <a:rPr lang="en-US" sz="1700" b="1" dirty="0">
                <a:solidFill>
                  <a:schemeClr val="accent3"/>
                </a:solidFill>
                <a:cs typeface="Segoe UI" panose="020B0502040204020203" pitchFamily="34" charset="0"/>
              </a:rPr>
              <a:t>|</a:t>
            </a:r>
            <a:r>
              <a:rPr lang="en-US" sz="1700" dirty="0">
                <a:cs typeface="Segoe UI" panose="020B0502040204020203" pitchFamily="34" charset="0"/>
              </a:rPr>
              <a:t> </a:t>
            </a:r>
            <a:r>
              <a:rPr lang="en-US" sz="1700" dirty="0"/>
              <a:t>collegeboard.com </a:t>
            </a:r>
            <a:r>
              <a:rPr lang="en-US" sz="1700" b="1" dirty="0">
                <a:solidFill>
                  <a:schemeClr val="accent3"/>
                </a:solidFill>
                <a:cs typeface="Segoe UI" panose="020B0502040204020203" pitchFamily="34" charset="0"/>
              </a:rPr>
              <a:t>| </a:t>
            </a:r>
            <a:r>
              <a:rPr lang="en-US" sz="1700" dirty="0">
                <a:cs typeface="Segoe UI" panose="020B0502040204020203" pitchFamily="34" charset="0"/>
              </a:rPr>
              <a:t>s</a:t>
            </a:r>
            <a:r>
              <a:rPr lang="en-US" sz="1700" dirty="0"/>
              <a:t>tudentscholarshipsearch.com </a:t>
            </a:r>
            <a:r>
              <a:rPr lang="en-US" sz="1700" b="1" dirty="0">
                <a:solidFill>
                  <a:schemeClr val="accent3"/>
                </a:solidFill>
                <a:cs typeface="Segoe UI" panose="020B0502040204020203" pitchFamily="34" charset="0"/>
              </a:rPr>
              <a:t>|</a:t>
            </a:r>
            <a:r>
              <a:rPr lang="en-US" sz="1700" dirty="0">
                <a:cs typeface="Segoe UI" panose="020B0502040204020203" pitchFamily="34" charset="0"/>
              </a:rPr>
              <a:t> </a:t>
            </a:r>
            <a:r>
              <a:rPr lang="en-US" sz="1700" dirty="0"/>
              <a:t>gocollege.com finaid.org </a:t>
            </a:r>
            <a:r>
              <a:rPr lang="en-US" sz="1700" b="1" dirty="0">
                <a:solidFill>
                  <a:schemeClr val="accent3"/>
                </a:solidFill>
                <a:cs typeface="Segoe UI" panose="020B0502040204020203" pitchFamily="34" charset="0"/>
              </a:rPr>
              <a:t>|</a:t>
            </a:r>
            <a:r>
              <a:rPr lang="en-US" sz="1700" dirty="0">
                <a:cs typeface="Segoe UI" panose="020B0502040204020203" pitchFamily="34" charset="0"/>
              </a:rPr>
              <a:t> </a:t>
            </a:r>
            <a:r>
              <a:rPr lang="en-US" sz="1700" dirty="0"/>
              <a:t>scholarshiphelp.org </a:t>
            </a:r>
            <a:r>
              <a:rPr lang="en-US" sz="1700" b="1" dirty="0">
                <a:solidFill>
                  <a:schemeClr val="accent3"/>
                </a:solidFill>
                <a:cs typeface="Segoe UI" panose="020B0502040204020203" pitchFamily="34" charset="0"/>
              </a:rPr>
              <a:t>| </a:t>
            </a:r>
            <a:r>
              <a:rPr lang="en-US" sz="1700" dirty="0"/>
              <a:t>careerinfonet.org/</a:t>
            </a:r>
            <a:r>
              <a:rPr lang="en-US" sz="1700" dirty="0" err="1"/>
              <a:t>scholarshipsearch</a:t>
            </a:r>
            <a:r>
              <a:rPr lang="en-US" sz="1700" dirty="0"/>
              <a:t> </a:t>
            </a:r>
            <a:r>
              <a:rPr lang="en-US" sz="1700" b="1" dirty="0">
                <a:solidFill>
                  <a:schemeClr val="accent3"/>
                </a:solidFill>
                <a:cs typeface="Segoe UI" panose="020B0502040204020203" pitchFamily="34" charset="0"/>
              </a:rPr>
              <a:t>|</a:t>
            </a:r>
            <a:r>
              <a:rPr lang="en-US" sz="1700" dirty="0">
                <a:cs typeface="Segoe UI" panose="020B0502040204020203" pitchFamily="34" charset="0"/>
              </a:rPr>
              <a:t> </a:t>
            </a:r>
            <a:r>
              <a:rPr lang="en-US" sz="1700" dirty="0"/>
              <a:t>collegegreenlight.com</a:t>
            </a:r>
          </a:p>
          <a:p>
            <a:pPr lvl="1">
              <a:defRPr/>
            </a:pPr>
            <a:endParaRPr lang="en-US" sz="2400" dirty="0"/>
          </a:p>
          <a:p>
            <a:endParaRPr lang="en-US" b="1" dirty="0"/>
          </a:p>
          <a:p>
            <a:pPr marL="685800" lvl="1" indent="-3492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  <a:defRPr/>
            </a:pPr>
            <a:endParaRPr lang="en-US" sz="2400" dirty="0"/>
          </a:p>
          <a:p>
            <a:pPr marL="685800" lvl="1" indent="-3492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  <a:tabLst>
                <a:tab pos="5029200" algn="l"/>
              </a:tabLst>
              <a:defRPr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381750" y="5276850"/>
            <a:ext cx="5810250" cy="316230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defRPr/>
            </a:pPr>
            <a:endParaRPr lang="en-US" sz="2400"/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2350" y="400050"/>
            <a:ext cx="3118998" cy="13430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639" r="1069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3600" y="1"/>
            <a:ext cx="6984999" cy="1409700"/>
          </a:xfrm>
        </p:spPr>
        <p:txBody>
          <a:bodyPr/>
          <a:lstStyle/>
          <a:p>
            <a:r>
              <a:rPr lang="en-US"/>
              <a:t>Student Employment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4889501" y="1587500"/>
            <a:ext cx="3632200" cy="5003800"/>
          </a:xfrm>
          <a:prstGeom prst="rect">
            <a:avLst/>
          </a:prstGeom>
        </p:spPr>
        <p:txBody>
          <a:bodyPr vert="horz" lIns="36576" tIns="36576" rIns="36576" bIns="36576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Get work-study </a:t>
            </a:r>
            <a:br>
              <a:rPr lang="en-US" altLang="en-US" b="1" dirty="0"/>
            </a:br>
            <a:r>
              <a:rPr lang="en-US" altLang="en-US" b="1" dirty="0">
                <a:solidFill>
                  <a:schemeClr val="accent1"/>
                </a:solidFill>
              </a:rPr>
              <a:t>financial aid </a:t>
            </a:r>
            <a:endParaRPr lang="en-US" b="1">
              <a:solidFill>
                <a:schemeClr val="accent1"/>
              </a:solidFill>
            </a:endParaRPr>
          </a:p>
          <a:p>
            <a:pPr marL="227965" indent="-227965">
              <a:spcAft>
                <a:spcPts val="600"/>
              </a:spcAft>
              <a:buClr>
                <a:schemeClr val="accent1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On-campus job, including in academic departments</a:t>
            </a:r>
          </a:p>
          <a:p>
            <a:pPr marL="227965" indent="-227965">
              <a:spcAft>
                <a:spcPts val="600"/>
              </a:spcAft>
              <a:buClr>
                <a:schemeClr val="accent1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Can be terrific way to build experience in your field</a:t>
            </a:r>
          </a:p>
          <a:p>
            <a:pPr marL="227965" indent="-227965">
              <a:spcAft>
                <a:spcPts val="600"/>
              </a:spcAft>
              <a:buClr>
                <a:schemeClr val="accent1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Based on need</a:t>
            </a:r>
          </a:p>
          <a:p>
            <a:pPr marL="227965" indent="-227965">
              <a:spcAft>
                <a:spcPts val="600"/>
              </a:spcAft>
              <a:buClr>
                <a:schemeClr val="accent1"/>
              </a:buClr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10 – 15 hours per week, paid directly to student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Get a job from a </a:t>
            </a:r>
            <a:br>
              <a:rPr lang="en-US" altLang="en-US" b="1" dirty="0"/>
            </a:br>
            <a:r>
              <a:rPr lang="en-US" altLang="en-US" b="1" dirty="0">
                <a:solidFill>
                  <a:schemeClr val="accent2"/>
                </a:solidFill>
              </a:rPr>
              <a:t>private employer</a:t>
            </a:r>
          </a:p>
          <a:p>
            <a:pPr marL="227965" indent="-227965">
              <a:spcAft>
                <a:spcPts val="600"/>
              </a:spcAft>
              <a:buClr>
                <a:schemeClr val="accent2"/>
              </a:buClr>
            </a:pPr>
            <a:r>
              <a:rPr lang="en-US" altLang="en-US" sz="1800" dirty="0"/>
              <a:t>Learn about your industry and network for future employment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8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</a:pPr>
            <a:endParaRPr lang="en-US" sz="18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sz="180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674100" y="1587500"/>
            <a:ext cx="2984500" cy="4305299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400" b="1">
                <a:solidFill>
                  <a:schemeClr val="accent3"/>
                </a:solidFill>
              </a:rPr>
              <a:t>Get a paid apprenticeship</a:t>
            </a:r>
            <a:endParaRPr lang="en-US" sz="2400" b="1">
              <a:solidFill>
                <a:schemeClr val="accent3"/>
              </a:solidFill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en-US" altLang="en-US" sz="1700">
                <a:solidFill>
                  <a:schemeClr val="accent5"/>
                </a:solidFill>
                <a:hlinkClick r:id="rId3"/>
              </a:rPr>
              <a:t>www.apprenticeship.gov</a:t>
            </a:r>
            <a:endParaRPr lang="en-US" altLang="en-US" sz="1700">
              <a:solidFill>
                <a:schemeClr val="accent5"/>
              </a:solidFill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en-US" altLang="en-US" sz="1700">
                <a:solidFill>
                  <a:schemeClr val="bg1"/>
                </a:solidFill>
              </a:rPr>
              <a:t>Work-based learning</a:t>
            </a: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en-US" altLang="en-US" sz="1700">
                <a:solidFill>
                  <a:schemeClr val="bg1"/>
                </a:solidFill>
              </a:rPr>
              <a:t>Find mentors</a:t>
            </a: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en-US" altLang="en-US" sz="1700">
                <a:solidFill>
                  <a:schemeClr val="bg1"/>
                </a:solidFill>
              </a:rPr>
              <a:t>Build credentials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 colors">
      <a:dk1>
        <a:srgbClr val="323232"/>
      </a:dk1>
      <a:lt1>
        <a:srgbClr val="FFFFFF"/>
      </a:lt1>
      <a:dk2>
        <a:srgbClr val="1598D4"/>
      </a:dk2>
      <a:lt2>
        <a:srgbClr val="D8D8D8"/>
      </a:lt2>
      <a:accent1>
        <a:srgbClr val="39B4EB"/>
      </a:accent1>
      <a:accent2>
        <a:srgbClr val="FF6F0D"/>
      </a:accent2>
      <a:accent3>
        <a:srgbClr val="85CA3A"/>
      </a:accent3>
      <a:accent4>
        <a:srgbClr val="9900CC"/>
      </a:accent4>
      <a:accent5>
        <a:srgbClr val="FFA725"/>
      </a:accent5>
      <a:accent6>
        <a:srgbClr val="2354E8"/>
      </a:accent6>
      <a:hlink>
        <a:srgbClr val="49BAED"/>
      </a:hlink>
      <a:folHlink>
        <a:srgbClr val="49BAED"/>
      </a:folHlink>
    </a:clrScheme>
    <a:fontScheme name="Custom 10">
      <a:majorFont>
        <a:latin typeface="segoe ui"/>
        <a:ea typeface=""/>
        <a:cs typeface=""/>
      </a:majorFont>
      <a:minorFont>
        <a:latin typeface="seog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ln>
          <a:solidFill>
            <a:schemeClr val="bg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1164</Words>
  <Application>Microsoft Office PowerPoint</Application>
  <PresentationFormat>Widescreen</PresentationFormat>
  <Paragraphs>157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Heavy</vt:lpstr>
      <vt:lpstr>segoe ui</vt:lpstr>
      <vt:lpstr>seoge ui</vt:lpstr>
      <vt:lpstr>Wingdings</vt:lpstr>
      <vt:lpstr>Office Theme</vt:lpstr>
      <vt:lpstr>Paying for Education</vt:lpstr>
      <vt:lpstr>Picture Yourself in 10 Years</vt:lpstr>
      <vt:lpstr>Education After High School is an Investment In Yourself</vt:lpstr>
      <vt:lpstr>Education Is Not Cheap</vt:lpstr>
      <vt:lpstr>Pick the School that makes the most sense for you</vt:lpstr>
      <vt:lpstr>PowerPoint Presentation</vt:lpstr>
      <vt:lpstr>Sources for financing education</vt:lpstr>
      <vt:lpstr>Grants and Scholarships are  </vt:lpstr>
      <vt:lpstr>Student Employment</vt:lpstr>
      <vt:lpstr>Our 3 messages about borrowing for education</vt:lpstr>
      <vt:lpstr>FAFSA  Free Application For Federal Student Aid</vt:lpstr>
      <vt:lpstr>PowerPoint Presentation</vt:lpstr>
      <vt:lpstr>If You Don’t Understand the Letter, Ask Questions!</vt:lpstr>
      <vt:lpstr>Federal Loans are not just for 4 Year Colleges</vt:lpstr>
      <vt:lpstr>Five Key Features of Federal Loan</vt:lpstr>
      <vt:lpstr>Private Loan Features</vt:lpstr>
      <vt:lpstr>What happens if you DEFAULT?  (for both federal and private loans)</vt:lpstr>
      <vt:lpstr>Summarize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Paying for Education</dc:title>
  <dc:creator>Bill</dc:creator>
  <cp:lastModifiedBy>Ryan Chapin</cp:lastModifiedBy>
  <cp:revision>7</cp:revision>
  <cp:lastPrinted>1900-01-01T00:00:00Z</cp:lastPrinted>
  <dcterms:created xsi:type="dcterms:W3CDTF">1900-01-01T00:00:00Z</dcterms:created>
  <dcterms:modified xsi:type="dcterms:W3CDTF">2023-08-25T01:05:36Z</dcterms:modified>
</cp:coreProperties>
</file>