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8" r:id="rId5"/>
    <p:sldId id="289" r:id="rId6"/>
    <p:sldId id="315" r:id="rId7"/>
    <p:sldId id="316" r:id="rId8"/>
    <p:sldId id="317" r:id="rId9"/>
    <p:sldId id="318" r:id="rId10"/>
    <p:sldId id="319" r:id="rId11"/>
    <p:sldId id="340" r:id="rId12"/>
    <p:sldId id="341" r:id="rId13"/>
    <p:sldId id="321" r:id="rId14"/>
    <p:sldId id="322" r:id="rId15"/>
    <p:sldId id="323" r:id="rId16"/>
    <p:sldId id="333" r:id="rId17"/>
    <p:sldId id="334" r:id="rId18"/>
    <p:sldId id="337" r:id="rId19"/>
    <p:sldId id="338" r:id="rId20"/>
    <p:sldId id="328" r:id="rId21"/>
    <p:sldId id="329" r:id="rId22"/>
    <p:sldId id="339" r:id="rId23"/>
    <p:sldId id="331" r:id="rId24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331AB4-B625-438F-8029-ADBDBFFCD2D3}">
          <p14:sldIdLst>
            <p14:sldId id="258"/>
            <p14:sldId id="289"/>
            <p14:sldId id="315"/>
            <p14:sldId id="316"/>
            <p14:sldId id="317"/>
            <p14:sldId id="318"/>
            <p14:sldId id="319"/>
            <p14:sldId id="340"/>
            <p14:sldId id="341"/>
            <p14:sldId id="321"/>
            <p14:sldId id="322"/>
            <p14:sldId id="323"/>
            <p14:sldId id="333"/>
            <p14:sldId id="334"/>
            <p14:sldId id="337"/>
            <p14:sldId id="338"/>
            <p14:sldId id="328"/>
            <p14:sldId id="329"/>
            <p14:sldId id="339"/>
            <p14:sldId id="331"/>
          </p14:sldIdLst>
        </p14:section>
      </p14:sectionLst>
    </p:ext>
    <p:ext uri="{EFAFB233-063F-42B5-8137-9DF3F51BA10A}">
      <p15:sldGuideLst xmlns:p15="http://schemas.microsoft.com/office/powerpoint/2012/main">
        <p15:guide id="4" orient="horz" pos="3048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960" userDrawn="1">
          <p15:clr>
            <a:srgbClr val="A4A3A4"/>
          </p15:clr>
        </p15:guide>
        <p15:guide id="8" pos="50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DF8BC05-16BA-7205-E456-8511CBF1361A}" name="Ryan Chapin" initials="RC" userId="S::Ryan_Chapin@ilnd.uscourts.gov::76f1d407-f340-4c19-bdfc-8a9a1174f47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3F601A"/>
    <a:srgbClr val="548222"/>
    <a:srgbClr val="6EA92D"/>
    <a:srgbClr val="49701E"/>
    <a:srgbClr val="33CCCC"/>
    <a:srgbClr val="000000"/>
    <a:srgbClr val="323232"/>
    <a:srgbClr val="117BAB"/>
    <a:srgbClr val="4B05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16" autoAdjust="0"/>
    <p:restoredTop sz="96242" autoAdjust="0"/>
  </p:normalViewPr>
  <p:slideViewPr>
    <p:cSldViewPr snapToGrid="0" showGuides="1">
      <p:cViewPr varScale="1">
        <p:scale>
          <a:sx n="74" d="100"/>
          <a:sy n="74" d="100"/>
        </p:scale>
        <p:origin x="124" y="56"/>
      </p:cViewPr>
      <p:guideLst>
        <p:guide orient="horz" pos="3048"/>
        <p:guide pos="3840"/>
        <p:guide pos="960"/>
        <p:guide pos="50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24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explosion val="2"/>
          <c:dPt>
            <c:idx val="0"/>
            <c:bubble3D val="0"/>
            <c:explosion val="5"/>
            <c:spPr>
              <a:solidFill>
                <a:schemeClr val="accent3">
                  <a:alpha val="83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/>
              </a:sp3d>
            </c:spPr>
            <c:extLst>
              <c:ext xmlns:c16="http://schemas.microsoft.com/office/drawing/2014/chart" uri="{C3380CC4-5D6E-409C-BE32-E72D297353CC}">
                <c16:uniqueId val="{00000001-B370-46CE-8114-EEB3AFAC484A}"/>
              </c:ext>
            </c:extLst>
          </c:dPt>
          <c:dPt>
            <c:idx val="1"/>
            <c:bubble3D val="0"/>
            <c:explosion val="7"/>
            <c:spPr>
              <a:solidFill>
                <a:srgbClr val="6EA92D">
                  <a:alpha val="96863"/>
                </a:srgb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/>
              </a:sp3d>
            </c:spPr>
            <c:extLst>
              <c:ext xmlns:c16="http://schemas.microsoft.com/office/drawing/2014/chart" uri="{C3380CC4-5D6E-409C-BE32-E72D297353CC}">
                <c16:uniqueId val="{00000003-B370-46CE-8114-EEB3AFAC484A}"/>
              </c:ext>
            </c:extLst>
          </c:dPt>
          <c:dPt>
            <c:idx val="2"/>
            <c:bubble3D val="0"/>
            <c:spPr>
              <a:solidFill>
                <a:schemeClr val="accent3">
                  <a:lumMod val="75000"/>
                  <a:alpha val="69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B370-46CE-8114-EEB3AFAC484A}"/>
              </c:ext>
            </c:extLst>
          </c:dPt>
          <c:dPt>
            <c:idx val="3"/>
            <c:bubble3D val="0"/>
            <c:spPr>
              <a:solidFill>
                <a:srgbClr val="3F601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B370-46CE-8114-EEB3AFAC484A}"/>
              </c:ext>
            </c:extLst>
          </c:dPt>
          <c:dPt>
            <c:idx val="4"/>
            <c:bubble3D val="0"/>
            <c:spPr>
              <a:solidFill>
                <a:srgbClr val="3F601A">
                  <a:alpha val="74000"/>
                </a:srgb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B370-46CE-8114-EEB3AFAC484A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Payment History</c:v>
                </c:pt>
                <c:pt idx="1">
                  <c:v>Amount Owed</c:v>
                </c:pt>
                <c:pt idx="2">
                  <c:v>Credit History  Length</c:v>
                </c:pt>
                <c:pt idx="3">
                  <c:v>Types of Credit Used</c:v>
                </c:pt>
                <c:pt idx="4">
                  <c:v>New Credit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30</c:v>
                </c:pt>
                <c:pt idx="2">
                  <c:v>15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370-46CE-8114-EEB3AFAC484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73E46-7A23-462F-A7FA-82700AEC993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C5BCE-CC43-455B-A6AB-5B13B8344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60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EA404-6FD1-4DFF-BE4F-174297327D82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422E-581D-40FB-BFB1-C68D0FD0E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14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D8EE3-805E-4F8E-A508-9530DD253B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95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/>
              <a:t>Demand</a:t>
            </a:r>
            <a:r>
              <a:rPr lang="en-US" baseline="0"/>
              <a:t> Deposit Accounts (checking / saving) are not reported to the CRC’s; therefore, not included in traditional credit scores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D8EE3-805E-4F8E-A508-9530DD253B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21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 r="36027"/>
          <a:stretch>
            <a:fillRect/>
          </a:stretch>
        </p:blipFill>
        <p:spPr>
          <a:xfrm>
            <a:off x="2" y="1713"/>
            <a:ext cx="8257879" cy="6858000"/>
          </a:xfrm>
          <a:prstGeom prst="rect">
            <a:avLst/>
          </a:prstGeom>
        </p:spPr>
      </p:pic>
      <p:sp>
        <p:nvSpPr>
          <p:cNvPr id="28" name="Picture Placeholder 2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7296"/>
            <a:ext cx="7191256" cy="6858000"/>
          </a:xfrm>
          <a:custGeom>
            <a:avLst/>
            <a:gdLst>
              <a:gd name="connsiteX0" fmla="*/ 0 w 7191256"/>
              <a:gd name="connsiteY0" fmla="*/ 0 h 6858000"/>
              <a:gd name="connsiteX1" fmla="*/ 4418532 w 7191256"/>
              <a:gd name="connsiteY1" fmla="*/ 0 h 6858000"/>
              <a:gd name="connsiteX2" fmla="*/ 3380750 w 7191256"/>
              <a:gd name="connsiteY2" fmla="*/ 2738747 h 6858000"/>
              <a:gd name="connsiteX3" fmla="*/ 7191256 w 7191256"/>
              <a:gd name="connsiteY3" fmla="*/ 6858000 h 6858000"/>
              <a:gd name="connsiteX4" fmla="*/ 0 w 7191256"/>
              <a:gd name="connsiteY4" fmla="*/ 6858000 h 6858000"/>
              <a:gd name="connsiteX5" fmla="*/ 0 w 719125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91256" h="6858000">
                <a:moveTo>
                  <a:pt x="0" y="0"/>
                </a:moveTo>
                <a:cubicBezTo>
                  <a:pt x="4418532" y="0"/>
                  <a:pt x="4418532" y="0"/>
                  <a:pt x="4418532" y="0"/>
                </a:cubicBezTo>
                <a:cubicBezTo>
                  <a:pt x="3746839" y="757052"/>
                  <a:pt x="3380750" y="1727224"/>
                  <a:pt x="3380750" y="2738747"/>
                </a:cubicBezTo>
                <a:cubicBezTo>
                  <a:pt x="3380750" y="4908114"/>
                  <a:pt x="5061575" y="6692594"/>
                  <a:pt x="7191256" y="6858000"/>
                </a:cubicBezTo>
                <a:lnTo>
                  <a:pt x="0" y="6858000"/>
                </a:ln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PLACE COVER </a:t>
            </a:r>
            <a:br>
              <a:rPr lang="en-US"/>
            </a:br>
            <a:r>
              <a:rPr lang="en-US"/>
              <a:t>PICTURE HERE</a:t>
            </a:r>
          </a:p>
        </p:txBody>
      </p:sp>
      <p:pic>
        <p:nvPicPr>
          <p:cNvPr id="72" name="Picture 7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0134600" y="184150"/>
            <a:ext cx="1524000" cy="1519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3270" y="1803401"/>
            <a:ext cx="7765330" cy="2261003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3270" y="4209623"/>
            <a:ext cx="7765330" cy="132153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A7A7A7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36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-3175" y="0"/>
            <a:ext cx="4572000" cy="4572000"/>
          </a:xfrm>
          <a:custGeom>
            <a:avLst/>
            <a:gdLst>
              <a:gd name="connsiteX0" fmla="*/ 0 w 5478463"/>
              <a:gd name="connsiteY0" fmla="*/ 0 h 5575300"/>
              <a:gd name="connsiteX1" fmla="*/ 4762794 w 5478463"/>
              <a:gd name="connsiteY1" fmla="*/ 0 h 5575300"/>
              <a:gd name="connsiteX2" fmla="*/ 5478463 w 5478463"/>
              <a:gd name="connsiteY2" fmla="*/ 2106363 h 5575300"/>
              <a:gd name="connsiteX3" fmla="*/ 2009499 w 5478463"/>
              <a:gd name="connsiteY3" fmla="*/ 5575300 h 5575300"/>
              <a:gd name="connsiteX4" fmla="*/ 0 w 5478463"/>
              <a:gd name="connsiteY4" fmla="*/ 4934641 h 5575300"/>
              <a:gd name="connsiteX5" fmla="*/ 0 w 5478463"/>
              <a:gd name="connsiteY5" fmla="*/ 0 h 557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8463" h="5575300">
                <a:moveTo>
                  <a:pt x="0" y="0"/>
                </a:moveTo>
                <a:cubicBezTo>
                  <a:pt x="0" y="0"/>
                  <a:pt x="0" y="0"/>
                  <a:pt x="4762794" y="0"/>
                </a:cubicBezTo>
                <a:cubicBezTo>
                  <a:pt x="5212822" y="584407"/>
                  <a:pt x="5478463" y="1315696"/>
                  <a:pt x="5478463" y="2106363"/>
                </a:cubicBezTo>
                <a:cubicBezTo>
                  <a:pt x="5478463" y="4022092"/>
                  <a:pt x="3925242" y="5575300"/>
                  <a:pt x="2009499" y="5575300"/>
                </a:cubicBezTo>
                <a:cubicBezTo>
                  <a:pt x="1259453" y="5575300"/>
                  <a:pt x="565660" y="5337787"/>
                  <a:pt x="0" y="4934641"/>
                </a:cubicBezTo>
                <a:cubicBezTo>
                  <a:pt x="0" y="4934641"/>
                  <a:pt x="0" y="4934641"/>
                  <a:pt x="0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anchor="ctr">
            <a:no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en-US"/>
              <a:t>PLACE PICTURE HERE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673600" y="0"/>
            <a:ext cx="6984999" cy="1917701"/>
          </a:xfrm>
        </p:spPr>
        <p:txBody>
          <a:bodyPr anchor="b"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673600" y="2006601"/>
            <a:ext cx="6984999" cy="4170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219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 Phot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7620000" y="0"/>
            <a:ext cx="4572000" cy="4572000"/>
          </a:xfrm>
          <a:custGeom>
            <a:avLst/>
            <a:gdLst>
              <a:gd name="connsiteX0" fmla="*/ 712544 w 5478462"/>
              <a:gd name="connsiteY0" fmla="*/ 0 h 5575300"/>
              <a:gd name="connsiteX1" fmla="*/ 5478462 w 5478462"/>
              <a:gd name="connsiteY1" fmla="*/ 0 h 5575300"/>
              <a:gd name="connsiteX2" fmla="*/ 5478462 w 5478462"/>
              <a:gd name="connsiteY2" fmla="*/ 4934641 h 5575300"/>
              <a:gd name="connsiteX3" fmla="*/ 3468963 w 5478462"/>
              <a:gd name="connsiteY3" fmla="*/ 5575300 h 5575300"/>
              <a:gd name="connsiteX4" fmla="*/ 0 w 5478462"/>
              <a:gd name="connsiteY4" fmla="*/ 2106363 h 5575300"/>
              <a:gd name="connsiteX5" fmla="*/ 712544 w 5478462"/>
              <a:gd name="connsiteY5" fmla="*/ 0 h 557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8462" h="5575300">
                <a:moveTo>
                  <a:pt x="712544" y="0"/>
                </a:moveTo>
                <a:lnTo>
                  <a:pt x="5478462" y="0"/>
                </a:lnTo>
                <a:cubicBezTo>
                  <a:pt x="5478462" y="0"/>
                  <a:pt x="5478462" y="0"/>
                  <a:pt x="5478462" y="4934641"/>
                </a:cubicBezTo>
                <a:cubicBezTo>
                  <a:pt x="4912802" y="5337787"/>
                  <a:pt x="4219009" y="5575300"/>
                  <a:pt x="3468963" y="5575300"/>
                </a:cubicBezTo>
                <a:cubicBezTo>
                  <a:pt x="1553221" y="5575300"/>
                  <a:pt x="0" y="4022092"/>
                  <a:pt x="0" y="2106363"/>
                </a:cubicBezTo>
                <a:cubicBezTo>
                  <a:pt x="0" y="1315696"/>
                  <a:pt x="265641" y="584407"/>
                  <a:pt x="712544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 typeface="Arial" panose="020B0604020202020204" pitchFamily="34" charset="0"/>
              <a:buNone/>
              <a:defRPr lang="en-US" sz="2000" kern="1200" baseline="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 typeface="Arial" panose="020B0604020202020204" pitchFamily="34" charset="0"/>
              <a:buNone/>
              <a:defRPr/>
            </a:pPr>
            <a:r>
              <a:rPr lang="en-US"/>
              <a:t>PLACE PICTURE HERE</a:t>
            </a:r>
          </a:p>
          <a:p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6985001" cy="1917701"/>
          </a:xfrm>
        </p:spPr>
        <p:txBody>
          <a:bodyPr anchor="b"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533400" y="2006601"/>
            <a:ext cx="6985001" cy="4170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650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1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5872"/>
            <a:ext cx="11125200" cy="39710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533400" y="1562101"/>
            <a:ext cx="11125200" cy="548640"/>
          </a:xfrm>
          <a:solidFill>
            <a:schemeClr val="accent1">
              <a:lumMod val="75000"/>
            </a:schemeClr>
          </a:solidFill>
          <a:ln>
            <a:solidFill>
              <a:srgbClr val="1598D4"/>
            </a:solidFill>
          </a:ln>
        </p:spPr>
        <p:txBody>
          <a:bodyPr lIns="73152" rIns="73152" anchor="ctr"/>
          <a:lstStyle>
            <a:lvl1pPr marL="0" indent="0" algn="l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00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 l="67285"/>
          <a:stretch>
            <a:fillRect/>
          </a:stretch>
        </p:blipFill>
        <p:spPr>
          <a:xfrm flipH="1" flipV="1">
            <a:off x="9427" y="-1"/>
            <a:ext cx="4411744" cy="6856284"/>
          </a:xfrm>
          <a:prstGeom prst="rect">
            <a:avLst/>
          </a:prstGeom>
        </p:spPr>
      </p:pic>
      <p:sp>
        <p:nvSpPr>
          <p:cNvPr id="8" name="Freeform 6"/>
          <p:cNvSpPr/>
          <p:nvPr userDrawn="1"/>
        </p:nvSpPr>
        <p:spPr>
          <a:xfrm>
            <a:off x="0" y="0"/>
            <a:ext cx="4249144" cy="6858000"/>
          </a:xfrm>
          <a:custGeom>
            <a:avLst/>
            <a:gdLst>
              <a:gd name="T0" fmla="*/ 720 w 1155"/>
              <a:gd name="T1" fmla="*/ 146 h 2160"/>
              <a:gd name="T2" fmla="*/ 861 w 1155"/>
              <a:gd name="T3" fmla="*/ 0 h 2160"/>
              <a:gd name="T4" fmla="*/ 0 w 1155"/>
              <a:gd name="T5" fmla="*/ 0 h 2160"/>
              <a:gd name="T6" fmla="*/ 0 w 1155"/>
              <a:gd name="T7" fmla="*/ 2160 h 2160"/>
              <a:gd name="T8" fmla="*/ 1155 w 1155"/>
              <a:gd name="T9" fmla="*/ 2160 h 2160"/>
              <a:gd name="T10" fmla="*/ 1067 w 1155"/>
              <a:gd name="T11" fmla="*/ 2094 h 2160"/>
              <a:gd name="T12" fmla="*/ 720 w 1155"/>
              <a:gd name="T13" fmla="*/ 146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5" h="2160">
                <a:moveTo>
                  <a:pt x="720" y="146"/>
                </a:moveTo>
                <a:cubicBezTo>
                  <a:pt x="763" y="93"/>
                  <a:pt x="810" y="44"/>
                  <a:pt x="86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155" y="2160"/>
                  <a:pt x="1155" y="2160"/>
                  <a:pt x="1155" y="2160"/>
                </a:cubicBezTo>
                <a:cubicBezTo>
                  <a:pt x="1125" y="2139"/>
                  <a:pt x="1096" y="2117"/>
                  <a:pt x="1067" y="2094"/>
                </a:cubicBezTo>
                <a:cubicBezTo>
                  <a:pt x="425" y="1578"/>
                  <a:pt x="270" y="706"/>
                  <a:pt x="720" y="14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4028" y="1562100"/>
            <a:ext cx="8764571" cy="2852737"/>
          </a:xfrm>
        </p:spPr>
        <p:txBody>
          <a:bodyPr anchor="b">
            <a:normAutofit/>
          </a:bodyPr>
          <a:lstStyle>
            <a:lvl1pPr algn="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4028" y="4441824"/>
            <a:ext cx="8764571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A7A7A7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‹#›</a:t>
            </a:fld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9944100" y="184150"/>
            <a:ext cx="1524000" cy="151998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0090941" y="6475740"/>
            <a:ext cx="1514261" cy="221599"/>
          </a:xfrm>
          <a:prstGeom prst="rect">
            <a:avLst/>
          </a:prstGeom>
        </p:spPr>
        <p:txBody>
          <a:bodyPr wrap="none" lIns="18288" tIns="18288" rIns="18288" bIns="18288">
            <a:spAutoFit/>
          </a:bodyPr>
          <a:lstStyle/>
          <a:p>
            <a:pPr algn="r"/>
            <a:r>
              <a:rPr lang="en-US" sz="1200" b="1" spc="120" baseline="0">
                <a:solidFill>
                  <a:schemeClr val="bg1"/>
                </a:solidFill>
              </a:rPr>
              <a:t>carechicago.org </a:t>
            </a:r>
          </a:p>
        </p:txBody>
      </p:sp>
    </p:spTree>
    <p:extLst>
      <p:ext uri="{BB962C8B-B14F-4D97-AF65-F5344CB8AC3E}">
        <p14:creationId xmlns:p14="http://schemas.microsoft.com/office/powerpoint/2010/main" val="170014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62102"/>
            <a:ext cx="5486399" cy="46148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62102"/>
            <a:ext cx="5486399" cy="46148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5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"/>
            <a:ext cx="11125200" cy="1409700"/>
          </a:xfrm>
        </p:spPr>
        <p:txBody>
          <a:bodyPr anchor="ctr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980" y="1406523"/>
            <a:ext cx="5303520" cy="8229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3420" y="2282823"/>
            <a:ext cx="5120640" cy="3903665"/>
          </a:xfr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ü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7924" y="1406523"/>
            <a:ext cx="5303520" cy="82296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9364" y="2286000"/>
            <a:ext cx="5120640" cy="3903665"/>
          </a:xfrm>
        </p:spPr>
        <p:txBody>
          <a:bodyPr>
            <a:normAutofit/>
          </a:bodyPr>
          <a:lstStyle>
            <a:lvl1pPr marL="342900" indent="-342900">
              <a:buClr>
                <a:schemeClr val="accent3"/>
              </a:buClr>
              <a:buFont typeface="Wingdings" panose="05000000000000000000" pitchFamily="2" charset="2"/>
              <a:buChar char="ü"/>
              <a:defRPr sz="2400"/>
            </a:lvl1pPr>
            <a:lvl2pPr marL="457189" indent="0"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70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3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"/>
            <a:ext cx="11125200" cy="1409700"/>
          </a:xfrm>
        </p:spPr>
        <p:txBody>
          <a:bodyPr anchor="ctr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78" y="1409700"/>
            <a:ext cx="3474720" cy="8229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rgbClr val="1598D4"/>
            </a:solidFill>
          </a:ln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418" y="2286000"/>
            <a:ext cx="3291840" cy="39036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 marL="685783" indent="-228594">
              <a:buClr>
                <a:schemeClr val="accent1"/>
              </a:buClr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31428" y="1409700"/>
            <a:ext cx="3474720" cy="8229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22868" y="2286000"/>
            <a:ext cx="3291840" cy="39036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160981" y="1409700"/>
            <a:ext cx="3474720" cy="82296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/>
          </p:nvPr>
        </p:nvSpPr>
        <p:spPr>
          <a:xfrm>
            <a:off x="8252421" y="2286000"/>
            <a:ext cx="3291840" cy="39036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000"/>
            </a:lvl1pPr>
            <a:lvl2pPr>
              <a:buClr>
                <a:schemeClr val="accent3"/>
              </a:buClr>
              <a:buSzTx/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 </a:t>
            </a:r>
          </a:p>
        </p:txBody>
      </p:sp>
    </p:spTree>
    <p:extLst>
      <p:ext uri="{BB962C8B-B14F-4D97-AF65-F5344CB8AC3E}">
        <p14:creationId xmlns:p14="http://schemas.microsoft.com/office/powerpoint/2010/main" val="3667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5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6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"/>
            <a:ext cx="11125200" cy="1411111"/>
          </a:xfrm>
          <a:prstGeom prst="rect">
            <a:avLst/>
          </a:prstGeom>
        </p:spPr>
        <p:txBody>
          <a:bodyPr vert="horz" lIns="36576" tIns="36576" rIns="36576" bIns="3657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62102"/>
            <a:ext cx="11125200" cy="4614863"/>
          </a:xfrm>
          <a:prstGeom prst="rect">
            <a:avLst/>
          </a:prstGeom>
        </p:spPr>
        <p:txBody>
          <a:bodyPr vert="horz" lIns="36576" tIns="36576" rIns="36576" bIns="36576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991" y="6397626"/>
            <a:ext cx="553861" cy="365125"/>
          </a:xfrm>
          <a:prstGeom prst="rect">
            <a:avLst/>
          </a:prstGeom>
        </p:spPr>
        <p:txBody>
          <a:bodyPr vert="horz" lIns="18288" tIns="18288" rIns="18288" bIns="18288" rtlCol="0" anchor="ctr"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64CBB0E-C154-43BB-A603-27DACE4164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0090941" y="6475740"/>
            <a:ext cx="1514261" cy="221599"/>
          </a:xfrm>
          <a:prstGeom prst="rect">
            <a:avLst/>
          </a:prstGeom>
        </p:spPr>
        <p:txBody>
          <a:bodyPr wrap="none" lIns="18288" tIns="18288" rIns="18288" bIns="18288">
            <a:spAutoFit/>
          </a:bodyPr>
          <a:lstStyle/>
          <a:p>
            <a:pPr algn="r"/>
            <a:r>
              <a:rPr lang="en-US" sz="1200" b="1" spc="120" baseline="0">
                <a:solidFill>
                  <a:schemeClr val="bg1"/>
                </a:solidFill>
              </a:rPr>
              <a:t>carechicago.org </a:t>
            </a:r>
          </a:p>
        </p:txBody>
      </p:sp>
    </p:spTree>
    <p:extLst>
      <p:ext uri="{BB962C8B-B14F-4D97-AF65-F5344CB8AC3E}">
        <p14:creationId xmlns:p14="http://schemas.microsoft.com/office/powerpoint/2010/main" val="171754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8" r:id="rId7"/>
    <p:sldLayoutId id="2147483654" r:id="rId8"/>
    <p:sldLayoutId id="2147483655" r:id="rId9"/>
    <p:sldLayoutId id="2147483656" r:id="rId10"/>
    <p:sldLayoutId id="2147483657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ct val="0"/>
        </a:spcBef>
        <a:spcAft>
          <a:spcPts val="1200"/>
        </a:spcAft>
        <a:buClr>
          <a:srgbClr val="FFFFFF"/>
        </a:buClr>
        <a:buFont typeface="Arial" panose="020B0604020202020204" pitchFamily="34" charset="0"/>
        <a:buChar char="•"/>
        <a:defRPr sz="26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ct val="0"/>
        </a:spcBef>
        <a:spcAft>
          <a:spcPts val="1200"/>
        </a:spcAft>
        <a:buClr>
          <a:schemeClr val="bg1"/>
        </a:buClr>
        <a:buFontTx/>
        <a:buChar char="‒"/>
        <a:defRPr sz="22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ct val="0"/>
        </a:spcBef>
        <a:spcAft>
          <a:spcPts val="1200"/>
        </a:spcAft>
        <a:buClr>
          <a:srgbClr val="FFFFFF"/>
        </a:buClr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ct val="0"/>
        </a:spcBef>
        <a:spcAft>
          <a:spcPts val="1200"/>
        </a:spcAft>
        <a:buClr>
          <a:schemeClr val="bg1"/>
        </a:buClr>
        <a:buFontTx/>
        <a:buChar char="‒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ct val="0"/>
        </a:spcBef>
        <a:spcAft>
          <a:spcPts val="1200"/>
        </a:spcAft>
        <a:buClr>
          <a:srgbClr val="FFFFFF"/>
        </a:buClr>
        <a:buFont typeface="Arial" panose="020B0604020202020204" pitchFamily="34" charset="0"/>
        <a:buChar char="•"/>
        <a:defRPr sz="16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44">
          <p15:clr>
            <a:srgbClr val="F26B43"/>
          </p15:clr>
        </p15:guide>
        <p15:guide id="5" orient="horz" pos="888">
          <p15:clr>
            <a:srgbClr val="F26B43"/>
          </p15:clr>
        </p15:guide>
        <p15:guide id="6" orient="horz" pos="984">
          <p15:clr>
            <a:srgbClr val="F26B43"/>
          </p15:clr>
        </p15:guide>
        <p15:guide id="7" orient="horz" pos="3897">
          <p15:clr>
            <a:srgbClr val="F26B43"/>
          </p15:clr>
        </p15:guide>
        <p15:guide id="8" pos="336">
          <p15:clr>
            <a:srgbClr val="F26B43"/>
          </p15:clr>
        </p15:guide>
        <p15:guide id="9" orient="horz" pos="36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Get Smart About </a:t>
            </a:r>
            <a:br>
              <a:rPr lang="en-US" sz="4400"/>
            </a:br>
            <a:r>
              <a:rPr lang="en-US" sz="4400"/>
              <a:t>Identity Fraud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Credit Abuse Resistance Education (CARE) Presentation</a:t>
            </a:r>
          </a:p>
          <a:p>
            <a:r>
              <a:rPr lang="en-US">
                <a:highlight>
                  <a:srgbClr val="FFFF00"/>
                </a:highlight>
              </a:rPr>
              <a:t> </a:t>
            </a:r>
          </a:p>
          <a:p>
            <a:r>
              <a:rPr lang="en-US">
                <a:highlight>
                  <a:srgbClr val="FFFF00"/>
                </a:highlight>
              </a:rPr>
              <a:t> </a:t>
            </a:r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56112" r="-94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854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5567" r="15567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What Does it Mean to </a:t>
            </a:r>
            <a:b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Get Hacked?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800" dirty="0"/>
              <a:t>When someone get access to your device (phone, iPad, laptop) and has taken your Private Data from it.</a:t>
            </a:r>
          </a:p>
          <a:p>
            <a:pPr>
              <a:spcAft>
                <a:spcPts val="240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800" dirty="0"/>
              <a:t>When someone gets access to or tampers with information in your computer, such as cookies and browser histories, to steal your Private Data.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spcAft>
                <a:spcPts val="2400"/>
              </a:spcAft>
              <a:buClr>
                <a:schemeClr val="accent1">
                  <a:lumMod val="60000"/>
                  <a:lumOff val="40000"/>
                </a:schemeClr>
              </a:buClr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0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Way You Get Hacked 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900000">
            <a:off x="6663540" y="2012302"/>
            <a:ext cx="4039821" cy="4260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6827" y="1557593"/>
            <a:ext cx="3258373" cy="49483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03902" y="2191435"/>
            <a:ext cx="22653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chemeClr val="accent1"/>
                </a:solidFill>
                <a:latin typeface="segoe ui"/>
                <a:ea typeface="+mj-ea"/>
                <a:cs typeface="+mj-cs"/>
              </a:rPr>
              <a:t>Phishing</a:t>
            </a:r>
            <a:endParaRPr lang="en-US" sz="200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1901" y="2191435"/>
            <a:ext cx="25345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chemeClr val="accent3"/>
                </a:solidFill>
                <a:latin typeface="segoe ui"/>
                <a:ea typeface="+mj-ea"/>
                <a:cs typeface="+mj-cs"/>
              </a:rPr>
              <a:t>Pharming</a:t>
            </a:r>
            <a:endParaRPr lang="en-US" sz="2000">
              <a:solidFill>
                <a:schemeClr val="accent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70430" y="2782669"/>
            <a:ext cx="651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>
                <a:solidFill>
                  <a:srgbClr val="FFFFFF"/>
                </a:solidFill>
                <a:latin typeface="segoe ui"/>
                <a:ea typeface="+mj-ea"/>
                <a:cs typeface="+mj-cs"/>
              </a:rPr>
              <a:t>or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86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0420" t="7455" r="788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What are Phishing and Pharming?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800"/>
              </a:spcAft>
              <a:buClr>
                <a:schemeClr val="accent1"/>
              </a:buClr>
            </a:pPr>
            <a:r>
              <a:rPr lang="en-US" sz="2200" dirty="0"/>
              <a:t>An email, text or call, that looks like it is coming from someone you know or from a company you have an account with, seeking to get your Private Data.</a:t>
            </a:r>
          </a:p>
          <a:p>
            <a:pPr>
              <a:spcAft>
                <a:spcPts val="1800"/>
              </a:spcAft>
              <a:buClr>
                <a:schemeClr val="accent1"/>
              </a:buClr>
            </a:pPr>
            <a:r>
              <a:rPr lang="en-US" sz="2200" dirty="0"/>
              <a:t>The email address is faked to make it appear as if it is coming from a sender you know such as </a:t>
            </a:r>
            <a:r>
              <a:rPr lang="en-US" sz="2200" dirty="0" err="1"/>
              <a:t>Paypal</a:t>
            </a:r>
            <a:r>
              <a:rPr lang="en-US" sz="2200" dirty="0"/>
              <a:t>, Venmo, your bank, etc.</a:t>
            </a:r>
          </a:p>
          <a:p>
            <a:pPr marL="685800" indent="-341313"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accent1"/>
                </a:solidFill>
              </a:rPr>
              <a:t>Phishing</a:t>
            </a:r>
            <a:r>
              <a:rPr lang="en-US" sz="2000" dirty="0"/>
              <a:t> – You will be asked to provide Private Data by email or text</a:t>
            </a:r>
          </a:p>
          <a:p>
            <a:pPr marL="685800" indent="-341313"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accent1"/>
                </a:solidFill>
              </a:rPr>
              <a:t>Pharming </a:t>
            </a:r>
            <a:r>
              <a:rPr lang="en-US" sz="2000" dirty="0"/>
              <a:t>– You will be re-directed to a fake web site that will ask you to input your private data</a:t>
            </a:r>
          </a:p>
          <a:p>
            <a:pPr marL="685800" indent="-341313">
              <a:spcAft>
                <a:spcPts val="1800"/>
              </a:spcAft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0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rcRect l="1587" b="17500"/>
          <a:stretch>
            <a:fillRect/>
          </a:stretch>
        </p:blipFill>
        <p:spPr>
          <a:xfrm>
            <a:off x="3232727" y="0"/>
            <a:ext cx="5726545" cy="68580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496843" y="808507"/>
            <a:ext cx="3538818" cy="107576"/>
            <a:chOff x="4468265" y="808507"/>
            <a:chExt cx="3538818" cy="10757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603671" y="808507"/>
              <a:ext cx="403412" cy="0"/>
            </a:xfrm>
            <a:prstGeom prst="line">
              <a:avLst/>
            </a:prstGeom>
            <a:ln w="34925" cap="flat" algn="ctr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468265" y="916083"/>
              <a:ext cx="544606" cy="0"/>
            </a:xfrm>
            <a:prstGeom prst="line">
              <a:avLst/>
            </a:prstGeom>
            <a:ln w="34925" cap="flat" algn="ctr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50D65AF-889E-4581-B902-C899FE262901}"/>
              </a:ext>
            </a:extLst>
          </p:cNvPr>
          <p:cNvSpPr txBox="1"/>
          <p:nvPr/>
        </p:nvSpPr>
        <p:spPr>
          <a:xfrm>
            <a:off x="8118253" y="597753"/>
            <a:ext cx="3791172" cy="43088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 What is sebatasmimpi.com?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DC14E8-5CDA-42D2-A9F6-C5C4F72A26AF}"/>
              </a:ext>
            </a:extLst>
          </p:cNvPr>
          <p:cNvSpPr txBox="1"/>
          <p:nvPr/>
        </p:nvSpPr>
        <p:spPr>
          <a:xfrm>
            <a:off x="1112520" y="1908970"/>
            <a:ext cx="2244845" cy="43088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chemeClr val="bg1"/>
                </a:solidFill>
              </a:rPr>
              <a:t>Weird Language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7C5B40-731F-49ED-A9C9-ABF4856F1852}"/>
              </a:ext>
            </a:extLst>
          </p:cNvPr>
          <p:cNvSpPr txBox="1"/>
          <p:nvPr/>
        </p:nvSpPr>
        <p:spPr>
          <a:xfrm>
            <a:off x="8290593" y="3150747"/>
            <a:ext cx="2520282" cy="14465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Lots of Grammatical and </a:t>
            </a:r>
          </a:p>
          <a:p>
            <a:r>
              <a:rPr lang="en-US" sz="2200">
                <a:solidFill>
                  <a:schemeClr val="bg1"/>
                </a:solidFill>
              </a:rPr>
              <a:t>Punctuation Mistakes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452452" y="2189632"/>
            <a:ext cx="3024548" cy="0"/>
          </a:xfrm>
          <a:prstGeom prst="line">
            <a:avLst/>
          </a:prstGeom>
          <a:ln w="34925" cap="flat" algn="ctr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3999860" y="3060329"/>
            <a:ext cx="3699061" cy="1423707"/>
            <a:chOff x="3999860" y="3060329"/>
            <a:chExt cx="3699061" cy="1423707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4216133" y="3060329"/>
              <a:ext cx="3482788" cy="0"/>
            </a:xfrm>
            <a:prstGeom prst="line">
              <a:avLst/>
            </a:prstGeom>
            <a:ln w="34925" cap="flat" algn="ctr">
              <a:solidFill>
                <a:schemeClr val="accent3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999860" y="3598211"/>
              <a:ext cx="1768287" cy="0"/>
            </a:xfrm>
            <a:prstGeom prst="line">
              <a:avLst/>
            </a:prstGeom>
            <a:ln w="34925" cap="flat" algn="ctr">
              <a:solidFill>
                <a:schemeClr val="accent3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147342" y="3894046"/>
              <a:ext cx="1463488" cy="0"/>
            </a:xfrm>
            <a:prstGeom prst="line">
              <a:avLst/>
            </a:prstGeom>
            <a:ln w="34925" cap="flat" algn="ctr">
              <a:solidFill>
                <a:schemeClr val="accent3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908346" y="3888724"/>
              <a:ext cx="414338" cy="0"/>
            </a:xfrm>
            <a:prstGeom prst="line">
              <a:avLst/>
            </a:prstGeom>
            <a:ln w="34925" cap="flat" algn="ctr">
              <a:solidFill>
                <a:schemeClr val="accent3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574722" y="4036361"/>
              <a:ext cx="457199" cy="0"/>
            </a:xfrm>
            <a:prstGeom prst="line">
              <a:avLst/>
            </a:prstGeom>
            <a:ln w="34925" cap="flat" algn="ctr">
              <a:solidFill>
                <a:schemeClr val="accent3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003347" y="4484036"/>
              <a:ext cx="923924" cy="0"/>
            </a:xfrm>
            <a:prstGeom prst="line">
              <a:avLst/>
            </a:prstGeom>
            <a:ln w="34925" cap="flat" algn="ctr">
              <a:solidFill>
                <a:schemeClr val="accent3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>
            <a:off x="3752850" y="4911725"/>
            <a:ext cx="1501134" cy="0"/>
          </a:xfrm>
          <a:prstGeom prst="line">
            <a:avLst/>
          </a:prstGeom>
          <a:ln w="34925" cap="flat" algn="ctr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57C5B40-731F-49ED-A9C9-ABF4856F1852}"/>
              </a:ext>
            </a:extLst>
          </p:cNvPr>
          <p:cNvSpPr txBox="1"/>
          <p:nvPr/>
        </p:nvSpPr>
        <p:spPr>
          <a:xfrm>
            <a:off x="1514475" y="4517118"/>
            <a:ext cx="2152650" cy="4308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chemeClr val="bg1"/>
                </a:solidFill>
              </a:rPr>
              <a:t>Pharming Trap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5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1" animBg="1"/>
      <p:bldP spid="15" grpId="2" animBg="1"/>
      <p:bldP spid="35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6667" r="16667"/>
          <a:stretch>
            <a:fillRect/>
          </a:stretch>
        </p:blipFill>
        <p:spPr>
          <a:xfrm>
            <a:off x="8356600" y="0"/>
            <a:ext cx="3835400" cy="3835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"/>
            <a:ext cx="7404100" cy="1765299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How Do You Protect Yourself Against Phishing and Pharming?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46301"/>
            <a:ext cx="7531100" cy="4170363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b="1" i="1" dirty="0">
                <a:solidFill>
                  <a:schemeClr val="bg1"/>
                </a:solidFill>
              </a:rPr>
              <a:t>First</a:t>
            </a:r>
            <a:r>
              <a:rPr lang="en-US" dirty="0">
                <a:solidFill>
                  <a:schemeClr val="bg1"/>
                </a:solidFill>
              </a:rPr>
              <a:t>, never respond to an email or phone request asking for your private data.</a:t>
            </a:r>
          </a:p>
          <a:p>
            <a:pPr marL="406400" indent="-404813"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</a:rPr>
              <a:t>Honest businesses and companies will never ask you to email or text them your Private Data.</a:t>
            </a:r>
          </a:p>
          <a:p>
            <a:pPr marL="406400" indent="-404813">
              <a:spcAft>
                <a:spcPts val="18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</a:rPr>
              <a:t>If you get a call from someone asking for your Private Data, hang up, or call the company back on a phone # YOU know is correct. DO NOT ASK THE PERSON WHO CALLED YOU TO GIVE YOU A NUMBER TO CALL BACK ON. </a:t>
            </a:r>
          </a:p>
          <a:p>
            <a:pPr>
              <a:spcAft>
                <a:spcPts val="1800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endParaRPr lang="en-US" sz="2200" dirty="0">
              <a:solidFill>
                <a:schemeClr val="bg1"/>
              </a:solidFill>
            </a:endParaRPr>
          </a:p>
          <a:p>
            <a:pPr>
              <a:spcAft>
                <a:spcPts val="180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8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6667" r="16667"/>
          <a:stretch>
            <a:fillRect/>
          </a:stretch>
        </p:blipFill>
        <p:spPr>
          <a:xfrm>
            <a:off x="8356600" y="0"/>
            <a:ext cx="3835400" cy="3835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"/>
            <a:ext cx="7404100" cy="1765299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How Do You Protect Yourself Against Phishing and Pharming?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46301"/>
            <a:ext cx="7874000" cy="1435099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b="1" i="1" dirty="0">
                <a:solidFill>
                  <a:schemeClr val="bg1"/>
                </a:solidFill>
              </a:rPr>
              <a:t>Second</a:t>
            </a:r>
            <a:r>
              <a:rPr lang="en-US" dirty="0">
                <a:solidFill>
                  <a:schemeClr val="bg1"/>
                </a:solidFill>
              </a:rPr>
              <a:t>, if an email asks you to click on a link that it says will take you to a secure site to enter your private data, 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35000" y="5408075"/>
            <a:ext cx="1470876" cy="775372"/>
            <a:chOff x="4694238" y="1459556"/>
            <a:chExt cx="1935162" cy="1020120"/>
          </a:xfrm>
        </p:grpSpPr>
        <p:grpSp>
          <p:nvGrpSpPr>
            <p:cNvPr id="6" name="Group 5"/>
            <p:cNvGrpSpPr/>
            <p:nvPr/>
          </p:nvGrpSpPr>
          <p:grpSpPr>
            <a:xfrm>
              <a:off x="4694238" y="1459556"/>
              <a:ext cx="1935162" cy="1020120"/>
              <a:chOff x="4694238" y="923925"/>
              <a:chExt cx="2806700" cy="1479551"/>
            </a:xfrm>
          </p:grpSpPr>
          <p:sp>
            <p:nvSpPr>
              <p:cNvPr id="8" name="Freeform 5"/>
              <p:cNvSpPr/>
              <p:nvPr/>
            </p:nvSpPr>
            <p:spPr>
              <a:xfrm>
                <a:off x="4694238" y="923925"/>
                <a:ext cx="2806700" cy="1479550"/>
              </a:xfrm>
              <a:custGeom>
                <a:avLst/>
                <a:gdLst>
                  <a:gd name="T0" fmla="*/ 98 w 1768"/>
                  <a:gd name="T1" fmla="*/ 932 h 932"/>
                  <a:gd name="T2" fmla="*/ 1668 w 1768"/>
                  <a:gd name="T3" fmla="*/ 932 h 932"/>
                  <a:gd name="T4" fmla="*/ 1737 w 1768"/>
                  <a:gd name="T5" fmla="*/ 863 h 932"/>
                  <a:gd name="T6" fmla="*/ 1768 w 1768"/>
                  <a:gd name="T7" fmla="*/ 834 h 932"/>
                  <a:gd name="T8" fmla="*/ 1735 w 1768"/>
                  <a:gd name="T9" fmla="*/ 808 h 932"/>
                  <a:gd name="T10" fmla="*/ 1651 w 1768"/>
                  <a:gd name="T11" fmla="*/ 743 h 932"/>
                  <a:gd name="T12" fmla="*/ 1704 w 1768"/>
                  <a:gd name="T13" fmla="*/ 650 h 932"/>
                  <a:gd name="T14" fmla="*/ 1725 w 1768"/>
                  <a:gd name="T15" fmla="*/ 614 h 932"/>
                  <a:gd name="T16" fmla="*/ 1687 w 1768"/>
                  <a:gd name="T17" fmla="*/ 597 h 932"/>
                  <a:gd name="T18" fmla="*/ 1590 w 1768"/>
                  <a:gd name="T19" fmla="*/ 554 h 932"/>
                  <a:gd name="T20" fmla="*/ 1621 w 1768"/>
                  <a:gd name="T21" fmla="*/ 452 h 932"/>
                  <a:gd name="T22" fmla="*/ 1632 w 1768"/>
                  <a:gd name="T23" fmla="*/ 413 h 932"/>
                  <a:gd name="T24" fmla="*/ 1590 w 1768"/>
                  <a:gd name="T25" fmla="*/ 406 h 932"/>
                  <a:gd name="T26" fmla="*/ 1485 w 1768"/>
                  <a:gd name="T27" fmla="*/ 390 h 932"/>
                  <a:gd name="T28" fmla="*/ 1490 w 1768"/>
                  <a:gd name="T29" fmla="*/ 282 h 932"/>
                  <a:gd name="T30" fmla="*/ 1490 w 1768"/>
                  <a:gd name="T31" fmla="*/ 241 h 932"/>
                  <a:gd name="T32" fmla="*/ 1449 w 1768"/>
                  <a:gd name="T33" fmla="*/ 244 h 932"/>
                  <a:gd name="T34" fmla="*/ 1342 w 1768"/>
                  <a:gd name="T35" fmla="*/ 256 h 932"/>
                  <a:gd name="T36" fmla="*/ 1318 w 1768"/>
                  <a:gd name="T37" fmla="*/ 151 h 932"/>
                  <a:gd name="T38" fmla="*/ 1311 w 1768"/>
                  <a:gd name="T39" fmla="*/ 110 h 932"/>
                  <a:gd name="T40" fmla="*/ 1271 w 1768"/>
                  <a:gd name="T41" fmla="*/ 124 h 932"/>
                  <a:gd name="T42" fmla="*/ 1171 w 1768"/>
                  <a:gd name="T43" fmla="*/ 160 h 932"/>
                  <a:gd name="T44" fmla="*/ 1123 w 1768"/>
                  <a:gd name="T45" fmla="*/ 65 h 932"/>
                  <a:gd name="T46" fmla="*/ 1104 w 1768"/>
                  <a:gd name="T47" fmla="*/ 29 h 932"/>
                  <a:gd name="T48" fmla="*/ 1069 w 1768"/>
                  <a:gd name="T49" fmla="*/ 50 h 932"/>
                  <a:gd name="T50" fmla="*/ 981 w 1768"/>
                  <a:gd name="T51" fmla="*/ 112 h 932"/>
                  <a:gd name="T52" fmla="*/ 912 w 1768"/>
                  <a:gd name="T53" fmla="*/ 31 h 932"/>
                  <a:gd name="T54" fmla="*/ 883 w 1768"/>
                  <a:gd name="T55" fmla="*/ 0 h 932"/>
                  <a:gd name="T56" fmla="*/ 857 w 1768"/>
                  <a:gd name="T57" fmla="*/ 31 h 932"/>
                  <a:gd name="T58" fmla="*/ 785 w 1768"/>
                  <a:gd name="T59" fmla="*/ 112 h 932"/>
                  <a:gd name="T60" fmla="*/ 697 w 1768"/>
                  <a:gd name="T61" fmla="*/ 50 h 932"/>
                  <a:gd name="T62" fmla="*/ 664 w 1768"/>
                  <a:gd name="T63" fmla="*/ 29 h 932"/>
                  <a:gd name="T64" fmla="*/ 645 w 1768"/>
                  <a:gd name="T65" fmla="*/ 65 h 932"/>
                  <a:gd name="T66" fmla="*/ 598 w 1768"/>
                  <a:gd name="T67" fmla="*/ 160 h 932"/>
                  <a:gd name="T68" fmla="*/ 498 w 1768"/>
                  <a:gd name="T69" fmla="*/ 124 h 932"/>
                  <a:gd name="T70" fmla="*/ 457 w 1768"/>
                  <a:gd name="T71" fmla="*/ 110 h 932"/>
                  <a:gd name="T72" fmla="*/ 448 w 1768"/>
                  <a:gd name="T73" fmla="*/ 151 h 932"/>
                  <a:gd name="T74" fmla="*/ 426 w 1768"/>
                  <a:gd name="T75" fmla="*/ 256 h 932"/>
                  <a:gd name="T76" fmla="*/ 319 w 1768"/>
                  <a:gd name="T77" fmla="*/ 244 h 932"/>
                  <a:gd name="T78" fmla="*/ 279 w 1768"/>
                  <a:gd name="T79" fmla="*/ 241 h 932"/>
                  <a:gd name="T80" fmla="*/ 279 w 1768"/>
                  <a:gd name="T81" fmla="*/ 282 h 932"/>
                  <a:gd name="T82" fmla="*/ 283 w 1768"/>
                  <a:gd name="T83" fmla="*/ 390 h 932"/>
                  <a:gd name="T84" fmla="*/ 176 w 1768"/>
                  <a:gd name="T85" fmla="*/ 406 h 932"/>
                  <a:gd name="T86" fmla="*/ 136 w 1768"/>
                  <a:gd name="T87" fmla="*/ 413 h 932"/>
                  <a:gd name="T88" fmla="*/ 148 w 1768"/>
                  <a:gd name="T89" fmla="*/ 452 h 932"/>
                  <a:gd name="T90" fmla="*/ 179 w 1768"/>
                  <a:gd name="T91" fmla="*/ 554 h 932"/>
                  <a:gd name="T92" fmla="*/ 79 w 1768"/>
                  <a:gd name="T93" fmla="*/ 597 h 932"/>
                  <a:gd name="T94" fmla="*/ 41 w 1768"/>
                  <a:gd name="T95" fmla="*/ 614 h 932"/>
                  <a:gd name="T96" fmla="*/ 62 w 1768"/>
                  <a:gd name="T97" fmla="*/ 650 h 932"/>
                  <a:gd name="T98" fmla="*/ 117 w 1768"/>
                  <a:gd name="T99" fmla="*/ 743 h 932"/>
                  <a:gd name="T100" fmla="*/ 34 w 1768"/>
                  <a:gd name="T101" fmla="*/ 808 h 932"/>
                  <a:gd name="T102" fmla="*/ 0 w 1768"/>
                  <a:gd name="T103" fmla="*/ 834 h 932"/>
                  <a:gd name="T104" fmla="*/ 29 w 1768"/>
                  <a:gd name="T105" fmla="*/ 863 h 932"/>
                  <a:gd name="T106" fmla="*/ 98 w 1768"/>
                  <a:gd name="T107" fmla="*/ 932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68" h="932">
                    <a:moveTo>
                      <a:pt x="98" y="932"/>
                    </a:moveTo>
                    <a:lnTo>
                      <a:pt x="1668" y="932"/>
                    </a:lnTo>
                    <a:lnTo>
                      <a:pt x="1737" y="863"/>
                    </a:lnTo>
                    <a:lnTo>
                      <a:pt x="1768" y="834"/>
                    </a:lnTo>
                    <a:lnTo>
                      <a:pt x="1735" y="808"/>
                    </a:lnTo>
                    <a:lnTo>
                      <a:pt x="1651" y="743"/>
                    </a:lnTo>
                    <a:lnTo>
                      <a:pt x="1704" y="650"/>
                    </a:lnTo>
                    <a:lnTo>
                      <a:pt x="1725" y="614"/>
                    </a:lnTo>
                    <a:lnTo>
                      <a:pt x="1687" y="597"/>
                    </a:lnTo>
                    <a:lnTo>
                      <a:pt x="1590" y="554"/>
                    </a:lnTo>
                    <a:lnTo>
                      <a:pt x="1621" y="452"/>
                    </a:lnTo>
                    <a:lnTo>
                      <a:pt x="1632" y="413"/>
                    </a:lnTo>
                    <a:lnTo>
                      <a:pt x="1590" y="406"/>
                    </a:lnTo>
                    <a:lnTo>
                      <a:pt x="1485" y="390"/>
                    </a:lnTo>
                    <a:lnTo>
                      <a:pt x="1490" y="282"/>
                    </a:lnTo>
                    <a:lnTo>
                      <a:pt x="1490" y="241"/>
                    </a:lnTo>
                    <a:lnTo>
                      <a:pt x="1449" y="244"/>
                    </a:lnTo>
                    <a:lnTo>
                      <a:pt x="1342" y="256"/>
                    </a:lnTo>
                    <a:lnTo>
                      <a:pt x="1318" y="151"/>
                    </a:lnTo>
                    <a:lnTo>
                      <a:pt x="1311" y="110"/>
                    </a:lnTo>
                    <a:lnTo>
                      <a:pt x="1271" y="124"/>
                    </a:lnTo>
                    <a:lnTo>
                      <a:pt x="1171" y="160"/>
                    </a:lnTo>
                    <a:lnTo>
                      <a:pt x="1123" y="65"/>
                    </a:lnTo>
                    <a:lnTo>
                      <a:pt x="1104" y="29"/>
                    </a:lnTo>
                    <a:lnTo>
                      <a:pt x="1069" y="50"/>
                    </a:lnTo>
                    <a:lnTo>
                      <a:pt x="981" y="112"/>
                    </a:lnTo>
                    <a:lnTo>
                      <a:pt x="912" y="31"/>
                    </a:lnTo>
                    <a:lnTo>
                      <a:pt x="883" y="0"/>
                    </a:lnTo>
                    <a:lnTo>
                      <a:pt x="857" y="31"/>
                    </a:lnTo>
                    <a:lnTo>
                      <a:pt x="785" y="112"/>
                    </a:lnTo>
                    <a:lnTo>
                      <a:pt x="697" y="50"/>
                    </a:lnTo>
                    <a:lnTo>
                      <a:pt x="664" y="29"/>
                    </a:lnTo>
                    <a:lnTo>
                      <a:pt x="645" y="65"/>
                    </a:lnTo>
                    <a:lnTo>
                      <a:pt x="598" y="160"/>
                    </a:lnTo>
                    <a:lnTo>
                      <a:pt x="498" y="124"/>
                    </a:lnTo>
                    <a:lnTo>
                      <a:pt x="457" y="110"/>
                    </a:lnTo>
                    <a:lnTo>
                      <a:pt x="448" y="151"/>
                    </a:lnTo>
                    <a:lnTo>
                      <a:pt x="426" y="256"/>
                    </a:lnTo>
                    <a:lnTo>
                      <a:pt x="319" y="244"/>
                    </a:lnTo>
                    <a:lnTo>
                      <a:pt x="279" y="241"/>
                    </a:lnTo>
                    <a:lnTo>
                      <a:pt x="279" y="282"/>
                    </a:lnTo>
                    <a:lnTo>
                      <a:pt x="283" y="390"/>
                    </a:lnTo>
                    <a:lnTo>
                      <a:pt x="176" y="406"/>
                    </a:lnTo>
                    <a:lnTo>
                      <a:pt x="136" y="413"/>
                    </a:lnTo>
                    <a:lnTo>
                      <a:pt x="148" y="452"/>
                    </a:lnTo>
                    <a:lnTo>
                      <a:pt x="179" y="554"/>
                    </a:lnTo>
                    <a:lnTo>
                      <a:pt x="79" y="597"/>
                    </a:lnTo>
                    <a:lnTo>
                      <a:pt x="41" y="614"/>
                    </a:lnTo>
                    <a:lnTo>
                      <a:pt x="62" y="650"/>
                    </a:lnTo>
                    <a:lnTo>
                      <a:pt x="117" y="743"/>
                    </a:lnTo>
                    <a:lnTo>
                      <a:pt x="34" y="808"/>
                    </a:lnTo>
                    <a:lnTo>
                      <a:pt x="0" y="834"/>
                    </a:lnTo>
                    <a:lnTo>
                      <a:pt x="29" y="863"/>
                    </a:lnTo>
                    <a:lnTo>
                      <a:pt x="98" y="932"/>
                    </a:lnTo>
                    <a:close/>
                  </a:path>
                </a:pathLst>
              </a:custGeom>
              <a:gradFill flip="none" rotWithShape="1">
                <a:gsLst>
                  <a:gs pos="19000">
                    <a:schemeClr val="accent3">
                      <a:lumMod val="95000"/>
                      <a:lumOff val="5000"/>
                    </a:schemeClr>
                  </a:gs>
                  <a:gs pos="74000">
                    <a:schemeClr val="accent3">
                      <a:lumMod val="6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0" name="Freeform 6"/>
              <p:cNvSpPr/>
              <p:nvPr/>
            </p:nvSpPr>
            <p:spPr>
              <a:xfrm>
                <a:off x="4781551" y="1530350"/>
                <a:ext cx="1801813" cy="873125"/>
              </a:xfrm>
              <a:custGeom>
                <a:avLst/>
                <a:gdLst>
                  <a:gd name="T0" fmla="*/ 41 w 477"/>
                  <a:gd name="T1" fmla="*/ 230 h 230"/>
                  <a:gd name="T2" fmla="*/ 477 w 477"/>
                  <a:gd name="T3" fmla="*/ 230 h 230"/>
                  <a:gd name="T4" fmla="*/ 114 w 477"/>
                  <a:gd name="T5" fmla="*/ 0 h 230"/>
                  <a:gd name="T6" fmla="*/ 115 w 477"/>
                  <a:gd name="T7" fmla="*/ 9 h 230"/>
                  <a:gd name="T8" fmla="*/ 55 w 477"/>
                  <a:gd name="T9" fmla="*/ 18 h 230"/>
                  <a:gd name="T10" fmla="*/ 72 w 477"/>
                  <a:gd name="T11" fmla="*/ 76 h 230"/>
                  <a:gd name="T12" fmla="*/ 16 w 477"/>
                  <a:gd name="T13" fmla="*/ 100 h 230"/>
                  <a:gd name="T14" fmla="*/ 47 w 477"/>
                  <a:gd name="T15" fmla="*/ 152 h 230"/>
                  <a:gd name="T16" fmla="*/ 0 w 477"/>
                  <a:gd name="T17" fmla="*/ 189 h 230"/>
                  <a:gd name="T18" fmla="*/ 41 w 477"/>
                  <a:gd name="T1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7" h="230">
                    <a:moveTo>
                      <a:pt x="41" y="230"/>
                    </a:moveTo>
                    <a:cubicBezTo>
                      <a:pt x="477" y="230"/>
                      <a:pt x="477" y="230"/>
                      <a:pt x="477" y="230"/>
                    </a:cubicBezTo>
                    <a:cubicBezTo>
                      <a:pt x="419" y="103"/>
                      <a:pt x="305" y="28"/>
                      <a:pt x="114" y="0"/>
                    </a:cubicBezTo>
                    <a:cubicBezTo>
                      <a:pt x="115" y="9"/>
                      <a:pt x="115" y="9"/>
                      <a:pt x="115" y="9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72" y="76"/>
                      <a:pt x="72" y="76"/>
                      <a:pt x="72" y="76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47" y="152"/>
                      <a:pt x="47" y="152"/>
                      <a:pt x="47" y="152"/>
                    </a:cubicBezTo>
                    <a:cubicBezTo>
                      <a:pt x="0" y="189"/>
                      <a:pt x="0" y="189"/>
                      <a:pt x="0" y="189"/>
                    </a:cubicBezTo>
                    <a:lnTo>
                      <a:pt x="41" y="230"/>
                    </a:lnTo>
                    <a:close/>
                  </a:path>
                </a:pathLst>
              </a:custGeom>
              <a:gradFill flip="none" rotWithShape="1">
                <a:gsLst>
                  <a:gs pos="19000">
                    <a:schemeClr val="accent3">
                      <a:lumMod val="95000"/>
                      <a:lumOff val="5000"/>
                    </a:schemeClr>
                  </a:gs>
                  <a:gs pos="64000">
                    <a:schemeClr val="accent3">
                      <a:lumMod val="60000"/>
                    </a:schemeClr>
                  </a:gs>
                </a:gsLst>
                <a:lin ang="72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1" name="Freeform 7"/>
              <p:cNvSpPr/>
              <p:nvPr/>
            </p:nvSpPr>
            <p:spPr>
              <a:xfrm>
                <a:off x="5197476" y="1011238"/>
                <a:ext cx="2216150" cy="1392238"/>
              </a:xfrm>
              <a:custGeom>
                <a:avLst/>
                <a:gdLst>
                  <a:gd name="T0" fmla="*/ 352 w 587"/>
                  <a:gd name="T1" fmla="*/ 367 h 367"/>
                  <a:gd name="T2" fmla="*/ 547 w 587"/>
                  <a:gd name="T3" fmla="*/ 367 h 367"/>
                  <a:gd name="T4" fmla="*/ 587 w 587"/>
                  <a:gd name="T5" fmla="*/ 327 h 367"/>
                  <a:gd name="T6" fmla="*/ 540 w 587"/>
                  <a:gd name="T7" fmla="*/ 292 h 367"/>
                  <a:gd name="T8" fmla="*/ 570 w 587"/>
                  <a:gd name="T9" fmla="*/ 241 h 367"/>
                  <a:gd name="T10" fmla="*/ 517 w 587"/>
                  <a:gd name="T11" fmla="*/ 218 h 367"/>
                  <a:gd name="T12" fmla="*/ 533 w 587"/>
                  <a:gd name="T13" fmla="*/ 162 h 367"/>
                  <a:gd name="T14" fmla="*/ 475 w 587"/>
                  <a:gd name="T15" fmla="*/ 153 h 367"/>
                  <a:gd name="T16" fmla="*/ 477 w 587"/>
                  <a:gd name="T17" fmla="*/ 95 h 367"/>
                  <a:gd name="T18" fmla="*/ 419 w 587"/>
                  <a:gd name="T19" fmla="*/ 100 h 367"/>
                  <a:gd name="T20" fmla="*/ 406 w 587"/>
                  <a:gd name="T21" fmla="*/ 43 h 367"/>
                  <a:gd name="T22" fmla="*/ 352 w 587"/>
                  <a:gd name="T23" fmla="*/ 63 h 367"/>
                  <a:gd name="T24" fmla="*/ 325 w 587"/>
                  <a:gd name="T25" fmla="*/ 11 h 367"/>
                  <a:gd name="T26" fmla="*/ 277 w 587"/>
                  <a:gd name="T27" fmla="*/ 44 h 367"/>
                  <a:gd name="T28" fmla="*/ 238 w 587"/>
                  <a:gd name="T29" fmla="*/ 0 h 367"/>
                  <a:gd name="T30" fmla="*/ 200 w 587"/>
                  <a:gd name="T31" fmla="*/ 44 h 367"/>
                  <a:gd name="T32" fmla="*/ 152 w 587"/>
                  <a:gd name="T33" fmla="*/ 11 h 367"/>
                  <a:gd name="T34" fmla="*/ 125 w 587"/>
                  <a:gd name="T35" fmla="*/ 63 h 367"/>
                  <a:gd name="T36" fmla="*/ 70 w 587"/>
                  <a:gd name="T37" fmla="*/ 43 h 367"/>
                  <a:gd name="T38" fmla="*/ 58 w 587"/>
                  <a:gd name="T39" fmla="*/ 100 h 367"/>
                  <a:gd name="T40" fmla="*/ 0 w 587"/>
                  <a:gd name="T41" fmla="*/ 95 h 367"/>
                  <a:gd name="T42" fmla="*/ 1 w 587"/>
                  <a:gd name="T43" fmla="*/ 144 h 367"/>
                  <a:gd name="T44" fmla="*/ 352 w 587"/>
                  <a:gd name="T45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87" h="367">
                    <a:moveTo>
                      <a:pt x="352" y="367"/>
                    </a:moveTo>
                    <a:cubicBezTo>
                      <a:pt x="547" y="367"/>
                      <a:pt x="547" y="367"/>
                      <a:pt x="547" y="367"/>
                    </a:cubicBezTo>
                    <a:cubicBezTo>
                      <a:pt x="587" y="327"/>
                      <a:pt x="587" y="327"/>
                      <a:pt x="587" y="327"/>
                    </a:cubicBezTo>
                    <a:cubicBezTo>
                      <a:pt x="540" y="292"/>
                      <a:pt x="540" y="292"/>
                      <a:pt x="540" y="292"/>
                    </a:cubicBezTo>
                    <a:cubicBezTo>
                      <a:pt x="570" y="241"/>
                      <a:pt x="570" y="241"/>
                      <a:pt x="570" y="241"/>
                    </a:cubicBezTo>
                    <a:cubicBezTo>
                      <a:pt x="517" y="218"/>
                      <a:pt x="517" y="218"/>
                      <a:pt x="517" y="218"/>
                    </a:cubicBezTo>
                    <a:cubicBezTo>
                      <a:pt x="533" y="162"/>
                      <a:pt x="533" y="162"/>
                      <a:pt x="533" y="162"/>
                    </a:cubicBezTo>
                    <a:cubicBezTo>
                      <a:pt x="475" y="153"/>
                      <a:pt x="475" y="153"/>
                      <a:pt x="475" y="153"/>
                    </a:cubicBezTo>
                    <a:cubicBezTo>
                      <a:pt x="477" y="95"/>
                      <a:pt x="477" y="95"/>
                      <a:pt x="477" y="95"/>
                    </a:cubicBezTo>
                    <a:cubicBezTo>
                      <a:pt x="419" y="100"/>
                      <a:pt x="419" y="100"/>
                      <a:pt x="419" y="100"/>
                    </a:cubicBezTo>
                    <a:cubicBezTo>
                      <a:pt x="406" y="43"/>
                      <a:pt x="406" y="43"/>
                      <a:pt x="406" y="43"/>
                    </a:cubicBezTo>
                    <a:cubicBezTo>
                      <a:pt x="352" y="63"/>
                      <a:pt x="352" y="63"/>
                      <a:pt x="352" y="63"/>
                    </a:cubicBezTo>
                    <a:cubicBezTo>
                      <a:pt x="325" y="11"/>
                      <a:pt x="325" y="11"/>
                      <a:pt x="325" y="11"/>
                    </a:cubicBezTo>
                    <a:cubicBezTo>
                      <a:pt x="277" y="44"/>
                      <a:pt x="277" y="44"/>
                      <a:pt x="277" y="44"/>
                    </a:cubicBezTo>
                    <a:cubicBezTo>
                      <a:pt x="238" y="0"/>
                      <a:pt x="238" y="0"/>
                      <a:pt x="238" y="0"/>
                    </a:cubicBezTo>
                    <a:cubicBezTo>
                      <a:pt x="200" y="44"/>
                      <a:pt x="200" y="44"/>
                      <a:pt x="200" y="44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70" y="43"/>
                      <a:pt x="70" y="43"/>
                      <a:pt x="70" y="43"/>
                    </a:cubicBezTo>
                    <a:cubicBezTo>
                      <a:pt x="58" y="100"/>
                      <a:pt x="58" y="100"/>
                      <a:pt x="58" y="10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185" y="171"/>
                      <a:pt x="296" y="244"/>
                      <a:pt x="352" y="367"/>
                    </a:cubicBezTo>
                    <a:close/>
                  </a:path>
                </a:pathLst>
              </a:custGeom>
              <a:gradFill flip="none" rotWithShape="1">
                <a:gsLst>
                  <a:gs pos="81000">
                    <a:schemeClr val="accent3">
                      <a:lumMod val="95000"/>
                      <a:lumOff val="5000"/>
                    </a:schemeClr>
                  </a:gs>
                  <a:gs pos="54000">
                    <a:schemeClr val="accent3">
                      <a:lumMod val="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5294683" y="2028766"/>
              <a:ext cx="734274" cy="32939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BEST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5000" y="4246751"/>
            <a:ext cx="1470876" cy="775372"/>
            <a:chOff x="8148638" y="1459556"/>
            <a:chExt cx="1935162" cy="1020120"/>
          </a:xfrm>
        </p:grpSpPr>
        <p:grpSp>
          <p:nvGrpSpPr>
            <p:cNvPr id="13" name="Group 12"/>
            <p:cNvGrpSpPr/>
            <p:nvPr/>
          </p:nvGrpSpPr>
          <p:grpSpPr>
            <a:xfrm>
              <a:off x="8148638" y="1459556"/>
              <a:ext cx="1935162" cy="1020120"/>
              <a:chOff x="4694238" y="923925"/>
              <a:chExt cx="2806700" cy="1479551"/>
            </a:xfrm>
          </p:grpSpPr>
          <p:sp>
            <p:nvSpPr>
              <p:cNvPr id="15" name="Freeform 5"/>
              <p:cNvSpPr/>
              <p:nvPr/>
            </p:nvSpPr>
            <p:spPr>
              <a:xfrm>
                <a:off x="4694238" y="923925"/>
                <a:ext cx="2806700" cy="1479550"/>
              </a:xfrm>
              <a:custGeom>
                <a:avLst/>
                <a:gdLst>
                  <a:gd name="T0" fmla="*/ 98 w 1768"/>
                  <a:gd name="T1" fmla="*/ 932 h 932"/>
                  <a:gd name="T2" fmla="*/ 1668 w 1768"/>
                  <a:gd name="T3" fmla="*/ 932 h 932"/>
                  <a:gd name="T4" fmla="*/ 1737 w 1768"/>
                  <a:gd name="T5" fmla="*/ 863 h 932"/>
                  <a:gd name="T6" fmla="*/ 1768 w 1768"/>
                  <a:gd name="T7" fmla="*/ 834 h 932"/>
                  <a:gd name="T8" fmla="*/ 1735 w 1768"/>
                  <a:gd name="T9" fmla="*/ 808 h 932"/>
                  <a:gd name="T10" fmla="*/ 1651 w 1768"/>
                  <a:gd name="T11" fmla="*/ 743 h 932"/>
                  <a:gd name="T12" fmla="*/ 1704 w 1768"/>
                  <a:gd name="T13" fmla="*/ 650 h 932"/>
                  <a:gd name="T14" fmla="*/ 1725 w 1768"/>
                  <a:gd name="T15" fmla="*/ 614 h 932"/>
                  <a:gd name="T16" fmla="*/ 1687 w 1768"/>
                  <a:gd name="T17" fmla="*/ 597 h 932"/>
                  <a:gd name="T18" fmla="*/ 1590 w 1768"/>
                  <a:gd name="T19" fmla="*/ 554 h 932"/>
                  <a:gd name="T20" fmla="*/ 1621 w 1768"/>
                  <a:gd name="T21" fmla="*/ 452 h 932"/>
                  <a:gd name="T22" fmla="*/ 1632 w 1768"/>
                  <a:gd name="T23" fmla="*/ 413 h 932"/>
                  <a:gd name="T24" fmla="*/ 1590 w 1768"/>
                  <a:gd name="T25" fmla="*/ 406 h 932"/>
                  <a:gd name="T26" fmla="*/ 1485 w 1768"/>
                  <a:gd name="T27" fmla="*/ 390 h 932"/>
                  <a:gd name="T28" fmla="*/ 1490 w 1768"/>
                  <a:gd name="T29" fmla="*/ 282 h 932"/>
                  <a:gd name="T30" fmla="*/ 1490 w 1768"/>
                  <a:gd name="T31" fmla="*/ 241 h 932"/>
                  <a:gd name="T32" fmla="*/ 1449 w 1768"/>
                  <a:gd name="T33" fmla="*/ 244 h 932"/>
                  <a:gd name="T34" fmla="*/ 1342 w 1768"/>
                  <a:gd name="T35" fmla="*/ 256 h 932"/>
                  <a:gd name="T36" fmla="*/ 1318 w 1768"/>
                  <a:gd name="T37" fmla="*/ 151 h 932"/>
                  <a:gd name="T38" fmla="*/ 1311 w 1768"/>
                  <a:gd name="T39" fmla="*/ 110 h 932"/>
                  <a:gd name="T40" fmla="*/ 1271 w 1768"/>
                  <a:gd name="T41" fmla="*/ 124 h 932"/>
                  <a:gd name="T42" fmla="*/ 1171 w 1768"/>
                  <a:gd name="T43" fmla="*/ 160 h 932"/>
                  <a:gd name="T44" fmla="*/ 1123 w 1768"/>
                  <a:gd name="T45" fmla="*/ 65 h 932"/>
                  <a:gd name="T46" fmla="*/ 1104 w 1768"/>
                  <a:gd name="T47" fmla="*/ 29 h 932"/>
                  <a:gd name="T48" fmla="*/ 1069 w 1768"/>
                  <a:gd name="T49" fmla="*/ 50 h 932"/>
                  <a:gd name="T50" fmla="*/ 981 w 1768"/>
                  <a:gd name="T51" fmla="*/ 112 h 932"/>
                  <a:gd name="T52" fmla="*/ 912 w 1768"/>
                  <a:gd name="T53" fmla="*/ 31 h 932"/>
                  <a:gd name="T54" fmla="*/ 883 w 1768"/>
                  <a:gd name="T55" fmla="*/ 0 h 932"/>
                  <a:gd name="T56" fmla="*/ 857 w 1768"/>
                  <a:gd name="T57" fmla="*/ 31 h 932"/>
                  <a:gd name="T58" fmla="*/ 785 w 1768"/>
                  <a:gd name="T59" fmla="*/ 112 h 932"/>
                  <a:gd name="T60" fmla="*/ 697 w 1768"/>
                  <a:gd name="T61" fmla="*/ 50 h 932"/>
                  <a:gd name="T62" fmla="*/ 664 w 1768"/>
                  <a:gd name="T63" fmla="*/ 29 h 932"/>
                  <a:gd name="T64" fmla="*/ 645 w 1768"/>
                  <a:gd name="T65" fmla="*/ 65 h 932"/>
                  <a:gd name="T66" fmla="*/ 598 w 1768"/>
                  <a:gd name="T67" fmla="*/ 160 h 932"/>
                  <a:gd name="T68" fmla="*/ 498 w 1768"/>
                  <a:gd name="T69" fmla="*/ 124 h 932"/>
                  <a:gd name="T70" fmla="*/ 457 w 1768"/>
                  <a:gd name="T71" fmla="*/ 110 h 932"/>
                  <a:gd name="T72" fmla="*/ 448 w 1768"/>
                  <a:gd name="T73" fmla="*/ 151 h 932"/>
                  <a:gd name="T74" fmla="*/ 426 w 1768"/>
                  <a:gd name="T75" fmla="*/ 256 h 932"/>
                  <a:gd name="T76" fmla="*/ 319 w 1768"/>
                  <a:gd name="T77" fmla="*/ 244 h 932"/>
                  <a:gd name="T78" fmla="*/ 279 w 1768"/>
                  <a:gd name="T79" fmla="*/ 241 h 932"/>
                  <a:gd name="T80" fmla="*/ 279 w 1768"/>
                  <a:gd name="T81" fmla="*/ 282 h 932"/>
                  <a:gd name="T82" fmla="*/ 283 w 1768"/>
                  <a:gd name="T83" fmla="*/ 390 h 932"/>
                  <a:gd name="T84" fmla="*/ 176 w 1768"/>
                  <a:gd name="T85" fmla="*/ 406 h 932"/>
                  <a:gd name="T86" fmla="*/ 136 w 1768"/>
                  <a:gd name="T87" fmla="*/ 413 h 932"/>
                  <a:gd name="T88" fmla="*/ 148 w 1768"/>
                  <a:gd name="T89" fmla="*/ 452 h 932"/>
                  <a:gd name="T90" fmla="*/ 179 w 1768"/>
                  <a:gd name="T91" fmla="*/ 554 h 932"/>
                  <a:gd name="T92" fmla="*/ 79 w 1768"/>
                  <a:gd name="T93" fmla="*/ 597 h 932"/>
                  <a:gd name="T94" fmla="*/ 41 w 1768"/>
                  <a:gd name="T95" fmla="*/ 614 h 932"/>
                  <a:gd name="T96" fmla="*/ 62 w 1768"/>
                  <a:gd name="T97" fmla="*/ 650 h 932"/>
                  <a:gd name="T98" fmla="*/ 117 w 1768"/>
                  <a:gd name="T99" fmla="*/ 743 h 932"/>
                  <a:gd name="T100" fmla="*/ 34 w 1768"/>
                  <a:gd name="T101" fmla="*/ 808 h 932"/>
                  <a:gd name="T102" fmla="*/ 0 w 1768"/>
                  <a:gd name="T103" fmla="*/ 834 h 932"/>
                  <a:gd name="T104" fmla="*/ 29 w 1768"/>
                  <a:gd name="T105" fmla="*/ 863 h 932"/>
                  <a:gd name="T106" fmla="*/ 98 w 1768"/>
                  <a:gd name="T107" fmla="*/ 932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68" h="932">
                    <a:moveTo>
                      <a:pt x="98" y="932"/>
                    </a:moveTo>
                    <a:lnTo>
                      <a:pt x="1668" y="932"/>
                    </a:lnTo>
                    <a:lnTo>
                      <a:pt x="1737" y="863"/>
                    </a:lnTo>
                    <a:lnTo>
                      <a:pt x="1768" y="834"/>
                    </a:lnTo>
                    <a:lnTo>
                      <a:pt x="1735" y="808"/>
                    </a:lnTo>
                    <a:lnTo>
                      <a:pt x="1651" y="743"/>
                    </a:lnTo>
                    <a:lnTo>
                      <a:pt x="1704" y="650"/>
                    </a:lnTo>
                    <a:lnTo>
                      <a:pt x="1725" y="614"/>
                    </a:lnTo>
                    <a:lnTo>
                      <a:pt x="1687" y="597"/>
                    </a:lnTo>
                    <a:lnTo>
                      <a:pt x="1590" y="554"/>
                    </a:lnTo>
                    <a:lnTo>
                      <a:pt x="1621" y="452"/>
                    </a:lnTo>
                    <a:lnTo>
                      <a:pt x="1632" y="413"/>
                    </a:lnTo>
                    <a:lnTo>
                      <a:pt x="1590" y="406"/>
                    </a:lnTo>
                    <a:lnTo>
                      <a:pt x="1485" y="390"/>
                    </a:lnTo>
                    <a:lnTo>
                      <a:pt x="1490" y="282"/>
                    </a:lnTo>
                    <a:lnTo>
                      <a:pt x="1490" y="241"/>
                    </a:lnTo>
                    <a:lnTo>
                      <a:pt x="1449" y="244"/>
                    </a:lnTo>
                    <a:lnTo>
                      <a:pt x="1342" y="256"/>
                    </a:lnTo>
                    <a:lnTo>
                      <a:pt x="1318" y="151"/>
                    </a:lnTo>
                    <a:lnTo>
                      <a:pt x="1311" y="110"/>
                    </a:lnTo>
                    <a:lnTo>
                      <a:pt x="1271" y="124"/>
                    </a:lnTo>
                    <a:lnTo>
                      <a:pt x="1171" y="160"/>
                    </a:lnTo>
                    <a:lnTo>
                      <a:pt x="1123" y="65"/>
                    </a:lnTo>
                    <a:lnTo>
                      <a:pt x="1104" y="29"/>
                    </a:lnTo>
                    <a:lnTo>
                      <a:pt x="1069" y="50"/>
                    </a:lnTo>
                    <a:lnTo>
                      <a:pt x="981" y="112"/>
                    </a:lnTo>
                    <a:lnTo>
                      <a:pt x="912" y="31"/>
                    </a:lnTo>
                    <a:lnTo>
                      <a:pt x="883" y="0"/>
                    </a:lnTo>
                    <a:lnTo>
                      <a:pt x="857" y="31"/>
                    </a:lnTo>
                    <a:lnTo>
                      <a:pt x="785" y="112"/>
                    </a:lnTo>
                    <a:lnTo>
                      <a:pt x="697" y="50"/>
                    </a:lnTo>
                    <a:lnTo>
                      <a:pt x="664" y="29"/>
                    </a:lnTo>
                    <a:lnTo>
                      <a:pt x="645" y="65"/>
                    </a:lnTo>
                    <a:lnTo>
                      <a:pt x="598" y="160"/>
                    </a:lnTo>
                    <a:lnTo>
                      <a:pt x="498" y="124"/>
                    </a:lnTo>
                    <a:lnTo>
                      <a:pt x="457" y="110"/>
                    </a:lnTo>
                    <a:lnTo>
                      <a:pt x="448" y="151"/>
                    </a:lnTo>
                    <a:lnTo>
                      <a:pt x="426" y="256"/>
                    </a:lnTo>
                    <a:lnTo>
                      <a:pt x="319" y="244"/>
                    </a:lnTo>
                    <a:lnTo>
                      <a:pt x="279" y="241"/>
                    </a:lnTo>
                    <a:lnTo>
                      <a:pt x="279" y="282"/>
                    </a:lnTo>
                    <a:lnTo>
                      <a:pt x="283" y="390"/>
                    </a:lnTo>
                    <a:lnTo>
                      <a:pt x="176" y="406"/>
                    </a:lnTo>
                    <a:lnTo>
                      <a:pt x="136" y="413"/>
                    </a:lnTo>
                    <a:lnTo>
                      <a:pt x="148" y="452"/>
                    </a:lnTo>
                    <a:lnTo>
                      <a:pt x="179" y="554"/>
                    </a:lnTo>
                    <a:lnTo>
                      <a:pt x="79" y="597"/>
                    </a:lnTo>
                    <a:lnTo>
                      <a:pt x="41" y="614"/>
                    </a:lnTo>
                    <a:lnTo>
                      <a:pt x="62" y="650"/>
                    </a:lnTo>
                    <a:lnTo>
                      <a:pt x="117" y="743"/>
                    </a:lnTo>
                    <a:lnTo>
                      <a:pt x="34" y="808"/>
                    </a:lnTo>
                    <a:lnTo>
                      <a:pt x="0" y="834"/>
                    </a:lnTo>
                    <a:lnTo>
                      <a:pt x="29" y="863"/>
                    </a:lnTo>
                    <a:lnTo>
                      <a:pt x="98" y="932"/>
                    </a:lnTo>
                    <a:close/>
                  </a:path>
                </a:pathLst>
              </a:custGeom>
              <a:gradFill flip="none" rotWithShape="1">
                <a:gsLst>
                  <a:gs pos="19000">
                    <a:schemeClr val="accent2"/>
                  </a:gs>
                  <a:gs pos="74000">
                    <a:schemeClr val="accent2">
                      <a:lumMod val="5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000"/>
              </a:p>
            </p:txBody>
          </p:sp>
          <p:sp>
            <p:nvSpPr>
              <p:cNvPr id="16" name="Freeform 6"/>
              <p:cNvSpPr/>
              <p:nvPr/>
            </p:nvSpPr>
            <p:spPr>
              <a:xfrm>
                <a:off x="4781551" y="1530350"/>
                <a:ext cx="1801813" cy="873125"/>
              </a:xfrm>
              <a:custGeom>
                <a:avLst/>
                <a:gdLst>
                  <a:gd name="T0" fmla="*/ 41 w 477"/>
                  <a:gd name="T1" fmla="*/ 230 h 230"/>
                  <a:gd name="T2" fmla="*/ 477 w 477"/>
                  <a:gd name="T3" fmla="*/ 230 h 230"/>
                  <a:gd name="T4" fmla="*/ 114 w 477"/>
                  <a:gd name="T5" fmla="*/ 0 h 230"/>
                  <a:gd name="T6" fmla="*/ 115 w 477"/>
                  <a:gd name="T7" fmla="*/ 9 h 230"/>
                  <a:gd name="T8" fmla="*/ 55 w 477"/>
                  <a:gd name="T9" fmla="*/ 18 h 230"/>
                  <a:gd name="T10" fmla="*/ 72 w 477"/>
                  <a:gd name="T11" fmla="*/ 76 h 230"/>
                  <a:gd name="T12" fmla="*/ 16 w 477"/>
                  <a:gd name="T13" fmla="*/ 100 h 230"/>
                  <a:gd name="T14" fmla="*/ 47 w 477"/>
                  <a:gd name="T15" fmla="*/ 152 h 230"/>
                  <a:gd name="T16" fmla="*/ 0 w 477"/>
                  <a:gd name="T17" fmla="*/ 189 h 230"/>
                  <a:gd name="T18" fmla="*/ 41 w 477"/>
                  <a:gd name="T1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7" h="230">
                    <a:moveTo>
                      <a:pt x="41" y="230"/>
                    </a:moveTo>
                    <a:cubicBezTo>
                      <a:pt x="477" y="230"/>
                      <a:pt x="477" y="230"/>
                      <a:pt x="477" y="230"/>
                    </a:cubicBezTo>
                    <a:cubicBezTo>
                      <a:pt x="419" y="103"/>
                      <a:pt x="305" y="28"/>
                      <a:pt x="114" y="0"/>
                    </a:cubicBezTo>
                    <a:cubicBezTo>
                      <a:pt x="115" y="9"/>
                      <a:pt x="115" y="9"/>
                      <a:pt x="115" y="9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72" y="76"/>
                      <a:pt x="72" y="76"/>
                      <a:pt x="72" y="76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47" y="152"/>
                      <a:pt x="47" y="152"/>
                      <a:pt x="47" y="152"/>
                    </a:cubicBezTo>
                    <a:cubicBezTo>
                      <a:pt x="0" y="189"/>
                      <a:pt x="0" y="189"/>
                      <a:pt x="0" y="189"/>
                    </a:cubicBezTo>
                    <a:lnTo>
                      <a:pt x="41" y="230"/>
                    </a:lnTo>
                    <a:close/>
                  </a:path>
                </a:pathLst>
              </a:custGeom>
              <a:gradFill flip="none" rotWithShape="1">
                <a:gsLst>
                  <a:gs pos="19000">
                    <a:schemeClr val="accent2"/>
                  </a:gs>
                  <a:gs pos="64000">
                    <a:srgbClr val="B44900"/>
                  </a:gs>
                </a:gsLst>
                <a:lin ang="72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000"/>
              </a:p>
            </p:txBody>
          </p:sp>
          <p:sp>
            <p:nvSpPr>
              <p:cNvPr id="17" name="Freeform 7"/>
              <p:cNvSpPr/>
              <p:nvPr/>
            </p:nvSpPr>
            <p:spPr>
              <a:xfrm>
                <a:off x="5197476" y="1011238"/>
                <a:ext cx="2216150" cy="1392238"/>
              </a:xfrm>
              <a:custGeom>
                <a:avLst/>
                <a:gdLst>
                  <a:gd name="T0" fmla="*/ 352 w 587"/>
                  <a:gd name="T1" fmla="*/ 367 h 367"/>
                  <a:gd name="T2" fmla="*/ 547 w 587"/>
                  <a:gd name="T3" fmla="*/ 367 h 367"/>
                  <a:gd name="T4" fmla="*/ 587 w 587"/>
                  <a:gd name="T5" fmla="*/ 327 h 367"/>
                  <a:gd name="T6" fmla="*/ 540 w 587"/>
                  <a:gd name="T7" fmla="*/ 292 h 367"/>
                  <a:gd name="T8" fmla="*/ 570 w 587"/>
                  <a:gd name="T9" fmla="*/ 241 h 367"/>
                  <a:gd name="T10" fmla="*/ 517 w 587"/>
                  <a:gd name="T11" fmla="*/ 218 h 367"/>
                  <a:gd name="T12" fmla="*/ 533 w 587"/>
                  <a:gd name="T13" fmla="*/ 162 h 367"/>
                  <a:gd name="T14" fmla="*/ 475 w 587"/>
                  <a:gd name="T15" fmla="*/ 153 h 367"/>
                  <a:gd name="T16" fmla="*/ 477 w 587"/>
                  <a:gd name="T17" fmla="*/ 95 h 367"/>
                  <a:gd name="T18" fmla="*/ 419 w 587"/>
                  <a:gd name="T19" fmla="*/ 100 h 367"/>
                  <a:gd name="T20" fmla="*/ 406 w 587"/>
                  <a:gd name="T21" fmla="*/ 43 h 367"/>
                  <a:gd name="T22" fmla="*/ 352 w 587"/>
                  <a:gd name="T23" fmla="*/ 63 h 367"/>
                  <a:gd name="T24" fmla="*/ 325 w 587"/>
                  <a:gd name="T25" fmla="*/ 11 h 367"/>
                  <a:gd name="T26" fmla="*/ 277 w 587"/>
                  <a:gd name="T27" fmla="*/ 44 h 367"/>
                  <a:gd name="T28" fmla="*/ 238 w 587"/>
                  <a:gd name="T29" fmla="*/ 0 h 367"/>
                  <a:gd name="T30" fmla="*/ 200 w 587"/>
                  <a:gd name="T31" fmla="*/ 44 h 367"/>
                  <a:gd name="T32" fmla="*/ 152 w 587"/>
                  <a:gd name="T33" fmla="*/ 11 h 367"/>
                  <a:gd name="T34" fmla="*/ 125 w 587"/>
                  <a:gd name="T35" fmla="*/ 63 h 367"/>
                  <a:gd name="T36" fmla="*/ 70 w 587"/>
                  <a:gd name="T37" fmla="*/ 43 h 367"/>
                  <a:gd name="T38" fmla="*/ 58 w 587"/>
                  <a:gd name="T39" fmla="*/ 100 h 367"/>
                  <a:gd name="T40" fmla="*/ 0 w 587"/>
                  <a:gd name="T41" fmla="*/ 95 h 367"/>
                  <a:gd name="T42" fmla="*/ 1 w 587"/>
                  <a:gd name="T43" fmla="*/ 144 h 367"/>
                  <a:gd name="T44" fmla="*/ 352 w 587"/>
                  <a:gd name="T45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87" h="367">
                    <a:moveTo>
                      <a:pt x="352" y="367"/>
                    </a:moveTo>
                    <a:cubicBezTo>
                      <a:pt x="547" y="367"/>
                      <a:pt x="547" y="367"/>
                      <a:pt x="547" y="367"/>
                    </a:cubicBezTo>
                    <a:cubicBezTo>
                      <a:pt x="587" y="327"/>
                      <a:pt x="587" y="327"/>
                      <a:pt x="587" y="327"/>
                    </a:cubicBezTo>
                    <a:cubicBezTo>
                      <a:pt x="540" y="292"/>
                      <a:pt x="540" y="292"/>
                      <a:pt x="540" y="292"/>
                    </a:cubicBezTo>
                    <a:cubicBezTo>
                      <a:pt x="570" y="241"/>
                      <a:pt x="570" y="241"/>
                      <a:pt x="570" y="241"/>
                    </a:cubicBezTo>
                    <a:cubicBezTo>
                      <a:pt x="517" y="218"/>
                      <a:pt x="517" y="218"/>
                      <a:pt x="517" y="218"/>
                    </a:cubicBezTo>
                    <a:cubicBezTo>
                      <a:pt x="533" y="162"/>
                      <a:pt x="533" y="162"/>
                      <a:pt x="533" y="162"/>
                    </a:cubicBezTo>
                    <a:cubicBezTo>
                      <a:pt x="475" y="153"/>
                      <a:pt x="475" y="153"/>
                      <a:pt x="475" y="153"/>
                    </a:cubicBezTo>
                    <a:cubicBezTo>
                      <a:pt x="477" y="95"/>
                      <a:pt x="477" y="95"/>
                      <a:pt x="477" y="95"/>
                    </a:cubicBezTo>
                    <a:cubicBezTo>
                      <a:pt x="419" y="100"/>
                      <a:pt x="419" y="100"/>
                      <a:pt x="419" y="100"/>
                    </a:cubicBezTo>
                    <a:cubicBezTo>
                      <a:pt x="406" y="43"/>
                      <a:pt x="406" y="43"/>
                      <a:pt x="406" y="43"/>
                    </a:cubicBezTo>
                    <a:cubicBezTo>
                      <a:pt x="352" y="63"/>
                      <a:pt x="352" y="63"/>
                      <a:pt x="352" y="63"/>
                    </a:cubicBezTo>
                    <a:cubicBezTo>
                      <a:pt x="325" y="11"/>
                      <a:pt x="325" y="11"/>
                      <a:pt x="325" y="11"/>
                    </a:cubicBezTo>
                    <a:cubicBezTo>
                      <a:pt x="277" y="44"/>
                      <a:pt x="277" y="44"/>
                      <a:pt x="277" y="44"/>
                    </a:cubicBezTo>
                    <a:cubicBezTo>
                      <a:pt x="238" y="0"/>
                      <a:pt x="238" y="0"/>
                      <a:pt x="238" y="0"/>
                    </a:cubicBezTo>
                    <a:cubicBezTo>
                      <a:pt x="200" y="44"/>
                      <a:pt x="200" y="44"/>
                      <a:pt x="200" y="44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70" y="43"/>
                      <a:pt x="70" y="43"/>
                      <a:pt x="70" y="43"/>
                    </a:cubicBezTo>
                    <a:cubicBezTo>
                      <a:pt x="58" y="100"/>
                      <a:pt x="58" y="100"/>
                      <a:pt x="58" y="10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185" y="171"/>
                      <a:pt x="296" y="244"/>
                      <a:pt x="352" y="367"/>
                    </a:cubicBezTo>
                    <a:close/>
                  </a:path>
                </a:pathLst>
              </a:custGeom>
              <a:gradFill flip="none" rotWithShape="1">
                <a:gsLst>
                  <a:gs pos="81000">
                    <a:srgbClr val="FF7D25"/>
                  </a:gs>
                  <a:gs pos="46000">
                    <a:schemeClr val="accent2">
                      <a:lumMod val="7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8565512" y="2028766"/>
              <a:ext cx="1101411" cy="32939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BETTER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35000" y="3085428"/>
            <a:ext cx="1470876" cy="775372"/>
            <a:chOff x="1646238" y="1459556"/>
            <a:chExt cx="1935162" cy="1020120"/>
          </a:xfrm>
        </p:grpSpPr>
        <p:grpSp>
          <p:nvGrpSpPr>
            <p:cNvPr id="19" name="Group 18"/>
            <p:cNvGrpSpPr/>
            <p:nvPr/>
          </p:nvGrpSpPr>
          <p:grpSpPr>
            <a:xfrm>
              <a:off x="1646238" y="1459556"/>
              <a:ext cx="1935162" cy="1020120"/>
              <a:chOff x="4694238" y="923925"/>
              <a:chExt cx="2806700" cy="1479551"/>
            </a:xfrm>
          </p:grpSpPr>
          <p:sp>
            <p:nvSpPr>
              <p:cNvPr id="21" name="Freeform 5"/>
              <p:cNvSpPr/>
              <p:nvPr/>
            </p:nvSpPr>
            <p:spPr>
              <a:xfrm>
                <a:off x="4694238" y="923925"/>
                <a:ext cx="2806700" cy="1479550"/>
              </a:xfrm>
              <a:custGeom>
                <a:avLst/>
                <a:gdLst>
                  <a:gd name="T0" fmla="*/ 98 w 1768"/>
                  <a:gd name="T1" fmla="*/ 932 h 932"/>
                  <a:gd name="T2" fmla="*/ 1668 w 1768"/>
                  <a:gd name="T3" fmla="*/ 932 h 932"/>
                  <a:gd name="T4" fmla="*/ 1737 w 1768"/>
                  <a:gd name="T5" fmla="*/ 863 h 932"/>
                  <a:gd name="T6" fmla="*/ 1768 w 1768"/>
                  <a:gd name="T7" fmla="*/ 834 h 932"/>
                  <a:gd name="T8" fmla="*/ 1735 w 1768"/>
                  <a:gd name="T9" fmla="*/ 808 h 932"/>
                  <a:gd name="T10" fmla="*/ 1651 w 1768"/>
                  <a:gd name="T11" fmla="*/ 743 h 932"/>
                  <a:gd name="T12" fmla="*/ 1704 w 1768"/>
                  <a:gd name="T13" fmla="*/ 650 h 932"/>
                  <a:gd name="T14" fmla="*/ 1725 w 1768"/>
                  <a:gd name="T15" fmla="*/ 614 h 932"/>
                  <a:gd name="T16" fmla="*/ 1687 w 1768"/>
                  <a:gd name="T17" fmla="*/ 597 h 932"/>
                  <a:gd name="T18" fmla="*/ 1590 w 1768"/>
                  <a:gd name="T19" fmla="*/ 554 h 932"/>
                  <a:gd name="T20" fmla="*/ 1621 w 1768"/>
                  <a:gd name="T21" fmla="*/ 452 h 932"/>
                  <a:gd name="T22" fmla="*/ 1632 w 1768"/>
                  <a:gd name="T23" fmla="*/ 413 h 932"/>
                  <a:gd name="T24" fmla="*/ 1590 w 1768"/>
                  <a:gd name="T25" fmla="*/ 406 h 932"/>
                  <a:gd name="T26" fmla="*/ 1485 w 1768"/>
                  <a:gd name="T27" fmla="*/ 390 h 932"/>
                  <a:gd name="T28" fmla="*/ 1490 w 1768"/>
                  <a:gd name="T29" fmla="*/ 282 h 932"/>
                  <a:gd name="T30" fmla="*/ 1490 w 1768"/>
                  <a:gd name="T31" fmla="*/ 241 h 932"/>
                  <a:gd name="T32" fmla="*/ 1449 w 1768"/>
                  <a:gd name="T33" fmla="*/ 244 h 932"/>
                  <a:gd name="T34" fmla="*/ 1342 w 1768"/>
                  <a:gd name="T35" fmla="*/ 256 h 932"/>
                  <a:gd name="T36" fmla="*/ 1318 w 1768"/>
                  <a:gd name="T37" fmla="*/ 151 h 932"/>
                  <a:gd name="T38" fmla="*/ 1311 w 1768"/>
                  <a:gd name="T39" fmla="*/ 110 h 932"/>
                  <a:gd name="T40" fmla="*/ 1271 w 1768"/>
                  <a:gd name="T41" fmla="*/ 124 h 932"/>
                  <a:gd name="T42" fmla="*/ 1171 w 1768"/>
                  <a:gd name="T43" fmla="*/ 160 h 932"/>
                  <a:gd name="T44" fmla="*/ 1123 w 1768"/>
                  <a:gd name="T45" fmla="*/ 65 h 932"/>
                  <a:gd name="T46" fmla="*/ 1104 w 1768"/>
                  <a:gd name="T47" fmla="*/ 29 h 932"/>
                  <a:gd name="T48" fmla="*/ 1069 w 1768"/>
                  <a:gd name="T49" fmla="*/ 50 h 932"/>
                  <a:gd name="T50" fmla="*/ 981 w 1768"/>
                  <a:gd name="T51" fmla="*/ 112 h 932"/>
                  <a:gd name="T52" fmla="*/ 912 w 1768"/>
                  <a:gd name="T53" fmla="*/ 31 h 932"/>
                  <a:gd name="T54" fmla="*/ 883 w 1768"/>
                  <a:gd name="T55" fmla="*/ 0 h 932"/>
                  <a:gd name="T56" fmla="*/ 857 w 1768"/>
                  <a:gd name="T57" fmla="*/ 31 h 932"/>
                  <a:gd name="T58" fmla="*/ 785 w 1768"/>
                  <a:gd name="T59" fmla="*/ 112 h 932"/>
                  <a:gd name="T60" fmla="*/ 697 w 1768"/>
                  <a:gd name="T61" fmla="*/ 50 h 932"/>
                  <a:gd name="T62" fmla="*/ 664 w 1768"/>
                  <a:gd name="T63" fmla="*/ 29 h 932"/>
                  <a:gd name="T64" fmla="*/ 645 w 1768"/>
                  <a:gd name="T65" fmla="*/ 65 h 932"/>
                  <a:gd name="T66" fmla="*/ 598 w 1768"/>
                  <a:gd name="T67" fmla="*/ 160 h 932"/>
                  <a:gd name="T68" fmla="*/ 498 w 1768"/>
                  <a:gd name="T69" fmla="*/ 124 h 932"/>
                  <a:gd name="T70" fmla="*/ 457 w 1768"/>
                  <a:gd name="T71" fmla="*/ 110 h 932"/>
                  <a:gd name="T72" fmla="*/ 448 w 1768"/>
                  <a:gd name="T73" fmla="*/ 151 h 932"/>
                  <a:gd name="T74" fmla="*/ 426 w 1768"/>
                  <a:gd name="T75" fmla="*/ 256 h 932"/>
                  <a:gd name="T76" fmla="*/ 319 w 1768"/>
                  <a:gd name="T77" fmla="*/ 244 h 932"/>
                  <a:gd name="T78" fmla="*/ 279 w 1768"/>
                  <a:gd name="T79" fmla="*/ 241 h 932"/>
                  <a:gd name="T80" fmla="*/ 279 w 1768"/>
                  <a:gd name="T81" fmla="*/ 282 h 932"/>
                  <a:gd name="T82" fmla="*/ 283 w 1768"/>
                  <a:gd name="T83" fmla="*/ 390 h 932"/>
                  <a:gd name="T84" fmla="*/ 176 w 1768"/>
                  <a:gd name="T85" fmla="*/ 406 h 932"/>
                  <a:gd name="T86" fmla="*/ 136 w 1768"/>
                  <a:gd name="T87" fmla="*/ 413 h 932"/>
                  <a:gd name="T88" fmla="*/ 148 w 1768"/>
                  <a:gd name="T89" fmla="*/ 452 h 932"/>
                  <a:gd name="T90" fmla="*/ 179 w 1768"/>
                  <a:gd name="T91" fmla="*/ 554 h 932"/>
                  <a:gd name="T92" fmla="*/ 79 w 1768"/>
                  <a:gd name="T93" fmla="*/ 597 h 932"/>
                  <a:gd name="T94" fmla="*/ 41 w 1768"/>
                  <a:gd name="T95" fmla="*/ 614 h 932"/>
                  <a:gd name="T96" fmla="*/ 62 w 1768"/>
                  <a:gd name="T97" fmla="*/ 650 h 932"/>
                  <a:gd name="T98" fmla="*/ 117 w 1768"/>
                  <a:gd name="T99" fmla="*/ 743 h 932"/>
                  <a:gd name="T100" fmla="*/ 34 w 1768"/>
                  <a:gd name="T101" fmla="*/ 808 h 932"/>
                  <a:gd name="T102" fmla="*/ 0 w 1768"/>
                  <a:gd name="T103" fmla="*/ 834 h 932"/>
                  <a:gd name="T104" fmla="*/ 29 w 1768"/>
                  <a:gd name="T105" fmla="*/ 863 h 932"/>
                  <a:gd name="T106" fmla="*/ 98 w 1768"/>
                  <a:gd name="T107" fmla="*/ 932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68" h="932">
                    <a:moveTo>
                      <a:pt x="98" y="932"/>
                    </a:moveTo>
                    <a:lnTo>
                      <a:pt x="1668" y="932"/>
                    </a:lnTo>
                    <a:lnTo>
                      <a:pt x="1737" y="863"/>
                    </a:lnTo>
                    <a:lnTo>
                      <a:pt x="1768" y="834"/>
                    </a:lnTo>
                    <a:lnTo>
                      <a:pt x="1735" y="808"/>
                    </a:lnTo>
                    <a:lnTo>
                      <a:pt x="1651" y="743"/>
                    </a:lnTo>
                    <a:lnTo>
                      <a:pt x="1704" y="650"/>
                    </a:lnTo>
                    <a:lnTo>
                      <a:pt x="1725" y="614"/>
                    </a:lnTo>
                    <a:lnTo>
                      <a:pt x="1687" y="597"/>
                    </a:lnTo>
                    <a:lnTo>
                      <a:pt x="1590" y="554"/>
                    </a:lnTo>
                    <a:lnTo>
                      <a:pt x="1621" y="452"/>
                    </a:lnTo>
                    <a:lnTo>
                      <a:pt x="1632" y="413"/>
                    </a:lnTo>
                    <a:lnTo>
                      <a:pt x="1590" y="406"/>
                    </a:lnTo>
                    <a:lnTo>
                      <a:pt x="1485" y="390"/>
                    </a:lnTo>
                    <a:lnTo>
                      <a:pt x="1490" y="282"/>
                    </a:lnTo>
                    <a:lnTo>
                      <a:pt x="1490" y="241"/>
                    </a:lnTo>
                    <a:lnTo>
                      <a:pt x="1449" y="244"/>
                    </a:lnTo>
                    <a:lnTo>
                      <a:pt x="1342" y="256"/>
                    </a:lnTo>
                    <a:lnTo>
                      <a:pt x="1318" y="151"/>
                    </a:lnTo>
                    <a:lnTo>
                      <a:pt x="1311" y="110"/>
                    </a:lnTo>
                    <a:lnTo>
                      <a:pt x="1271" y="124"/>
                    </a:lnTo>
                    <a:lnTo>
                      <a:pt x="1171" y="160"/>
                    </a:lnTo>
                    <a:lnTo>
                      <a:pt x="1123" y="65"/>
                    </a:lnTo>
                    <a:lnTo>
                      <a:pt x="1104" y="29"/>
                    </a:lnTo>
                    <a:lnTo>
                      <a:pt x="1069" y="50"/>
                    </a:lnTo>
                    <a:lnTo>
                      <a:pt x="981" y="112"/>
                    </a:lnTo>
                    <a:lnTo>
                      <a:pt x="912" y="31"/>
                    </a:lnTo>
                    <a:lnTo>
                      <a:pt x="883" y="0"/>
                    </a:lnTo>
                    <a:lnTo>
                      <a:pt x="857" y="31"/>
                    </a:lnTo>
                    <a:lnTo>
                      <a:pt x="785" y="112"/>
                    </a:lnTo>
                    <a:lnTo>
                      <a:pt x="697" y="50"/>
                    </a:lnTo>
                    <a:lnTo>
                      <a:pt x="664" y="29"/>
                    </a:lnTo>
                    <a:lnTo>
                      <a:pt x="645" y="65"/>
                    </a:lnTo>
                    <a:lnTo>
                      <a:pt x="598" y="160"/>
                    </a:lnTo>
                    <a:lnTo>
                      <a:pt x="498" y="124"/>
                    </a:lnTo>
                    <a:lnTo>
                      <a:pt x="457" y="110"/>
                    </a:lnTo>
                    <a:lnTo>
                      <a:pt x="448" y="151"/>
                    </a:lnTo>
                    <a:lnTo>
                      <a:pt x="426" y="256"/>
                    </a:lnTo>
                    <a:lnTo>
                      <a:pt x="319" y="244"/>
                    </a:lnTo>
                    <a:lnTo>
                      <a:pt x="279" y="241"/>
                    </a:lnTo>
                    <a:lnTo>
                      <a:pt x="279" y="282"/>
                    </a:lnTo>
                    <a:lnTo>
                      <a:pt x="283" y="390"/>
                    </a:lnTo>
                    <a:lnTo>
                      <a:pt x="176" y="406"/>
                    </a:lnTo>
                    <a:lnTo>
                      <a:pt x="136" y="413"/>
                    </a:lnTo>
                    <a:lnTo>
                      <a:pt x="148" y="452"/>
                    </a:lnTo>
                    <a:lnTo>
                      <a:pt x="179" y="554"/>
                    </a:lnTo>
                    <a:lnTo>
                      <a:pt x="79" y="597"/>
                    </a:lnTo>
                    <a:lnTo>
                      <a:pt x="41" y="614"/>
                    </a:lnTo>
                    <a:lnTo>
                      <a:pt x="62" y="650"/>
                    </a:lnTo>
                    <a:lnTo>
                      <a:pt x="117" y="743"/>
                    </a:lnTo>
                    <a:lnTo>
                      <a:pt x="34" y="808"/>
                    </a:lnTo>
                    <a:lnTo>
                      <a:pt x="0" y="834"/>
                    </a:lnTo>
                    <a:lnTo>
                      <a:pt x="29" y="863"/>
                    </a:lnTo>
                    <a:lnTo>
                      <a:pt x="98" y="932"/>
                    </a:lnTo>
                    <a:close/>
                  </a:path>
                </a:pathLst>
              </a:custGeom>
              <a:gradFill flip="none" rotWithShape="1">
                <a:gsLst>
                  <a:gs pos="19000">
                    <a:schemeClr val="accent6"/>
                  </a:gs>
                  <a:gs pos="74000">
                    <a:schemeClr val="accent6">
                      <a:lumMod val="5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2" name="Freeform 6"/>
              <p:cNvSpPr/>
              <p:nvPr/>
            </p:nvSpPr>
            <p:spPr>
              <a:xfrm>
                <a:off x="4781551" y="1530350"/>
                <a:ext cx="1801813" cy="873125"/>
              </a:xfrm>
              <a:custGeom>
                <a:avLst/>
                <a:gdLst>
                  <a:gd name="T0" fmla="*/ 41 w 477"/>
                  <a:gd name="T1" fmla="*/ 230 h 230"/>
                  <a:gd name="T2" fmla="*/ 477 w 477"/>
                  <a:gd name="T3" fmla="*/ 230 h 230"/>
                  <a:gd name="T4" fmla="*/ 114 w 477"/>
                  <a:gd name="T5" fmla="*/ 0 h 230"/>
                  <a:gd name="T6" fmla="*/ 115 w 477"/>
                  <a:gd name="T7" fmla="*/ 9 h 230"/>
                  <a:gd name="T8" fmla="*/ 55 w 477"/>
                  <a:gd name="T9" fmla="*/ 18 h 230"/>
                  <a:gd name="T10" fmla="*/ 72 w 477"/>
                  <a:gd name="T11" fmla="*/ 76 h 230"/>
                  <a:gd name="T12" fmla="*/ 16 w 477"/>
                  <a:gd name="T13" fmla="*/ 100 h 230"/>
                  <a:gd name="T14" fmla="*/ 47 w 477"/>
                  <a:gd name="T15" fmla="*/ 152 h 230"/>
                  <a:gd name="T16" fmla="*/ 0 w 477"/>
                  <a:gd name="T17" fmla="*/ 189 h 230"/>
                  <a:gd name="T18" fmla="*/ 41 w 477"/>
                  <a:gd name="T1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7" h="230">
                    <a:moveTo>
                      <a:pt x="41" y="230"/>
                    </a:moveTo>
                    <a:cubicBezTo>
                      <a:pt x="477" y="230"/>
                      <a:pt x="477" y="230"/>
                      <a:pt x="477" y="230"/>
                    </a:cubicBezTo>
                    <a:cubicBezTo>
                      <a:pt x="419" y="103"/>
                      <a:pt x="305" y="28"/>
                      <a:pt x="114" y="0"/>
                    </a:cubicBezTo>
                    <a:cubicBezTo>
                      <a:pt x="115" y="9"/>
                      <a:pt x="115" y="9"/>
                      <a:pt x="115" y="9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72" y="76"/>
                      <a:pt x="72" y="76"/>
                      <a:pt x="72" y="76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47" y="152"/>
                      <a:pt x="47" y="152"/>
                      <a:pt x="47" y="152"/>
                    </a:cubicBezTo>
                    <a:cubicBezTo>
                      <a:pt x="0" y="189"/>
                      <a:pt x="0" y="189"/>
                      <a:pt x="0" y="189"/>
                    </a:cubicBezTo>
                    <a:lnTo>
                      <a:pt x="41" y="230"/>
                    </a:lnTo>
                    <a:close/>
                  </a:path>
                </a:pathLst>
              </a:custGeom>
              <a:gradFill flip="none" rotWithShape="1">
                <a:gsLst>
                  <a:gs pos="19000">
                    <a:schemeClr val="accent6">
                      <a:lumMod val="60000"/>
                      <a:lumOff val="40000"/>
                    </a:schemeClr>
                  </a:gs>
                  <a:gs pos="64000">
                    <a:schemeClr val="accent6">
                      <a:lumMod val="75000"/>
                    </a:schemeClr>
                  </a:gs>
                </a:gsLst>
                <a:lin ang="72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23" name="Freeform 7"/>
              <p:cNvSpPr/>
              <p:nvPr/>
            </p:nvSpPr>
            <p:spPr>
              <a:xfrm>
                <a:off x="5197476" y="1011238"/>
                <a:ext cx="2216150" cy="1392238"/>
              </a:xfrm>
              <a:custGeom>
                <a:avLst/>
                <a:gdLst>
                  <a:gd name="T0" fmla="*/ 352 w 587"/>
                  <a:gd name="T1" fmla="*/ 367 h 367"/>
                  <a:gd name="T2" fmla="*/ 547 w 587"/>
                  <a:gd name="T3" fmla="*/ 367 h 367"/>
                  <a:gd name="T4" fmla="*/ 587 w 587"/>
                  <a:gd name="T5" fmla="*/ 327 h 367"/>
                  <a:gd name="T6" fmla="*/ 540 w 587"/>
                  <a:gd name="T7" fmla="*/ 292 h 367"/>
                  <a:gd name="T8" fmla="*/ 570 w 587"/>
                  <a:gd name="T9" fmla="*/ 241 h 367"/>
                  <a:gd name="T10" fmla="*/ 517 w 587"/>
                  <a:gd name="T11" fmla="*/ 218 h 367"/>
                  <a:gd name="T12" fmla="*/ 533 w 587"/>
                  <a:gd name="T13" fmla="*/ 162 h 367"/>
                  <a:gd name="T14" fmla="*/ 475 w 587"/>
                  <a:gd name="T15" fmla="*/ 153 h 367"/>
                  <a:gd name="T16" fmla="*/ 477 w 587"/>
                  <a:gd name="T17" fmla="*/ 95 h 367"/>
                  <a:gd name="T18" fmla="*/ 419 w 587"/>
                  <a:gd name="T19" fmla="*/ 100 h 367"/>
                  <a:gd name="T20" fmla="*/ 406 w 587"/>
                  <a:gd name="T21" fmla="*/ 43 h 367"/>
                  <a:gd name="T22" fmla="*/ 352 w 587"/>
                  <a:gd name="T23" fmla="*/ 63 h 367"/>
                  <a:gd name="T24" fmla="*/ 325 w 587"/>
                  <a:gd name="T25" fmla="*/ 11 h 367"/>
                  <a:gd name="T26" fmla="*/ 277 w 587"/>
                  <a:gd name="T27" fmla="*/ 44 h 367"/>
                  <a:gd name="T28" fmla="*/ 238 w 587"/>
                  <a:gd name="T29" fmla="*/ 0 h 367"/>
                  <a:gd name="T30" fmla="*/ 200 w 587"/>
                  <a:gd name="T31" fmla="*/ 44 h 367"/>
                  <a:gd name="T32" fmla="*/ 152 w 587"/>
                  <a:gd name="T33" fmla="*/ 11 h 367"/>
                  <a:gd name="T34" fmla="*/ 125 w 587"/>
                  <a:gd name="T35" fmla="*/ 63 h 367"/>
                  <a:gd name="T36" fmla="*/ 70 w 587"/>
                  <a:gd name="T37" fmla="*/ 43 h 367"/>
                  <a:gd name="T38" fmla="*/ 58 w 587"/>
                  <a:gd name="T39" fmla="*/ 100 h 367"/>
                  <a:gd name="T40" fmla="*/ 0 w 587"/>
                  <a:gd name="T41" fmla="*/ 95 h 367"/>
                  <a:gd name="T42" fmla="*/ 1 w 587"/>
                  <a:gd name="T43" fmla="*/ 144 h 367"/>
                  <a:gd name="T44" fmla="*/ 352 w 587"/>
                  <a:gd name="T45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87" h="367">
                    <a:moveTo>
                      <a:pt x="352" y="367"/>
                    </a:moveTo>
                    <a:cubicBezTo>
                      <a:pt x="547" y="367"/>
                      <a:pt x="547" y="367"/>
                      <a:pt x="547" y="367"/>
                    </a:cubicBezTo>
                    <a:cubicBezTo>
                      <a:pt x="587" y="327"/>
                      <a:pt x="587" y="327"/>
                      <a:pt x="587" y="327"/>
                    </a:cubicBezTo>
                    <a:cubicBezTo>
                      <a:pt x="540" y="292"/>
                      <a:pt x="540" y="292"/>
                      <a:pt x="540" y="292"/>
                    </a:cubicBezTo>
                    <a:cubicBezTo>
                      <a:pt x="570" y="241"/>
                      <a:pt x="570" y="241"/>
                      <a:pt x="570" y="241"/>
                    </a:cubicBezTo>
                    <a:cubicBezTo>
                      <a:pt x="517" y="218"/>
                      <a:pt x="517" y="218"/>
                      <a:pt x="517" y="218"/>
                    </a:cubicBezTo>
                    <a:cubicBezTo>
                      <a:pt x="533" y="162"/>
                      <a:pt x="533" y="162"/>
                      <a:pt x="533" y="162"/>
                    </a:cubicBezTo>
                    <a:cubicBezTo>
                      <a:pt x="475" y="153"/>
                      <a:pt x="475" y="153"/>
                      <a:pt x="475" y="153"/>
                    </a:cubicBezTo>
                    <a:cubicBezTo>
                      <a:pt x="477" y="95"/>
                      <a:pt x="477" y="95"/>
                      <a:pt x="477" y="95"/>
                    </a:cubicBezTo>
                    <a:cubicBezTo>
                      <a:pt x="419" y="100"/>
                      <a:pt x="419" y="100"/>
                      <a:pt x="419" y="100"/>
                    </a:cubicBezTo>
                    <a:cubicBezTo>
                      <a:pt x="406" y="43"/>
                      <a:pt x="406" y="43"/>
                      <a:pt x="406" y="43"/>
                    </a:cubicBezTo>
                    <a:cubicBezTo>
                      <a:pt x="352" y="63"/>
                      <a:pt x="352" y="63"/>
                      <a:pt x="352" y="63"/>
                    </a:cubicBezTo>
                    <a:cubicBezTo>
                      <a:pt x="325" y="11"/>
                      <a:pt x="325" y="11"/>
                      <a:pt x="325" y="11"/>
                    </a:cubicBezTo>
                    <a:cubicBezTo>
                      <a:pt x="277" y="44"/>
                      <a:pt x="277" y="44"/>
                      <a:pt x="277" y="44"/>
                    </a:cubicBezTo>
                    <a:cubicBezTo>
                      <a:pt x="238" y="0"/>
                      <a:pt x="238" y="0"/>
                      <a:pt x="238" y="0"/>
                    </a:cubicBezTo>
                    <a:cubicBezTo>
                      <a:pt x="200" y="44"/>
                      <a:pt x="200" y="44"/>
                      <a:pt x="200" y="44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25" y="63"/>
                      <a:pt x="125" y="63"/>
                      <a:pt x="125" y="63"/>
                    </a:cubicBezTo>
                    <a:cubicBezTo>
                      <a:pt x="70" y="43"/>
                      <a:pt x="70" y="43"/>
                      <a:pt x="70" y="43"/>
                    </a:cubicBezTo>
                    <a:cubicBezTo>
                      <a:pt x="58" y="100"/>
                      <a:pt x="58" y="100"/>
                      <a:pt x="58" y="10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185" y="171"/>
                      <a:pt x="296" y="244"/>
                      <a:pt x="352" y="367"/>
                    </a:cubicBezTo>
                    <a:close/>
                  </a:path>
                </a:pathLst>
              </a:custGeom>
              <a:gradFill flip="none" rotWithShape="1">
                <a:gsLst>
                  <a:gs pos="81000">
                    <a:schemeClr val="accent6"/>
                  </a:gs>
                  <a:gs pos="46000">
                    <a:schemeClr val="accent6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2195214" y="2028766"/>
              <a:ext cx="837209" cy="32939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GOOD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2273300" y="5774067"/>
            <a:ext cx="6388100" cy="412421"/>
          </a:xfrm>
          <a:prstGeom prst="rect">
            <a:avLst/>
          </a:prstGeom>
        </p:spPr>
        <p:txBody>
          <a:bodyPr wrap="square" lIns="36576" tIns="36576" rIns="36576" bIns="36576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Ignore the message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73300" y="3426936"/>
            <a:ext cx="6388100" cy="412421"/>
          </a:xfrm>
          <a:prstGeom prst="rect">
            <a:avLst/>
          </a:prstGeom>
        </p:spPr>
        <p:txBody>
          <a:bodyPr wrap="square" lIns="36576" tIns="36576" rIns="36576" bIns="36576">
            <a:sp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Check the link by hovering your mouse over it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273300" y="4632489"/>
            <a:ext cx="6388100" cy="412421"/>
          </a:xfrm>
          <a:prstGeom prst="rect">
            <a:avLst/>
          </a:prstGeom>
        </p:spPr>
        <p:txBody>
          <a:bodyPr wrap="square" lIns="36576" tIns="36576" rIns="36576" bIns="36576">
            <a:sp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Go directly to the company’s web 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7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612" y="558801"/>
            <a:ext cx="11125200" cy="84448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What is Multi-Victim Fraud?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7190" y="2133600"/>
            <a:ext cx="3474720" cy="4023360"/>
          </a:xfrm>
          <a:prstGeom prst="roundRect">
            <a:avLst>
              <a:gd name="adj" fmla="val 8700"/>
            </a:avLst>
          </a:prstGeom>
          <a:noFill/>
          <a:ln w="38100">
            <a:solidFill>
              <a:schemeClr val="accent1"/>
            </a:solidFill>
          </a:ln>
        </p:spPr>
        <p:txBody>
          <a:bodyPr tIns="274320" anchor="t">
            <a:normAutofit/>
          </a:bodyPr>
          <a:lstStyle/>
          <a:p>
            <a:r>
              <a:rPr lang="en-US" sz="2400">
                <a:solidFill>
                  <a:schemeClr val="accent1"/>
                </a:solidFill>
              </a:rPr>
              <a:t>Your Bank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630" y="3149600"/>
            <a:ext cx="3291840" cy="30400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/>
              <a:t>e.g., JP Morgan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8640" y="2133600"/>
            <a:ext cx="3474720" cy="4023360"/>
          </a:xfrm>
          <a:prstGeom prst="roundRect">
            <a:avLst>
              <a:gd name="adj" fmla="val 9430"/>
            </a:avLst>
          </a:prstGeom>
          <a:noFill/>
          <a:ln w="38100"/>
        </p:spPr>
        <p:txBody>
          <a:bodyPr tIns="274320" anchor="t"/>
          <a:lstStyle/>
          <a:p>
            <a:r>
              <a:rPr lang="en-US" sz="2400" dirty="0">
                <a:solidFill>
                  <a:schemeClr val="accent2"/>
                </a:solidFill>
              </a:rPr>
              <a:t>Your Employer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50080" y="3149600"/>
            <a:ext cx="3291840" cy="30400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/>
              <a:t>e.g., City of Chicago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160981" y="2133600"/>
            <a:ext cx="3474720" cy="4023360"/>
          </a:xfrm>
          <a:prstGeom prst="roundRect">
            <a:avLst>
              <a:gd name="adj" fmla="val 10892"/>
            </a:avLst>
          </a:prstGeom>
          <a:noFill/>
          <a:ln w="38100">
            <a:solidFill>
              <a:schemeClr val="accent3"/>
            </a:solidFill>
          </a:ln>
        </p:spPr>
        <p:txBody>
          <a:bodyPr tIns="274320" anchor="t"/>
          <a:lstStyle/>
          <a:p>
            <a:r>
              <a:rPr lang="en-US" sz="2400">
                <a:solidFill>
                  <a:schemeClr val="accent3"/>
                </a:solidFill>
              </a:rPr>
              <a:t>A Store You Shop At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8252421" y="3149600"/>
            <a:ext cx="3291840" cy="304006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/>
              <a:t>e.g., Target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72337" y="3812743"/>
            <a:ext cx="1971614" cy="1940357"/>
            <a:chOff x="9413875" y="-311512"/>
            <a:chExt cx="4483100" cy="4412025"/>
          </a:xfr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/>
            <a:tileRect/>
          </a:gradFill>
        </p:grpSpPr>
        <p:sp>
          <p:nvSpPr>
            <p:cNvPr id="12" name="Freeform 17"/>
            <p:cNvSpPr>
              <a:spLocks noEditPoints="1"/>
            </p:cNvSpPr>
            <p:nvPr/>
          </p:nvSpPr>
          <p:spPr>
            <a:xfrm>
              <a:off x="9413875" y="3741738"/>
              <a:ext cx="4483100" cy="358775"/>
            </a:xfrm>
            <a:custGeom>
              <a:avLst/>
              <a:gdLst>
                <a:gd name="T0" fmla="*/ 1145 w 1188"/>
                <a:gd name="T1" fmla="*/ 95 h 95"/>
                <a:gd name="T2" fmla="*/ 43 w 1188"/>
                <a:gd name="T3" fmla="*/ 95 h 95"/>
                <a:gd name="T4" fmla="*/ 0 w 1188"/>
                <a:gd name="T5" fmla="*/ 51 h 95"/>
                <a:gd name="T6" fmla="*/ 0 w 1188"/>
                <a:gd name="T7" fmla="*/ 44 h 95"/>
                <a:gd name="T8" fmla="*/ 43 w 1188"/>
                <a:gd name="T9" fmla="*/ 0 h 95"/>
                <a:gd name="T10" fmla="*/ 1141 w 1188"/>
                <a:gd name="T11" fmla="*/ 0 h 95"/>
                <a:gd name="T12" fmla="*/ 1188 w 1188"/>
                <a:gd name="T13" fmla="*/ 48 h 95"/>
                <a:gd name="T14" fmla="*/ 1188 w 1188"/>
                <a:gd name="T15" fmla="*/ 51 h 95"/>
                <a:gd name="T16" fmla="*/ 1145 w 1188"/>
                <a:gd name="T17" fmla="*/ 95 h 95"/>
                <a:gd name="T18" fmla="*/ 43 w 1188"/>
                <a:gd name="T19" fmla="*/ 20 h 95"/>
                <a:gd name="T20" fmla="*/ 20 w 1188"/>
                <a:gd name="T21" fmla="*/ 44 h 95"/>
                <a:gd name="T22" fmla="*/ 20 w 1188"/>
                <a:gd name="T23" fmla="*/ 51 h 95"/>
                <a:gd name="T24" fmla="*/ 43 w 1188"/>
                <a:gd name="T25" fmla="*/ 75 h 95"/>
                <a:gd name="T26" fmla="*/ 1145 w 1188"/>
                <a:gd name="T27" fmla="*/ 75 h 95"/>
                <a:gd name="T28" fmla="*/ 1168 w 1188"/>
                <a:gd name="T29" fmla="*/ 51 h 95"/>
                <a:gd name="T30" fmla="*/ 1168 w 1188"/>
                <a:gd name="T31" fmla="*/ 48 h 95"/>
                <a:gd name="T32" fmla="*/ 1141 w 1188"/>
                <a:gd name="T33" fmla="*/ 20 h 95"/>
                <a:gd name="T34" fmla="*/ 43 w 1188"/>
                <a:gd name="T35" fmla="*/ 2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8" h="95">
                  <a:moveTo>
                    <a:pt x="1145" y="95"/>
                  </a:moveTo>
                  <a:cubicBezTo>
                    <a:pt x="43" y="95"/>
                    <a:pt x="43" y="95"/>
                    <a:pt x="43" y="95"/>
                  </a:cubicBezTo>
                  <a:cubicBezTo>
                    <a:pt x="19" y="95"/>
                    <a:pt x="0" y="75"/>
                    <a:pt x="0" y="51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1141" y="0"/>
                    <a:pt x="1141" y="0"/>
                    <a:pt x="1141" y="0"/>
                  </a:cubicBezTo>
                  <a:cubicBezTo>
                    <a:pt x="1167" y="0"/>
                    <a:pt x="1188" y="22"/>
                    <a:pt x="1188" y="48"/>
                  </a:cubicBezTo>
                  <a:cubicBezTo>
                    <a:pt x="1188" y="51"/>
                    <a:pt x="1188" y="51"/>
                    <a:pt x="1188" y="51"/>
                  </a:cubicBezTo>
                  <a:cubicBezTo>
                    <a:pt x="1188" y="75"/>
                    <a:pt x="1169" y="95"/>
                    <a:pt x="1145" y="95"/>
                  </a:cubicBezTo>
                  <a:close/>
                  <a:moveTo>
                    <a:pt x="43" y="20"/>
                  </a:moveTo>
                  <a:cubicBezTo>
                    <a:pt x="30" y="20"/>
                    <a:pt x="20" y="31"/>
                    <a:pt x="20" y="44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64"/>
                    <a:pt x="30" y="75"/>
                    <a:pt x="43" y="75"/>
                  </a:cubicBezTo>
                  <a:cubicBezTo>
                    <a:pt x="1145" y="75"/>
                    <a:pt x="1145" y="75"/>
                    <a:pt x="1145" y="75"/>
                  </a:cubicBezTo>
                  <a:cubicBezTo>
                    <a:pt x="1158" y="75"/>
                    <a:pt x="1168" y="64"/>
                    <a:pt x="1168" y="51"/>
                  </a:cubicBezTo>
                  <a:cubicBezTo>
                    <a:pt x="1168" y="48"/>
                    <a:pt x="1168" y="48"/>
                    <a:pt x="1168" y="48"/>
                  </a:cubicBezTo>
                  <a:cubicBezTo>
                    <a:pt x="1168" y="33"/>
                    <a:pt x="1156" y="20"/>
                    <a:pt x="1141" y="20"/>
                  </a:cubicBezTo>
                  <a:lnTo>
                    <a:pt x="43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8"/>
            <p:cNvSpPr>
              <a:spLocks noEditPoints="1"/>
            </p:cNvSpPr>
            <p:nvPr/>
          </p:nvSpPr>
          <p:spPr>
            <a:xfrm>
              <a:off x="12560300" y="954087"/>
              <a:ext cx="1189038" cy="2719388"/>
            </a:xfrm>
            <a:custGeom>
              <a:avLst/>
              <a:gdLst>
                <a:gd name="T0" fmla="*/ 270 w 315"/>
                <a:gd name="T1" fmla="*/ 721 h 721"/>
                <a:gd name="T2" fmla="*/ 45 w 315"/>
                <a:gd name="T3" fmla="*/ 721 h 721"/>
                <a:gd name="T4" fmla="*/ 27 w 315"/>
                <a:gd name="T5" fmla="*/ 702 h 721"/>
                <a:gd name="T6" fmla="*/ 27 w 315"/>
                <a:gd name="T7" fmla="*/ 684 h 721"/>
                <a:gd name="T8" fmla="*/ 44 w 315"/>
                <a:gd name="T9" fmla="*/ 665 h 721"/>
                <a:gd name="T10" fmla="*/ 81 w 315"/>
                <a:gd name="T11" fmla="*/ 628 h 721"/>
                <a:gd name="T12" fmla="*/ 81 w 315"/>
                <a:gd name="T13" fmla="*/ 142 h 721"/>
                <a:gd name="T14" fmla="*/ 19 w 315"/>
                <a:gd name="T15" fmla="*/ 65 h 721"/>
                <a:gd name="T16" fmla="*/ 0 w 315"/>
                <a:gd name="T17" fmla="*/ 44 h 721"/>
                <a:gd name="T18" fmla="*/ 0 w 315"/>
                <a:gd name="T19" fmla="*/ 21 h 721"/>
                <a:gd name="T20" fmla="*/ 19 w 315"/>
                <a:gd name="T21" fmla="*/ 0 h 721"/>
                <a:gd name="T22" fmla="*/ 296 w 315"/>
                <a:gd name="T23" fmla="*/ 0 h 721"/>
                <a:gd name="T24" fmla="*/ 315 w 315"/>
                <a:gd name="T25" fmla="*/ 21 h 721"/>
                <a:gd name="T26" fmla="*/ 315 w 315"/>
                <a:gd name="T27" fmla="*/ 44 h 721"/>
                <a:gd name="T28" fmla="*/ 297 w 315"/>
                <a:gd name="T29" fmla="*/ 65 h 721"/>
                <a:gd name="T30" fmla="*/ 234 w 315"/>
                <a:gd name="T31" fmla="*/ 142 h 721"/>
                <a:gd name="T32" fmla="*/ 234 w 315"/>
                <a:gd name="T33" fmla="*/ 628 h 721"/>
                <a:gd name="T34" fmla="*/ 271 w 315"/>
                <a:gd name="T35" fmla="*/ 665 h 721"/>
                <a:gd name="T36" fmla="*/ 288 w 315"/>
                <a:gd name="T37" fmla="*/ 684 h 721"/>
                <a:gd name="T38" fmla="*/ 288 w 315"/>
                <a:gd name="T39" fmla="*/ 702 h 721"/>
                <a:gd name="T40" fmla="*/ 270 w 315"/>
                <a:gd name="T41" fmla="*/ 721 h 721"/>
                <a:gd name="T42" fmla="*/ 47 w 315"/>
                <a:gd name="T43" fmla="*/ 701 h 721"/>
                <a:gd name="T44" fmla="*/ 268 w 315"/>
                <a:gd name="T45" fmla="*/ 701 h 721"/>
                <a:gd name="T46" fmla="*/ 268 w 315"/>
                <a:gd name="T47" fmla="*/ 685 h 721"/>
                <a:gd name="T48" fmla="*/ 255 w 315"/>
                <a:gd name="T49" fmla="*/ 685 h 721"/>
                <a:gd name="T50" fmla="*/ 254 w 315"/>
                <a:gd name="T51" fmla="*/ 676 h 721"/>
                <a:gd name="T52" fmla="*/ 221 w 315"/>
                <a:gd name="T53" fmla="*/ 644 h 721"/>
                <a:gd name="T54" fmla="*/ 214 w 315"/>
                <a:gd name="T55" fmla="*/ 641 h 721"/>
                <a:gd name="T56" fmla="*/ 214 w 315"/>
                <a:gd name="T57" fmla="*/ 127 h 721"/>
                <a:gd name="T58" fmla="*/ 222 w 315"/>
                <a:gd name="T59" fmla="*/ 125 h 721"/>
                <a:gd name="T60" fmla="*/ 278 w 315"/>
                <a:gd name="T61" fmla="*/ 53 h 721"/>
                <a:gd name="T62" fmla="*/ 279 w 315"/>
                <a:gd name="T63" fmla="*/ 45 h 721"/>
                <a:gd name="T64" fmla="*/ 295 w 315"/>
                <a:gd name="T65" fmla="*/ 45 h 721"/>
                <a:gd name="T66" fmla="*/ 295 w 315"/>
                <a:gd name="T67" fmla="*/ 44 h 721"/>
                <a:gd name="T68" fmla="*/ 295 w 315"/>
                <a:gd name="T69" fmla="*/ 21 h 721"/>
                <a:gd name="T70" fmla="*/ 295 w 315"/>
                <a:gd name="T71" fmla="*/ 20 h 721"/>
                <a:gd name="T72" fmla="*/ 20 w 315"/>
                <a:gd name="T73" fmla="*/ 20 h 721"/>
                <a:gd name="T74" fmla="*/ 20 w 315"/>
                <a:gd name="T75" fmla="*/ 21 h 721"/>
                <a:gd name="T76" fmla="*/ 20 w 315"/>
                <a:gd name="T77" fmla="*/ 44 h 721"/>
                <a:gd name="T78" fmla="*/ 20 w 315"/>
                <a:gd name="T79" fmla="*/ 45 h 721"/>
                <a:gd name="T80" fmla="*/ 36 w 315"/>
                <a:gd name="T81" fmla="*/ 45 h 721"/>
                <a:gd name="T82" fmla="*/ 37 w 315"/>
                <a:gd name="T83" fmla="*/ 53 h 721"/>
                <a:gd name="T84" fmla="*/ 94 w 315"/>
                <a:gd name="T85" fmla="*/ 125 h 721"/>
                <a:gd name="T86" fmla="*/ 101 w 315"/>
                <a:gd name="T87" fmla="*/ 127 h 721"/>
                <a:gd name="T88" fmla="*/ 101 w 315"/>
                <a:gd name="T89" fmla="*/ 641 h 721"/>
                <a:gd name="T90" fmla="*/ 95 w 315"/>
                <a:gd name="T91" fmla="*/ 644 h 721"/>
                <a:gd name="T92" fmla="*/ 62 w 315"/>
                <a:gd name="T93" fmla="*/ 676 h 721"/>
                <a:gd name="T94" fmla="*/ 60 w 315"/>
                <a:gd name="T95" fmla="*/ 685 h 721"/>
                <a:gd name="T96" fmla="*/ 47 w 315"/>
                <a:gd name="T97" fmla="*/ 685 h 721"/>
                <a:gd name="T98" fmla="*/ 47 w 315"/>
                <a:gd name="T99" fmla="*/ 701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5" h="721">
                  <a:moveTo>
                    <a:pt x="270" y="721"/>
                  </a:moveTo>
                  <a:cubicBezTo>
                    <a:pt x="45" y="721"/>
                    <a:pt x="45" y="721"/>
                    <a:pt x="45" y="721"/>
                  </a:cubicBezTo>
                  <a:cubicBezTo>
                    <a:pt x="35" y="721"/>
                    <a:pt x="27" y="713"/>
                    <a:pt x="27" y="702"/>
                  </a:cubicBezTo>
                  <a:cubicBezTo>
                    <a:pt x="27" y="684"/>
                    <a:pt x="27" y="684"/>
                    <a:pt x="27" y="684"/>
                  </a:cubicBezTo>
                  <a:cubicBezTo>
                    <a:pt x="27" y="674"/>
                    <a:pt x="35" y="665"/>
                    <a:pt x="44" y="665"/>
                  </a:cubicBezTo>
                  <a:cubicBezTo>
                    <a:pt x="51" y="645"/>
                    <a:pt x="71" y="633"/>
                    <a:pt x="81" y="628"/>
                  </a:cubicBezTo>
                  <a:cubicBezTo>
                    <a:pt x="81" y="142"/>
                    <a:pt x="81" y="142"/>
                    <a:pt x="81" y="142"/>
                  </a:cubicBezTo>
                  <a:cubicBezTo>
                    <a:pt x="37" y="128"/>
                    <a:pt x="24" y="93"/>
                    <a:pt x="19" y="65"/>
                  </a:cubicBezTo>
                  <a:cubicBezTo>
                    <a:pt x="8" y="64"/>
                    <a:pt x="0" y="55"/>
                    <a:pt x="0" y="4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307" y="0"/>
                    <a:pt x="315" y="9"/>
                    <a:pt x="315" y="21"/>
                  </a:cubicBezTo>
                  <a:cubicBezTo>
                    <a:pt x="315" y="44"/>
                    <a:pt x="315" y="44"/>
                    <a:pt x="315" y="44"/>
                  </a:cubicBezTo>
                  <a:cubicBezTo>
                    <a:pt x="315" y="55"/>
                    <a:pt x="307" y="64"/>
                    <a:pt x="297" y="65"/>
                  </a:cubicBezTo>
                  <a:cubicBezTo>
                    <a:pt x="292" y="93"/>
                    <a:pt x="279" y="128"/>
                    <a:pt x="234" y="142"/>
                  </a:cubicBezTo>
                  <a:cubicBezTo>
                    <a:pt x="234" y="628"/>
                    <a:pt x="234" y="628"/>
                    <a:pt x="234" y="628"/>
                  </a:cubicBezTo>
                  <a:cubicBezTo>
                    <a:pt x="244" y="633"/>
                    <a:pt x="264" y="645"/>
                    <a:pt x="271" y="665"/>
                  </a:cubicBezTo>
                  <a:cubicBezTo>
                    <a:pt x="281" y="665"/>
                    <a:pt x="288" y="674"/>
                    <a:pt x="288" y="684"/>
                  </a:cubicBezTo>
                  <a:cubicBezTo>
                    <a:pt x="288" y="702"/>
                    <a:pt x="288" y="702"/>
                    <a:pt x="288" y="702"/>
                  </a:cubicBezTo>
                  <a:cubicBezTo>
                    <a:pt x="288" y="713"/>
                    <a:pt x="280" y="721"/>
                    <a:pt x="270" y="721"/>
                  </a:cubicBezTo>
                  <a:close/>
                  <a:moveTo>
                    <a:pt x="47" y="701"/>
                  </a:moveTo>
                  <a:cubicBezTo>
                    <a:pt x="268" y="701"/>
                    <a:pt x="268" y="701"/>
                    <a:pt x="268" y="701"/>
                  </a:cubicBezTo>
                  <a:cubicBezTo>
                    <a:pt x="268" y="685"/>
                    <a:pt x="268" y="685"/>
                    <a:pt x="268" y="685"/>
                  </a:cubicBezTo>
                  <a:cubicBezTo>
                    <a:pt x="255" y="685"/>
                    <a:pt x="255" y="685"/>
                    <a:pt x="255" y="685"/>
                  </a:cubicBezTo>
                  <a:cubicBezTo>
                    <a:pt x="254" y="676"/>
                    <a:pt x="254" y="676"/>
                    <a:pt x="254" y="676"/>
                  </a:cubicBezTo>
                  <a:cubicBezTo>
                    <a:pt x="251" y="656"/>
                    <a:pt x="221" y="644"/>
                    <a:pt x="221" y="644"/>
                  </a:cubicBezTo>
                  <a:cubicBezTo>
                    <a:pt x="214" y="641"/>
                    <a:pt x="214" y="641"/>
                    <a:pt x="214" y="641"/>
                  </a:cubicBezTo>
                  <a:cubicBezTo>
                    <a:pt x="214" y="127"/>
                    <a:pt x="214" y="127"/>
                    <a:pt x="214" y="127"/>
                  </a:cubicBezTo>
                  <a:cubicBezTo>
                    <a:pt x="222" y="125"/>
                    <a:pt x="222" y="125"/>
                    <a:pt x="222" y="125"/>
                  </a:cubicBezTo>
                  <a:cubicBezTo>
                    <a:pt x="265" y="114"/>
                    <a:pt x="274" y="83"/>
                    <a:pt x="278" y="53"/>
                  </a:cubicBezTo>
                  <a:cubicBezTo>
                    <a:pt x="279" y="45"/>
                    <a:pt x="279" y="45"/>
                    <a:pt x="279" y="45"/>
                  </a:cubicBezTo>
                  <a:cubicBezTo>
                    <a:pt x="295" y="45"/>
                    <a:pt x="295" y="45"/>
                    <a:pt x="295" y="45"/>
                  </a:cubicBezTo>
                  <a:cubicBezTo>
                    <a:pt x="295" y="44"/>
                    <a:pt x="295" y="44"/>
                    <a:pt x="295" y="44"/>
                  </a:cubicBezTo>
                  <a:cubicBezTo>
                    <a:pt x="295" y="21"/>
                    <a:pt x="295" y="21"/>
                    <a:pt x="295" y="21"/>
                  </a:cubicBezTo>
                  <a:cubicBezTo>
                    <a:pt x="295" y="20"/>
                    <a:pt x="295" y="20"/>
                    <a:pt x="295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1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41" y="83"/>
                    <a:pt x="50" y="114"/>
                    <a:pt x="94" y="125"/>
                  </a:cubicBezTo>
                  <a:cubicBezTo>
                    <a:pt x="101" y="127"/>
                    <a:pt x="101" y="127"/>
                    <a:pt x="101" y="127"/>
                  </a:cubicBezTo>
                  <a:cubicBezTo>
                    <a:pt x="101" y="641"/>
                    <a:pt x="101" y="641"/>
                    <a:pt x="101" y="641"/>
                  </a:cubicBezTo>
                  <a:cubicBezTo>
                    <a:pt x="95" y="644"/>
                    <a:pt x="95" y="644"/>
                    <a:pt x="95" y="644"/>
                  </a:cubicBezTo>
                  <a:cubicBezTo>
                    <a:pt x="86" y="647"/>
                    <a:pt x="64" y="659"/>
                    <a:pt x="62" y="676"/>
                  </a:cubicBezTo>
                  <a:cubicBezTo>
                    <a:pt x="60" y="685"/>
                    <a:pt x="60" y="685"/>
                    <a:pt x="60" y="685"/>
                  </a:cubicBezTo>
                  <a:cubicBezTo>
                    <a:pt x="47" y="685"/>
                    <a:pt x="47" y="685"/>
                    <a:pt x="47" y="685"/>
                  </a:cubicBezTo>
                  <a:lnTo>
                    <a:pt x="47" y="7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9"/>
            <p:cNvSpPr>
              <a:spLocks noEditPoints="1"/>
            </p:cNvSpPr>
            <p:nvPr/>
          </p:nvSpPr>
          <p:spPr>
            <a:xfrm>
              <a:off x="9559925" y="954087"/>
              <a:ext cx="1189038" cy="2719388"/>
            </a:xfrm>
            <a:custGeom>
              <a:avLst/>
              <a:gdLst>
                <a:gd name="T0" fmla="*/ 270 w 315"/>
                <a:gd name="T1" fmla="*/ 721 h 721"/>
                <a:gd name="T2" fmla="*/ 45 w 315"/>
                <a:gd name="T3" fmla="*/ 721 h 721"/>
                <a:gd name="T4" fmla="*/ 27 w 315"/>
                <a:gd name="T5" fmla="*/ 702 h 721"/>
                <a:gd name="T6" fmla="*/ 27 w 315"/>
                <a:gd name="T7" fmla="*/ 684 h 721"/>
                <a:gd name="T8" fmla="*/ 44 w 315"/>
                <a:gd name="T9" fmla="*/ 665 h 721"/>
                <a:gd name="T10" fmla="*/ 81 w 315"/>
                <a:gd name="T11" fmla="*/ 628 h 721"/>
                <a:gd name="T12" fmla="*/ 81 w 315"/>
                <a:gd name="T13" fmla="*/ 142 h 721"/>
                <a:gd name="T14" fmla="*/ 19 w 315"/>
                <a:gd name="T15" fmla="*/ 65 h 721"/>
                <a:gd name="T16" fmla="*/ 0 w 315"/>
                <a:gd name="T17" fmla="*/ 44 h 721"/>
                <a:gd name="T18" fmla="*/ 0 w 315"/>
                <a:gd name="T19" fmla="*/ 21 h 721"/>
                <a:gd name="T20" fmla="*/ 19 w 315"/>
                <a:gd name="T21" fmla="*/ 0 h 721"/>
                <a:gd name="T22" fmla="*/ 296 w 315"/>
                <a:gd name="T23" fmla="*/ 0 h 721"/>
                <a:gd name="T24" fmla="*/ 315 w 315"/>
                <a:gd name="T25" fmla="*/ 21 h 721"/>
                <a:gd name="T26" fmla="*/ 315 w 315"/>
                <a:gd name="T27" fmla="*/ 44 h 721"/>
                <a:gd name="T28" fmla="*/ 296 w 315"/>
                <a:gd name="T29" fmla="*/ 65 h 721"/>
                <a:gd name="T30" fmla="*/ 234 w 315"/>
                <a:gd name="T31" fmla="*/ 142 h 721"/>
                <a:gd name="T32" fmla="*/ 234 w 315"/>
                <a:gd name="T33" fmla="*/ 628 h 721"/>
                <a:gd name="T34" fmla="*/ 271 w 315"/>
                <a:gd name="T35" fmla="*/ 665 h 721"/>
                <a:gd name="T36" fmla="*/ 288 w 315"/>
                <a:gd name="T37" fmla="*/ 684 h 721"/>
                <a:gd name="T38" fmla="*/ 288 w 315"/>
                <a:gd name="T39" fmla="*/ 702 h 721"/>
                <a:gd name="T40" fmla="*/ 270 w 315"/>
                <a:gd name="T41" fmla="*/ 721 h 721"/>
                <a:gd name="T42" fmla="*/ 47 w 315"/>
                <a:gd name="T43" fmla="*/ 701 h 721"/>
                <a:gd name="T44" fmla="*/ 268 w 315"/>
                <a:gd name="T45" fmla="*/ 701 h 721"/>
                <a:gd name="T46" fmla="*/ 268 w 315"/>
                <a:gd name="T47" fmla="*/ 685 h 721"/>
                <a:gd name="T48" fmla="*/ 255 w 315"/>
                <a:gd name="T49" fmla="*/ 685 h 721"/>
                <a:gd name="T50" fmla="*/ 254 w 315"/>
                <a:gd name="T51" fmla="*/ 676 h 721"/>
                <a:gd name="T52" fmla="*/ 220 w 315"/>
                <a:gd name="T53" fmla="*/ 644 h 721"/>
                <a:gd name="T54" fmla="*/ 214 w 315"/>
                <a:gd name="T55" fmla="*/ 641 h 721"/>
                <a:gd name="T56" fmla="*/ 214 w 315"/>
                <a:gd name="T57" fmla="*/ 596 h 721"/>
                <a:gd name="T58" fmla="*/ 214 w 315"/>
                <a:gd name="T59" fmla="*/ 127 h 721"/>
                <a:gd name="T60" fmla="*/ 222 w 315"/>
                <a:gd name="T61" fmla="*/ 125 h 721"/>
                <a:gd name="T62" fmla="*/ 278 w 315"/>
                <a:gd name="T63" fmla="*/ 53 h 721"/>
                <a:gd name="T64" fmla="*/ 279 w 315"/>
                <a:gd name="T65" fmla="*/ 45 h 721"/>
                <a:gd name="T66" fmla="*/ 295 w 315"/>
                <a:gd name="T67" fmla="*/ 45 h 721"/>
                <a:gd name="T68" fmla="*/ 295 w 315"/>
                <a:gd name="T69" fmla="*/ 44 h 721"/>
                <a:gd name="T70" fmla="*/ 295 w 315"/>
                <a:gd name="T71" fmla="*/ 21 h 721"/>
                <a:gd name="T72" fmla="*/ 295 w 315"/>
                <a:gd name="T73" fmla="*/ 20 h 721"/>
                <a:gd name="T74" fmla="*/ 20 w 315"/>
                <a:gd name="T75" fmla="*/ 20 h 721"/>
                <a:gd name="T76" fmla="*/ 20 w 315"/>
                <a:gd name="T77" fmla="*/ 21 h 721"/>
                <a:gd name="T78" fmla="*/ 20 w 315"/>
                <a:gd name="T79" fmla="*/ 44 h 721"/>
                <a:gd name="T80" fmla="*/ 20 w 315"/>
                <a:gd name="T81" fmla="*/ 45 h 721"/>
                <a:gd name="T82" fmla="*/ 36 w 315"/>
                <a:gd name="T83" fmla="*/ 45 h 721"/>
                <a:gd name="T84" fmla="*/ 37 w 315"/>
                <a:gd name="T85" fmla="*/ 53 h 721"/>
                <a:gd name="T86" fmla="*/ 94 w 315"/>
                <a:gd name="T87" fmla="*/ 125 h 721"/>
                <a:gd name="T88" fmla="*/ 101 w 315"/>
                <a:gd name="T89" fmla="*/ 127 h 721"/>
                <a:gd name="T90" fmla="*/ 101 w 315"/>
                <a:gd name="T91" fmla="*/ 641 h 721"/>
                <a:gd name="T92" fmla="*/ 95 w 315"/>
                <a:gd name="T93" fmla="*/ 644 h 721"/>
                <a:gd name="T94" fmla="*/ 61 w 315"/>
                <a:gd name="T95" fmla="*/ 676 h 721"/>
                <a:gd name="T96" fmla="*/ 60 w 315"/>
                <a:gd name="T97" fmla="*/ 685 h 721"/>
                <a:gd name="T98" fmla="*/ 47 w 315"/>
                <a:gd name="T99" fmla="*/ 685 h 721"/>
                <a:gd name="T100" fmla="*/ 47 w 315"/>
                <a:gd name="T101" fmla="*/ 701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5" h="721">
                  <a:moveTo>
                    <a:pt x="270" y="721"/>
                  </a:moveTo>
                  <a:cubicBezTo>
                    <a:pt x="45" y="721"/>
                    <a:pt x="45" y="721"/>
                    <a:pt x="45" y="721"/>
                  </a:cubicBezTo>
                  <a:cubicBezTo>
                    <a:pt x="35" y="721"/>
                    <a:pt x="27" y="713"/>
                    <a:pt x="27" y="702"/>
                  </a:cubicBezTo>
                  <a:cubicBezTo>
                    <a:pt x="27" y="684"/>
                    <a:pt x="27" y="684"/>
                    <a:pt x="27" y="684"/>
                  </a:cubicBezTo>
                  <a:cubicBezTo>
                    <a:pt x="27" y="674"/>
                    <a:pt x="35" y="665"/>
                    <a:pt x="44" y="665"/>
                  </a:cubicBezTo>
                  <a:cubicBezTo>
                    <a:pt x="51" y="645"/>
                    <a:pt x="71" y="633"/>
                    <a:pt x="81" y="628"/>
                  </a:cubicBezTo>
                  <a:cubicBezTo>
                    <a:pt x="81" y="142"/>
                    <a:pt x="81" y="142"/>
                    <a:pt x="81" y="142"/>
                  </a:cubicBezTo>
                  <a:cubicBezTo>
                    <a:pt x="36" y="128"/>
                    <a:pt x="23" y="93"/>
                    <a:pt x="19" y="65"/>
                  </a:cubicBezTo>
                  <a:cubicBezTo>
                    <a:pt x="8" y="64"/>
                    <a:pt x="0" y="55"/>
                    <a:pt x="0" y="4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307" y="0"/>
                    <a:pt x="315" y="9"/>
                    <a:pt x="315" y="21"/>
                  </a:cubicBezTo>
                  <a:cubicBezTo>
                    <a:pt x="315" y="44"/>
                    <a:pt x="315" y="44"/>
                    <a:pt x="315" y="44"/>
                  </a:cubicBezTo>
                  <a:cubicBezTo>
                    <a:pt x="315" y="55"/>
                    <a:pt x="307" y="64"/>
                    <a:pt x="296" y="65"/>
                  </a:cubicBezTo>
                  <a:cubicBezTo>
                    <a:pt x="292" y="93"/>
                    <a:pt x="279" y="128"/>
                    <a:pt x="234" y="142"/>
                  </a:cubicBezTo>
                  <a:cubicBezTo>
                    <a:pt x="234" y="628"/>
                    <a:pt x="234" y="628"/>
                    <a:pt x="234" y="628"/>
                  </a:cubicBezTo>
                  <a:cubicBezTo>
                    <a:pt x="244" y="633"/>
                    <a:pt x="264" y="645"/>
                    <a:pt x="271" y="665"/>
                  </a:cubicBezTo>
                  <a:cubicBezTo>
                    <a:pt x="281" y="665"/>
                    <a:pt x="288" y="674"/>
                    <a:pt x="288" y="684"/>
                  </a:cubicBezTo>
                  <a:cubicBezTo>
                    <a:pt x="288" y="702"/>
                    <a:pt x="288" y="702"/>
                    <a:pt x="288" y="702"/>
                  </a:cubicBezTo>
                  <a:cubicBezTo>
                    <a:pt x="288" y="713"/>
                    <a:pt x="280" y="721"/>
                    <a:pt x="270" y="721"/>
                  </a:cubicBezTo>
                  <a:close/>
                  <a:moveTo>
                    <a:pt x="47" y="701"/>
                  </a:moveTo>
                  <a:cubicBezTo>
                    <a:pt x="268" y="701"/>
                    <a:pt x="268" y="701"/>
                    <a:pt x="268" y="701"/>
                  </a:cubicBezTo>
                  <a:cubicBezTo>
                    <a:pt x="268" y="685"/>
                    <a:pt x="268" y="685"/>
                    <a:pt x="268" y="685"/>
                  </a:cubicBezTo>
                  <a:cubicBezTo>
                    <a:pt x="255" y="685"/>
                    <a:pt x="255" y="685"/>
                    <a:pt x="255" y="685"/>
                  </a:cubicBezTo>
                  <a:cubicBezTo>
                    <a:pt x="254" y="676"/>
                    <a:pt x="254" y="676"/>
                    <a:pt x="254" y="676"/>
                  </a:cubicBezTo>
                  <a:cubicBezTo>
                    <a:pt x="251" y="659"/>
                    <a:pt x="229" y="647"/>
                    <a:pt x="220" y="644"/>
                  </a:cubicBezTo>
                  <a:cubicBezTo>
                    <a:pt x="214" y="641"/>
                    <a:pt x="214" y="641"/>
                    <a:pt x="214" y="641"/>
                  </a:cubicBezTo>
                  <a:cubicBezTo>
                    <a:pt x="214" y="596"/>
                    <a:pt x="214" y="596"/>
                    <a:pt x="214" y="596"/>
                  </a:cubicBezTo>
                  <a:cubicBezTo>
                    <a:pt x="214" y="127"/>
                    <a:pt x="214" y="127"/>
                    <a:pt x="214" y="127"/>
                  </a:cubicBezTo>
                  <a:cubicBezTo>
                    <a:pt x="222" y="125"/>
                    <a:pt x="222" y="125"/>
                    <a:pt x="222" y="125"/>
                  </a:cubicBezTo>
                  <a:cubicBezTo>
                    <a:pt x="265" y="114"/>
                    <a:pt x="274" y="83"/>
                    <a:pt x="278" y="53"/>
                  </a:cubicBezTo>
                  <a:cubicBezTo>
                    <a:pt x="279" y="45"/>
                    <a:pt x="279" y="45"/>
                    <a:pt x="279" y="45"/>
                  </a:cubicBezTo>
                  <a:cubicBezTo>
                    <a:pt x="295" y="45"/>
                    <a:pt x="295" y="45"/>
                    <a:pt x="295" y="45"/>
                  </a:cubicBezTo>
                  <a:cubicBezTo>
                    <a:pt x="295" y="44"/>
                    <a:pt x="295" y="44"/>
                    <a:pt x="295" y="44"/>
                  </a:cubicBezTo>
                  <a:cubicBezTo>
                    <a:pt x="295" y="21"/>
                    <a:pt x="295" y="21"/>
                    <a:pt x="295" y="21"/>
                  </a:cubicBezTo>
                  <a:cubicBezTo>
                    <a:pt x="295" y="20"/>
                    <a:pt x="295" y="20"/>
                    <a:pt x="295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1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41" y="83"/>
                    <a:pt x="50" y="114"/>
                    <a:pt x="94" y="125"/>
                  </a:cubicBezTo>
                  <a:cubicBezTo>
                    <a:pt x="101" y="127"/>
                    <a:pt x="101" y="127"/>
                    <a:pt x="101" y="127"/>
                  </a:cubicBezTo>
                  <a:cubicBezTo>
                    <a:pt x="101" y="641"/>
                    <a:pt x="101" y="641"/>
                    <a:pt x="101" y="641"/>
                  </a:cubicBezTo>
                  <a:cubicBezTo>
                    <a:pt x="95" y="644"/>
                    <a:pt x="95" y="644"/>
                    <a:pt x="95" y="644"/>
                  </a:cubicBezTo>
                  <a:cubicBezTo>
                    <a:pt x="86" y="647"/>
                    <a:pt x="64" y="659"/>
                    <a:pt x="61" y="676"/>
                  </a:cubicBezTo>
                  <a:cubicBezTo>
                    <a:pt x="60" y="685"/>
                    <a:pt x="60" y="685"/>
                    <a:pt x="60" y="685"/>
                  </a:cubicBezTo>
                  <a:cubicBezTo>
                    <a:pt x="47" y="685"/>
                    <a:pt x="47" y="685"/>
                    <a:pt x="47" y="685"/>
                  </a:cubicBezTo>
                  <a:lnTo>
                    <a:pt x="47" y="7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0"/>
            <p:cNvSpPr>
              <a:spLocks noEditPoints="1"/>
            </p:cNvSpPr>
            <p:nvPr/>
          </p:nvSpPr>
          <p:spPr>
            <a:xfrm>
              <a:off x="9439276" y="-311512"/>
              <a:ext cx="4430713" cy="1166814"/>
            </a:xfrm>
            <a:custGeom>
              <a:avLst/>
              <a:gdLst>
                <a:gd name="T0" fmla="*/ 1149 w 1174"/>
                <a:gd name="T1" fmla="*/ 309 h 309"/>
                <a:gd name="T2" fmla="*/ 25 w 1174"/>
                <a:gd name="T3" fmla="*/ 309 h 309"/>
                <a:gd name="T4" fmla="*/ 3 w 1174"/>
                <a:gd name="T5" fmla="*/ 291 h 309"/>
                <a:gd name="T6" fmla="*/ 15 w 1174"/>
                <a:gd name="T7" fmla="*/ 265 h 309"/>
                <a:gd name="T8" fmla="*/ 562 w 1174"/>
                <a:gd name="T9" fmla="*/ 7 h 309"/>
                <a:gd name="T10" fmla="*/ 612 w 1174"/>
                <a:gd name="T11" fmla="*/ 7 h 309"/>
                <a:gd name="T12" fmla="*/ 1159 w 1174"/>
                <a:gd name="T13" fmla="*/ 265 h 309"/>
                <a:gd name="T14" fmla="*/ 1172 w 1174"/>
                <a:gd name="T15" fmla="*/ 291 h 309"/>
                <a:gd name="T16" fmla="*/ 1149 w 1174"/>
                <a:gd name="T17" fmla="*/ 309 h 309"/>
                <a:gd name="T18" fmla="*/ 587 w 1174"/>
                <a:gd name="T19" fmla="*/ 22 h 309"/>
                <a:gd name="T20" fmla="*/ 570 w 1174"/>
                <a:gd name="T21" fmla="*/ 25 h 309"/>
                <a:gd name="T22" fmla="*/ 24 w 1174"/>
                <a:gd name="T23" fmla="*/ 283 h 309"/>
                <a:gd name="T24" fmla="*/ 22 w 1174"/>
                <a:gd name="T25" fmla="*/ 287 h 309"/>
                <a:gd name="T26" fmla="*/ 25 w 1174"/>
                <a:gd name="T27" fmla="*/ 289 h 309"/>
                <a:gd name="T28" fmla="*/ 1149 w 1174"/>
                <a:gd name="T29" fmla="*/ 289 h 309"/>
                <a:gd name="T30" fmla="*/ 1152 w 1174"/>
                <a:gd name="T31" fmla="*/ 287 h 309"/>
                <a:gd name="T32" fmla="*/ 1150 w 1174"/>
                <a:gd name="T33" fmla="*/ 283 h 309"/>
                <a:gd name="T34" fmla="*/ 604 w 1174"/>
                <a:gd name="T35" fmla="*/ 25 h 309"/>
                <a:gd name="T36" fmla="*/ 587 w 1174"/>
                <a:gd name="T37" fmla="*/ 2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74" h="309">
                  <a:moveTo>
                    <a:pt x="1149" y="309"/>
                  </a:moveTo>
                  <a:cubicBezTo>
                    <a:pt x="25" y="309"/>
                    <a:pt x="25" y="309"/>
                    <a:pt x="25" y="309"/>
                  </a:cubicBezTo>
                  <a:cubicBezTo>
                    <a:pt x="14" y="309"/>
                    <a:pt x="5" y="302"/>
                    <a:pt x="3" y="291"/>
                  </a:cubicBezTo>
                  <a:cubicBezTo>
                    <a:pt x="0" y="280"/>
                    <a:pt x="5" y="270"/>
                    <a:pt x="15" y="265"/>
                  </a:cubicBezTo>
                  <a:cubicBezTo>
                    <a:pt x="562" y="7"/>
                    <a:pt x="562" y="7"/>
                    <a:pt x="562" y="7"/>
                  </a:cubicBezTo>
                  <a:cubicBezTo>
                    <a:pt x="578" y="0"/>
                    <a:pt x="596" y="0"/>
                    <a:pt x="612" y="7"/>
                  </a:cubicBezTo>
                  <a:cubicBezTo>
                    <a:pt x="1159" y="265"/>
                    <a:pt x="1159" y="265"/>
                    <a:pt x="1159" y="265"/>
                  </a:cubicBezTo>
                  <a:cubicBezTo>
                    <a:pt x="1169" y="270"/>
                    <a:pt x="1174" y="280"/>
                    <a:pt x="1172" y="291"/>
                  </a:cubicBezTo>
                  <a:cubicBezTo>
                    <a:pt x="1169" y="302"/>
                    <a:pt x="1160" y="309"/>
                    <a:pt x="1149" y="309"/>
                  </a:cubicBezTo>
                  <a:close/>
                  <a:moveTo>
                    <a:pt x="587" y="22"/>
                  </a:moveTo>
                  <a:cubicBezTo>
                    <a:pt x="581" y="22"/>
                    <a:pt x="576" y="23"/>
                    <a:pt x="570" y="25"/>
                  </a:cubicBezTo>
                  <a:cubicBezTo>
                    <a:pt x="24" y="283"/>
                    <a:pt x="24" y="283"/>
                    <a:pt x="24" y="283"/>
                  </a:cubicBezTo>
                  <a:cubicBezTo>
                    <a:pt x="22" y="284"/>
                    <a:pt x="22" y="285"/>
                    <a:pt x="22" y="287"/>
                  </a:cubicBezTo>
                  <a:cubicBezTo>
                    <a:pt x="23" y="289"/>
                    <a:pt x="24" y="289"/>
                    <a:pt x="25" y="289"/>
                  </a:cubicBezTo>
                  <a:cubicBezTo>
                    <a:pt x="1149" y="289"/>
                    <a:pt x="1149" y="289"/>
                    <a:pt x="1149" y="289"/>
                  </a:cubicBezTo>
                  <a:cubicBezTo>
                    <a:pt x="1151" y="289"/>
                    <a:pt x="1152" y="289"/>
                    <a:pt x="1152" y="287"/>
                  </a:cubicBezTo>
                  <a:cubicBezTo>
                    <a:pt x="1152" y="285"/>
                    <a:pt x="1152" y="284"/>
                    <a:pt x="1150" y="283"/>
                  </a:cubicBezTo>
                  <a:cubicBezTo>
                    <a:pt x="604" y="25"/>
                    <a:pt x="604" y="25"/>
                    <a:pt x="604" y="25"/>
                  </a:cubicBezTo>
                  <a:cubicBezTo>
                    <a:pt x="598" y="23"/>
                    <a:pt x="593" y="22"/>
                    <a:pt x="587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"/>
            <p:cNvSpPr>
              <a:spLocks noEditPoints="1"/>
            </p:cNvSpPr>
            <p:nvPr/>
          </p:nvSpPr>
          <p:spPr>
            <a:xfrm>
              <a:off x="10825163" y="1444625"/>
              <a:ext cx="1660525" cy="1663700"/>
            </a:xfrm>
            <a:custGeom>
              <a:avLst/>
              <a:gdLst>
                <a:gd name="T0" fmla="*/ 220 w 440"/>
                <a:gd name="T1" fmla="*/ 441 h 441"/>
                <a:gd name="T2" fmla="*/ 0 w 440"/>
                <a:gd name="T3" fmla="*/ 221 h 441"/>
                <a:gd name="T4" fmla="*/ 220 w 440"/>
                <a:gd name="T5" fmla="*/ 0 h 441"/>
                <a:gd name="T6" fmla="*/ 440 w 440"/>
                <a:gd name="T7" fmla="*/ 221 h 441"/>
                <a:gd name="T8" fmla="*/ 220 w 440"/>
                <a:gd name="T9" fmla="*/ 441 h 441"/>
                <a:gd name="T10" fmla="*/ 220 w 440"/>
                <a:gd name="T11" fmla="*/ 20 h 441"/>
                <a:gd name="T12" fmla="*/ 20 w 440"/>
                <a:gd name="T13" fmla="*/ 221 h 441"/>
                <a:gd name="T14" fmla="*/ 220 w 440"/>
                <a:gd name="T15" fmla="*/ 421 h 441"/>
                <a:gd name="T16" fmla="*/ 420 w 440"/>
                <a:gd name="T17" fmla="*/ 221 h 441"/>
                <a:gd name="T18" fmla="*/ 220 w 440"/>
                <a:gd name="T19" fmla="*/ 2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0" h="441">
                  <a:moveTo>
                    <a:pt x="220" y="441"/>
                  </a:moveTo>
                  <a:cubicBezTo>
                    <a:pt x="99" y="441"/>
                    <a:pt x="0" y="342"/>
                    <a:pt x="0" y="221"/>
                  </a:cubicBezTo>
                  <a:cubicBezTo>
                    <a:pt x="0" y="99"/>
                    <a:pt x="99" y="0"/>
                    <a:pt x="220" y="0"/>
                  </a:cubicBezTo>
                  <a:cubicBezTo>
                    <a:pt x="342" y="0"/>
                    <a:pt x="440" y="99"/>
                    <a:pt x="440" y="221"/>
                  </a:cubicBezTo>
                  <a:cubicBezTo>
                    <a:pt x="440" y="342"/>
                    <a:pt x="342" y="441"/>
                    <a:pt x="220" y="441"/>
                  </a:cubicBezTo>
                  <a:close/>
                  <a:moveTo>
                    <a:pt x="220" y="20"/>
                  </a:moveTo>
                  <a:cubicBezTo>
                    <a:pt x="110" y="20"/>
                    <a:pt x="20" y="110"/>
                    <a:pt x="20" y="221"/>
                  </a:cubicBezTo>
                  <a:cubicBezTo>
                    <a:pt x="20" y="331"/>
                    <a:pt x="110" y="421"/>
                    <a:pt x="220" y="421"/>
                  </a:cubicBezTo>
                  <a:cubicBezTo>
                    <a:pt x="331" y="421"/>
                    <a:pt x="420" y="331"/>
                    <a:pt x="420" y="221"/>
                  </a:cubicBezTo>
                  <a:cubicBezTo>
                    <a:pt x="420" y="110"/>
                    <a:pt x="331" y="20"/>
                    <a:pt x="22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2"/>
            <p:cNvSpPr>
              <a:spLocks noEditPoints="1"/>
            </p:cNvSpPr>
            <p:nvPr/>
          </p:nvSpPr>
          <p:spPr>
            <a:xfrm>
              <a:off x="11352213" y="1773238"/>
              <a:ext cx="604838" cy="1019175"/>
            </a:xfrm>
            <a:custGeom>
              <a:avLst/>
              <a:gdLst>
                <a:gd name="T0" fmla="*/ 96 w 160"/>
                <a:gd name="T1" fmla="*/ 116 h 270"/>
                <a:gd name="T2" fmla="*/ 96 w 160"/>
                <a:gd name="T3" fmla="*/ 34 h 270"/>
                <a:gd name="T4" fmla="*/ 123 w 160"/>
                <a:gd name="T5" fmla="*/ 57 h 270"/>
                <a:gd name="T6" fmla="*/ 151 w 160"/>
                <a:gd name="T7" fmla="*/ 44 h 270"/>
                <a:gd name="T8" fmla="*/ 80 w 160"/>
                <a:gd name="T9" fmla="*/ 0 h 270"/>
                <a:gd name="T10" fmla="*/ 2 w 160"/>
                <a:gd name="T11" fmla="*/ 74 h 270"/>
                <a:gd name="T12" fmla="*/ 21 w 160"/>
                <a:gd name="T13" fmla="*/ 125 h 270"/>
                <a:gd name="T14" fmla="*/ 65 w 160"/>
                <a:gd name="T15" fmla="*/ 145 h 270"/>
                <a:gd name="T16" fmla="*/ 65 w 160"/>
                <a:gd name="T17" fmla="*/ 236 h 270"/>
                <a:gd name="T18" fmla="*/ 31 w 160"/>
                <a:gd name="T19" fmla="*/ 198 h 270"/>
                <a:gd name="T20" fmla="*/ 0 w 160"/>
                <a:gd name="T21" fmla="*/ 201 h 270"/>
                <a:gd name="T22" fmla="*/ 80 w 160"/>
                <a:gd name="T23" fmla="*/ 270 h 270"/>
                <a:gd name="T24" fmla="*/ 160 w 160"/>
                <a:gd name="T25" fmla="*/ 193 h 270"/>
                <a:gd name="T26" fmla="*/ 96 w 160"/>
                <a:gd name="T27" fmla="*/ 116 h 270"/>
                <a:gd name="T28" fmla="*/ 43 w 160"/>
                <a:gd name="T29" fmla="*/ 103 h 270"/>
                <a:gd name="T30" fmla="*/ 33 w 160"/>
                <a:gd name="T31" fmla="*/ 74 h 270"/>
                <a:gd name="T32" fmla="*/ 65 w 160"/>
                <a:gd name="T33" fmla="*/ 33 h 270"/>
                <a:gd name="T34" fmla="*/ 65 w 160"/>
                <a:gd name="T35" fmla="*/ 113 h 270"/>
                <a:gd name="T36" fmla="*/ 43 w 160"/>
                <a:gd name="T37" fmla="*/ 103 h 270"/>
                <a:gd name="T38" fmla="*/ 96 w 160"/>
                <a:gd name="T39" fmla="*/ 236 h 270"/>
                <a:gd name="T40" fmla="*/ 96 w 160"/>
                <a:gd name="T41" fmla="*/ 147 h 270"/>
                <a:gd name="T42" fmla="*/ 129 w 160"/>
                <a:gd name="T43" fmla="*/ 193 h 270"/>
                <a:gd name="T44" fmla="*/ 96 w 160"/>
                <a:gd name="T45" fmla="*/ 23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0" h="270">
                  <a:moveTo>
                    <a:pt x="96" y="116"/>
                  </a:moveTo>
                  <a:cubicBezTo>
                    <a:pt x="96" y="34"/>
                    <a:pt x="96" y="34"/>
                    <a:pt x="96" y="34"/>
                  </a:cubicBezTo>
                  <a:cubicBezTo>
                    <a:pt x="107" y="38"/>
                    <a:pt x="117" y="46"/>
                    <a:pt x="123" y="57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38" y="17"/>
                    <a:pt x="110" y="0"/>
                    <a:pt x="80" y="0"/>
                  </a:cubicBezTo>
                  <a:cubicBezTo>
                    <a:pt x="37" y="0"/>
                    <a:pt x="2" y="33"/>
                    <a:pt x="2" y="74"/>
                  </a:cubicBezTo>
                  <a:cubicBezTo>
                    <a:pt x="2" y="95"/>
                    <a:pt x="9" y="113"/>
                    <a:pt x="21" y="125"/>
                  </a:cubicBezTo>
                  <a:cubicBezTo>
                    <a:pt x="32" y="136"/>
                    <a:pt x="46" y="142"/>
                    <a:pt x="65" y="145"/>
                  </a:cubicBezTo>
                  <a:cubicBezTo>
                    <a:pt x="65" y="236"/>
                    <a:pt x="65" y="236"/>
                    <a:pt x="65" y="236"/>
                  </a:cubicBezTo>
                  <a:cubicBezTo>
                    <a:pt x="46" y="231"/>
                    <a:pt x="33" y="216"/>
                    <a:pt x="31" y="198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4" y="240"/>
                    <a:pt x="39" y="270"/>
                    <a:pt x="80" y="270"/>
                  </a:cubicBezTo>
                  <a:cubicBezTo>
                    <a:pt x="124" y="270"/>
                    <a:pt x="160" y="235"/>
                    <a:pt x="160" y="193"/>
                  </a:cubicBezTo>
                  <a:cubicBezTo>
                    <a:pt x="160" y="151"/>
                    <a:pt x="135" y="122"/>
                    <a:pt x="96" y="116"/>
                  </a:cubicBezTo>
                  <a:close/>
                  <a:moveTo>
                    <a:pt x="43" y="103"/>
                  </a:moveTo>
                  <a:cubicBezTo>
                    <a:pt x="37" y="97"/>
                    <a:pt x="33" y="87"/>
                    <a:pt x="33" y="74"/>
                  </a:cubicBezTo>
                  <a:cubicBezTo>
                    <a:pt x="33" y="55"/>
                    <a:pt x="46" y="39"/>
                    <a:pt x="65" y="33"/>
                  </a:cubicBezTo>
                  <a:cubicBezTo>
                    <a:pt x="65" y="113"/>
                    <a:pt x="65" y="113"/>
                    <a:pt x="65" y="113"/>
                  </a:cubicBezTo>
                  <a:cubicBezTo>
                    <a:pt x="55" y="112"/>
                    <a:pt x="48" y="108"/>
                    <a:pt x="43" y="103"/>
                  </a:cubicBezTo>
                  <a:close/>
                  <a:moveTo>
                    <a:pt x="96" y="236"/>
                  </a:moveTo>
                  <a:cubicBezTo>
                    <a:pt x="96" y="147"/>
                    <a:pt x="96" y="147"/>
                    <a:pt x="96" y="147"/>
                  </a:cubicBezTo>
                  <a:cubicBezTo>
                    <a:pt x="126" y="154"/>
                    <a:pt x="129" y="181"/>
                    <a:pt x="129" y="193"/>
                  </a:cubicBezTo>
                  <a:cubicBezTo>
                    <a:pt x="129" y="213"/>
                    <a:pt x="115" y="230"/>
                    <a:pt x="96" y="2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861919" y="4100446"/>
            <a:ext cx="1914031" cy="1652654"/>
            <a:chOff x="5921375" y="-1866900"/>
            <a:chExt cx="2592388" cy="2238376"/>
          </a:xfr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/>
            <a:tileRect/>
          </a:gradFill>
        </p:grpSpPr>
        <p:sp>
          <p:nvSpPr>
            <p:cNvPr id="19" name="Freeform 5"/>
            <p:cNvSpPr>
              <a:spLocks noEditPoints="1"/>
            </p:cNvSpPr>
            <p:nvPr/>
          </p:nvSpPr>
          <p:spPr>
            <a:xfrm>
              <a:off x="5921375" y="-1866900"/>
              <a:ext cx="2592388" cy="1931988"/>
            </a:xfrm>
            <a:custGeom>
              <a:avLst/>
              <a:gdLst>
                <a:gd name="T0" fmla="*/ 667 w 686"/>
                <a:gd name="T1" fmla="*/ 142 h 511"/>
                <a:gd name="T2" fmla="*/ 170 w 686"/>
                <a:gd name="T3" fmla="*/ 43 h 511"/>
                <a:gd name="T4" fmla="*/ 141 w 686"/>
                <a:gd name="T5" fmla="*/ 25 h 511"/>
                <a:gd name="T6" fmla="*/ 33 w 686"/>
                <a:gd name="T7" fmla="*/ 0 h 511"/>
                <a:gd name="T8" fmla="*/ 0 w 686"/>
                <a:gd name="T9" fmla="*/ 39 h 511"/>
                <a:gd name="T10" fmla="*/ 109 w 686"/>
                <a:gd name="T11" fmla="*/ 73 h 511"/>
                <a:gd name="T12" fmla="*/ 150 w 686"/>
                <a:gd name="T13" fmla="*/ 45 h 511"/>
                <a:gd name="T14" fmla="*/ 190 w 686"/>
                <a:gd name="T15" fmla="*/ 511 h 511"/>
                <a:gd name="T16" fmla="*/ 594 w 686"/>
                <a:gd name="T17" fmla="*/ 501 h 511"/>
                <a:gd name="T18" fmla="*/ 192 w 686"/>
                <a:gd name="T19" fmla="*/ 491 h 511"/>
                <a:gd name="T20" fmla="*/ 628 w 686"/>
                <a:gd name="T21" fmla="*/ 410 h 511"/>
                <a:gd name="T22" fmla="*/ 661 w 686"/>
                <a:gd name="T23" fmla="*/ 298 h 511"/>
                <a:gd name="T24" fmla="*/ 662 w 686"/>
                <a:gd name="T25" fmla="*/ 293 h 511"/>
                <a:gd name="T26" fmla="*/ 681 w 686"/>
                <a:gd name="T27" fmla="*/ 148 h 511"/>
                <a:gd name="T28" fmla="*/ 109 w 686"/>
                <a:gd name="T29" fmla="*/ 53 h 511"/>
                <a:gd name="T30" fmla="*/ 20 w 686"/>
                <a:gd name="T31" fmla="*/ 39 h 511"/>
                <a:gd name="T32" fmla="*/ 33 w 686"/>
                <a:gd name="T33" fmla="*/ 20 h 511"/>
                <a:gd name="T34" fmla="*/ 122 w 686"/>
                <a:gd name="T35" fmla="*/ 34 h 511"/>
                <a:gd name="T36" fmla="*/ 344 w 686"/>
                <a:gd name="T37" fmla="*/ 284 h 511"/>
                <a:gd name="T38" fmla="*/ 492 w 686"/>
                <a:gd name="T39" fmla="*/ 162 h 511"/>
                <a:gd name="T40" fmla="*/ 344 w 686"/>
                <a:gd name="T41" fmla="*/ 284 h 511"/>
                <a:gd name="T42" fmla="*/ 492 w 686"/>
                <a:gd name="T43" fmla="*/ 401 h 511"/>
                <a:gd name="T44" fmla="*/ 344 w 686"/>
                <a:gd name="T45" fmla="*/ 304 h 511"/>
                <a:gd name="T46" fmla="*/ 324 w 686"/>
                <a:gd name="T47" fmla="*/ 162 h 511"/>
                <a:gd name="T48" fmla="*/ 182 w 686"/>
                <a:gd name="T49" fmla="*/ 284 h 511"/>
                <a:gd name="T50" fmla="*/ 324 w 686"/>
                <a:gd name="T51" fmla="*/ 162 h 511"/>
                <a:gd name="T52" fmla="*/ 324 w 686"/>
                <a:gd name="T53" fmla="*/ 304 h 511"/>
                <a:gd name="T54" fmla="*/ 189 w 686"/>
                <a:gd name="T55" fmla="*/ 425 h 511"/>
                <a:gd name="T56" fmla="*/ 625 w 686"/>
                <a:gd name="T57" fmla="*/ 390 h 511"/>
                <a:gd name="T58" fmla="*/ 512 w 686"/>
                <a:gd name="T59" fmla="*/ 304 h 511"/>
                <a:gd name="T60" fmla="*/ 625 w 686"/>
                <a:gd name="T61" fmla="*/ 390 h 511"/>
                <a:gd name="T62" fmla="*/ 512 w 686"/>
                <a:gd name="T63" fmla="*/ 284 h 511"/>
                <a:gd name="T64" fmla="*/ 665 w 686"/>
                <a:gd name="T65" fmla="*/ 162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6" h="511">
                  <a:moveTo>
                    <a:pt x="681" y="148"/>
                  </a:moveTo>
                  <a:cubicBezTo>
                    <a:pt x="678" y="144"/>
                    <a:pt x="673" y="142"/>
                    <a:pt x="667" y="142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70" y="33"/>
                    <a:pt x="162" y="25"/>
                    <a:pt x="152" y="25"/>
                  </a:cubicBezTo>
                  <a:cubicBezTo>
                    <a:pt x="141" y="25"/>
                    <a:pt x="141" y="25"/>
                    <a:pt x="141" y="25"/>
                  </a:cubicBezTo>
                  <a:cubicBezTo>
                    <a:pt x="138" y="11"/>
                    <a:pt x="124" y="0"/>
                    <a:pt x="109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8"/>
                    <a:pt x="15" y="73"/>
                    <a:pt x="33" y="73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25" y="73"/>
                    <a:pt x="139" y="61"/>
                    <a:pt x="142" y="45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72" y="494"/>
                    <a:pt x="172" y="494"/>
                    <a:pt x="172" y="494"/>
                  </a:cubicBezTo>
                  <a:cubicBezTo>
                    <a:pt x="172" y="503"/>
                    <a:pt x="180" y="511"/>
                    <a:pt x="190" y="511"/>
                  </a:cubicBezTo>
                  <a:cubicBezTo>
                    <a:pt x="584" y="511"/>
                    <a:pt x="584" y="511"/>
                    <a:pt x="584" y="511"/>
                  </a:cubicBezTo>
                  <a:cubicBezTo>
                    <a:pt x="590" y="511"/>
                    <a:pt x="594" y="507"/>
                    <a:pt x="594" y="501"/>
                  </a:cubicBezTo>
                  <a:cubicBezTo>
                    <a:pt x="594" y="496"/>
                    <a:pt x="590" y="491"/>
                    <a:pt x="584" y="491"/>
                  </a:cubicBezTo>
                  <a:cubicBezTo>
                    <a:pt x="192" y="491"/>
                    <a:pt x="192" y="491"/>
                    <a:pt x="192" y="491"/>
                  </a:cubicBezTo>
                  <a:cubicBezTo>
                    <a:pt x="190" y="445"/>
                    <a:pt x="190" y="445"/>
                    <a:pt x="190" y="445"/>
                  </a:cubicBezTo>
                  <a:cubicBezTo>
                    <a:pt x="628" y="410"/>
                    <a:pt x="628" y="410"/>
                    <a:pt x="628" y="410"/>
                  </a:cubicBezTo>
                  <a:cubicBezTo>
                    <a:pt x="636" y="409"/>
                    <a:pt x="643" y="403"/>
                    <a:pt x="644" y="395"/>
                  </a:cubicBezTo>
                  <a:cubicBezTo>
                    <a:pt x="661" y="298"/>
                    <a:pt x="661" y="298"/>
                    <a:pt x="661" y="298"/>
                  </a:cubicBezTo>
                  <a:cubicBezTo>
                    <a:pt x="662" y="297"/>
                    <a:pt x="662" y="295"/>
                    <a:pt x="662" y="294"/>
                  </a:cubicBezTo>
                  <a:cubicBezTo>
                    <a:pt x="662" y="293"/>
                    <a:pt x="662" y="293"/>
                    <a:pt x="662" y="293"/>
                  </a:cubicBezTo>
                  <a:cubicBezTo>
                    <a:pt x="685" y="163"/>
                    <a:pt x="685" y="163"/>
                    <a:pt x="685" y="163"/>
                  </a:cubicBezTo>
                  <a:cubicBezTo>
                    <a:pt x="686" y="157"/>
                    <a:pt x="685" y="152"/>
                    <a:pt x="681" y="148"/>
                  </a:cubicBezTo>
                  <a:close/>
                  <a:moveTo>
                    <a:pt x="122" y="39"/>
                  </a:moveTo>
                  <a:cubicBezTo>
                    <a:pt x="122" y="47"/>
                    <a:pt x="116" y="53"/>
                    <a:pt x="109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26" y="53"/>
                    <a:pt x="20" y="47"/>
                    <a:pt x="20" y="39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26"/>
                    <a:pt x="26" y="20"/>
                    <a:pt x="33" y="20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16" y="20"/>
                    <a:pt x="122" y="26"/>
                    <a:pt x="122" y="34"/>
                  </a:cubicBezTo>
                  <a:lnTo>
                    <a:pt x="122" y="39"/>
                  </a:lnTo>
                  <a:close/>
                  <a:moveTo>
                    <a:pt x="344" y="284"/>
                  </a:moveTo>
                  <a:cubicBezTo>
                    <a:pt x="344" y="162"/>
                    <a:pt x="344" y="162"/>
                    <a:pt x="344" y="162"/>
                  </a:cubicBezTo>
                  <a:cubicBezTo>
                    <a:pt x="492" y="162"/>
                    <a:pt x="492" y="162"/>
                    <a:pt x="492" y="162"/>
                  </a:cubicBezTo>
                  <a:cubicBezTo>
                    <a:pt x="492" y="284"/>
                    <a:pt x="492" y="284"/>
                    <a:pt x="492" y="284"/>
                  </a:cubicBezTo>
                  <a:lnTo>
                    <a:pt x="344" y="284"/>
                  </a:lnTo>
                  <a:close/>
                  <a:moveTo>
                    <a:pt x="492" y="304"/>
                  </a:moveTo>
                  <a:cubicBezTo>
                    <a:pt x="492" y="401"/>
                    <a:pt x="492" y="401"/>
                    <a:pt x="492" y="401"/>
                  </a:cubicBezTo>
                  <a:cubicBezTo>
                    <a:pt x="344" y="412"/>
                    <a:pt x="344" y="412"/>
                    <a:pt x="344" y="412"/>
                  </a:cubicBezTo>
                  <a:cubicBezTo>
                    <a:pt x="344" y="304"/>
                    <a:pt x="344" y="304"/>
                    <a:pt x="344" y="304"/>
                  </a:cubicBezTo>
                  <a:lnTo>
                    <a:pt x="492" y="304"/>
                  </a:lnTo>
                  <a:close/>
                  <a:moveTo>
                    <a:pt x="324" y="162"/>
                  </a:moveTo>
                  <a:cubicBezTo>
                    <a:pt x="324" y="284"/>
                    <a:pt x="324" y="284"/>
                    <a:pt x="324" y="284"/>
                  </a:cubicBezTo>
                  <a:cubicBezTo>
                    <a:pt x="182" y="284"/>
                    <a:pt x="182" y="284"/>
                    <a:pt x="182" y="284"/>
                  </a:cubicBezTo>
                  <a:cubicBezTo>
                    <a:pt x="176" y="162"/>
                    <a:pt x="176" y="162"/>
                    <a:pt x="176" y="162"/>
                  </a:cubicBezTo>
                  <a:lnTo>
                    <a:pt x="324" y="162"/>
                  </a:lnTo>
                  <a:close/>
                  <a:moveTo>
                    <a:pt x="183" y="304"/>
                  </a:moveTo>
                  <a:cubicBezTo>
                    <a:pt x="324" y="304"/>
                    <a:pt x="324" y="304"/>
                    <a:pt x="324" y="304"/>
                  </a:cubicBezTo>
                  <a:cubicBezTo>
                    <a:pt x="324" y="414"/>
                    <a:pt x="324" y="414"/>
                    <a:pt x="324" y="414"/>
                  </a:cubicBezTo>
                  <a:cubicBezTo>
                    <a:pt x="189" y="425"/>
                    <a:pt x="189" y="425"/>
                    <a:pt x="189" y="425"/>
                  </a:cubicBezTo>
                  <a:lnTo>
                    <a:pt x="183" y="304"/>
                  </a:lnTo>
                  <a:close/>
                  <a:moveTo>
                    <a:pt x="625" y="390"/>
                  </a:moveTo>
                  <a:cubicBezTo>
                    <a:pt x="512" y="399"/>
                    <a:pt x="512" y="399"/>
                    <a:pt x="512" y="399"/>
                  </a:cubicBezTo>
                  <a:cubicBezTo>
                    <a:pt x="512" y="304"/>
                    <a:pt x="512" y="304"/>
                    <a:pt x="512" y="304"/>
                  </a:cubicBezTo>
                  <a:cubicBezTo>
                    <a:pt x="640" y="304"/>
                    <a:pt x="640" y="304"/>
                    <a:pt x="640" y="304"/>
                  </a:cubicBezTo>
                  <a:lnTo>
                    <a:pt x="625" y="390"/>
                  </a:lnTo>
                  <a:close/>
                  <a:moveTo>
                    <a:pt x="643" y="284"/>
                  </a:moveTo>
                  <a:cubicBezTo>
                    <a:pt x="512" y="284"/>
                    <a:pt x="512" y="284"/>
                    <a:pt x="512" y="284"/>
                  </a:cubicBezTo>
                  <a:cubicBezTo>
                    <a:pt x="512" y="162"/>
                    <a:pt x="512" y="162"/>
                    <a:pt x="512" y="162"/>
                  </a:cubicBezTo>
                  <a:cubicBezTo>
                    <a:pt x="665" y="162"/>
                    <a:pt x="665" y="162"/>
                    <a:pt x="665" y="162"/>
                  </a:cubicBezTo>
                  <a:lnTo>
                    <a:pt x="643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>
            <a:xfrm>
              <a:off x="6657975" y="96838"/>
              <a:ext cx="276225" cy="274638"/>
            </a:xfrm>
            <a:custGeom>
              <a:avLst/>
              <a:gdLst>
                <a:gd name="T0" fmla="*/ 39 w 73"/>
                <a:gd name="T1" fmla="*/ 0 h 73"/>
                <a:gd name="T2" fmla="*/ 33 w 73"/>
                <a:gd name="T3" fmla="*/ 0 h 73"/>
                <a:gd name="T4" fmla="*/ 0 w 73"/>
                <a:gd name="T5" fmla="*/ 33 h 73"/>
                <a:gd name="T6" fmla="*/ 0 w 73"/>
                <a:gd name="T7" fmla="*/ 39 h 73"/>
                <a:gd name="T8" fmla="*/ 33 w 73"/>
                <a:gd name="T9" fmla="*/ 73 h 73"/>
                <a:gd name="T10" fmla="*/ 39 w 73"/>
                <a:gd name="T11" fmla="*/ 73 h 73"/>
                <a:gd name="T12" fmla="*/ 73 w 73"/>
                <a:gd name="T13" fmla="*/ 39 h 73"/>
                <a:gd name="T14" fmla="*/ 73 w 73"/>
                <a:gd name="T15" fmla="*/ 33 h 73"/>
                <a:gd name="T16" fmla="*/ 39 w 73"/>
                <a:gd name="T17" fmla="*/ 0 h 73"/>
                <a:gd name="T18" fmla="*/ 53 w 73"/>
                <a:gd name="T19" fmla="*/ 39 h 73"/>
                <a:gd name="T20" fmla="*/ 39 w 73"/>
                <a:gd name="T21" fmla="*/ 53 h 73"/>
                <a:gd name="T22" fmla="*/ 33 w 73"/>
                <a:gd name="T23" fmla="*/ 53 h 73"/>
                <a:gd name="T24" fmla="*/ 20 w 73"/>
                <a:gd name="T25" fmla="*/ 39 h 73"/>
                <a:gd name="T26" fmla="*/ 20 w 73"/>
                <a:gd name="T27" fmla="*/ 33 h 73"/>
                <a:gd name="T28" fmla="*/ 33 w 73"/>
                <a:gd name="T29" fmla="*/ 20 h 73"/>
                <a:gd name="T30" fmla="*/ 39 w 73"/>
                <a:gd name="T31" fmla="*/ 20 h 73"/>
                <a:gd name="T32" fmla="*/ 53 w 73"/>
                <a:gd name="T33" fmla="*/ 33 h 73"/>
                <a:gd name="T34" fmla="*/ 53 w 73"/>
                <a:gd name="T35" fmla="*/ 3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3">
                  <a:moveTo>
                    <a:pt x="39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7"/>
                    <a:pt x="15" y="73"/>
                    <a:pt x="33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58" y="73"/>
                    <a:pt x="73" y="57"/>
                    <a:pt x="73" y="39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15"/>
                    <a:pt x="58" y="0"/>
                    <a:pt x="39" y="0"/>
                  </a:cubicBezTo>
                  <a:close/>
                  <a:moveTo>
                    <a:pt x="53" y="39"/>
                  </a:moveTo>
                  <a:cubicBezTo>
                    <a:pt x="53" y="46"/>
                    <a:pt x="47" y="53"/>
                    <a:pt x="39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26" y="53"/>
                    <a:pt x="20" y="46"/>
                    <a:pt x="20" y="39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6"/>
                    <a:pt x="26" y="20"/>
                    <a:pt x="33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47" y="20"/>
                    <a:pt x="53" y="26"/>
                    <a:pt x="53" y="33"/>
                  </a:cubicBezTo>
                  <a:lnTo>
                    <a:pt x="53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>
            <a:xfrm>
              <a:off x="7780338" y="96838"/>
              <a:ext cx="276225" cy="274638"/>
            </a:xfrm>
            <a:custGeom>
              <a:avLst/>
              <a:gdLst>
                <a:gd name="T0" fmla="*/ 40 w 73"/>
                <a:gd name="T1" fmla="*/ 0 h 73"/>
                <a:gd name="T2" fmla="*/ 34 w 73"/>
                <a:gd name="T3" fmla="*/ 0 h 73"/>
                <a:gd name="T4" fmla="*/ 0 w 73"/>
                <a:gd name="T5" fmla="*/ 33 h 73"/>
                <a:gd name="T6" fmla="*/ 0 w 73"/>
                <a:gd name="T7" fmla="*/ 39 h 73"/>
                <a:gd name="T8" fmla="*/ 34 w 73"/>
                <a:gd name="T9" fmla="*/ 73 h 73"/>
                <a:gd name="T10" fmla="*/ 40 w 73"/>
                <a:gd name="T11" fmla="*/ 73 h 73"/>
                <a:gd name="T12" fmla="*/ 73 w 73"/>
                <a:gd name="T13" fmla="*/ 39 h 73"/>
                <a:gd name="T14" fmla="*/ 73 w 73"/>
                <a:gd name="T15" fmla="*/ 33 h 73"/>
                <a:gd name="T16" fmla="*/ 40 w 73"/>
                <a:gd name="T17" fmla="*/ 0 h 73"/>
                <a:gd name="T18" fmla="*/ 53 w 73"/>
                <a:gd name="T19" fmla="*/ 39 h 73"/>
                <a:gd name="T20" fmla="*/ 40 w 73"/>
                <a:gd name="T21" fmla="*/ 53 h 73"/>
                <a:gd name="T22" fmla="*/ 34 w 73"/>
                <a:gd name="T23" fmla="*/ 53 h 73"/>
                <a:gd name="T24" fmla="*/ 20 w 73"/>
                <a:gd name="T25" fmla="*/ 39 h 73"/>
                <a:gd name="T26" fmla="*/ 20 w 73"/>
                <a:gd name="T27" fmla="*/ 33 h 73"/>
                <a:gd name="T28" fmla="*/ 34 w 73"/>
                <a:gd name="T29" fmla="*/ 20 h 73"/>
                <a:gd name="T30" fmla="*/ 40 w 73"/>
                <a:gd name="T31" fmla="*/ 20 h 73"/>
                <a:gd name="T32" fmla="*/ 53 w 73"/>
                <a:gd name="T33" fmla="*/ 33 h 73"/>
                <a:gd name="T34" fmla="*/ 53 w 73"/>
                <a:gd name="T35" fmla="*/ 3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3">
                  <a:moveTo>
                    <a:pt x="40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7"/>
                    <a:pt x="15" y="73"/>
                    <a:pt x="34" y="73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58" y="73"/>
                    <a:pt x="73" y="57"/>
                    <a:pt x="73" y="39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15"/>
                    <a:pt x="58" y="0"/>
                    <a:pt x="40" y="0"/>
                  </a:cubicBezTo>
                  <a:close/>
                  <a:moveTo>
                    <a:pt x="53" y="39"/>
                  </a:moveTo>
                  <a:cubicBezTo>
                    <a:pt x="53" y="46"/>
                    <a:pt x="47" y="53"/>
                    <a:pt x="40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26" y="53"/>
                    <a:pt x="20" y="46"/>
                    <a:pt x="20" y="39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6"/>
                    <a:pt x="26" y="20"/>
                    <a:pt x="34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7" y="20"/>
                    <a:pt x="53" y="26"/>
                    <a:pt x="53" y="33"/>
                  </a:cubicBezTo>
                  <a:lnTo>
                    <a:pt x="53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Freeform 5"/>
          <p:cNvSpPr>
            <a:spLocks noEditPoints="1"/>
          </p:cNvSpPr>
          <p:nvPr/>
        </p:nvSpPr>
        <p:spPr>
          <a:xfrm>
            <a:off x="5217543" y="3985643"/>
            <a:ext cx="1811337" cy="1767457"/>
          </a:xfrm>
          <a:custGeom>
            <a:avLst/>
            <a:gdLst>
              <a:gd name="T0" fmla="*/ 656 w 746"/>
              <a:gd name="T1" fmla="*/ 117 h 728"/>
              <a:gd name="T2" fmla="*/ 511 w 746"/>
              <a:gd name="T3" fmla="*/ 117 h 728"/>
              <a:gd name="T4" fmla="*/ 511 w 746"/>
              <a:gd name="T5" fmla="*/ 71 h 728"/>
              <a:gd name="T6" fmla="*/ 428 w 746"/>
              <a:gd name="T7" fmla="*/ 0 h 728"/>
              <a:gd name="T8" fmla="*/ 318 w 746"/>
              <a:gd name="T9" fmla="*/ 0 h 728"/>
              <a:gd name="T10" fmla="*/ 235 w 746"/>
              <a:gd name="T11" fmla="*/ 71 h 728"/>
              <a:gd name="T12" fmla="*/ 235 w 746"/>
              <a:gd name="T13" fmla="*/ 117 h 728"/>
              <a:gd name="T14" fmla="*/ 90 w 746"/>
              <a:gd name="T15" fmla="*/ 117 h 728"/>
              <a:gd name="T16" fmla="*/ 0 w 746"/>
              <a:gd name="T17" fmla="*/ 207 h 728"/>
              <a:gd name="T18" fmla="*/ 0 w 746"/>
              <a:gd name="T19" fmla="*/ 638 h 728"/>
              <a:gd name="T20" fmla="*/ 90 w 746"/>
              <a:gd name="T21" fmla="*/ 728 h 728"/>
              <a:gd name="T22" fmla="*/ 656 w 746"/>
              <a:gd name="T23" fmla="*/ 728 h 728"/>
              <a:gd name="T24" fmla="*/ 746 w 746"/>
              <a:gd name="T25" fmla="*/ 638 h 728"/>
              <a:gd name="T26" fmla="*/ 746 w 746"/>
              <a:gd name="T27" fmla="*/ 207 h 728"/>
              <a:gd name="T28" fmla="*/ 656 w 746"/>
              <a:gd name="T29" fmla="*/ 117 h 728"/>
              <a:gd name="T30" fmla="*/ 255 w 746"/>
              <a:gd name="T31" fmla="*/ 71 h 728"/>
              <a:gd name="T32" fmla="*/ 318 w 746"/>
              <a:gd name="T33" fmla="*/ 20 h 728"/>
              <a:gd name="T34" fmla="*/ 428 w 746"/>
              <a:gd name="T35" fmla="*/ 20 h 728"/>
              <a:gd name="T36" fmla="*/ 491 w 746"/>
              <a:gd name="T37" fmla="*/ 71 h 728"/>
              <a:gd name="T38" fmla="*/ 491 w 746"/>
              <a:gd name="T39" fmla="*/ 117 h 728"/>
              <a:gd name="T40" fmla="*/ 255 w 746"/>
              <a:gd name="T41" fmla="*/ 117 h 728"/>
              <a:gd name="T42" fmla="*/ 255 w 746"/>
              <a:gd name="T43" fmla="*/ 71 h 728"/>
              <a:gd name="T44" fmla="*/ 20 w 746"/>
              <a:gd name="T45" fmla="*/ 207 h 728"/>
              <a:gd name="T46" fmla="*/ 90 w 746"/>
              <a:gd name="T47" fmla="*/ 137 h 728"/>
              <a:gd name="T48" fmla="*/ 656 w 746"/>
              <a:gd name="T49" fmla="*/ 137 h 728"/>
              <a:gd name="T50" fmla="*/ 726 w 746"/>
              <a:gd name="T51" fmla="*/ 207 h 728"/>
              <a:gd name="T52" fmla="*/ 726 w 746"/>
              <a:gd name="T53" fmla="*/ 321 h 728"/>
              <a:gd name="T54" fmla="*/ 642 w 746"/>
              <a:gd name="T55" fmla="*/ 405 h 728"/>
              <a:gd name="T56" fmla="*/ 463 w 746"/>
              <a:gd name="T57" fmla="*/ 405 h 728"/>
              <a:gd name="T58" fmla="*/ 463 w 746"/>
              <a:gd name="T59" fmla="*/ 387 h 728"/>
              <a:gd name="T60" fmla="*/ 422 w 746"/>
              <a:gd name="T61" fmla="*/ 347 h 728"/>
              <a:gd name="T62" fmla="*/ 324 w 746"/>
              <a:gd name="T63" fmla="*/ 347 h 728"/>
              <a:gd name="T64" fmla="*/ 283 w 746"/>
              <a:gd name="T65" fmla="*/ 387 h 728"/>
              <a:gd name="T66" fmla="*/ 283 w 746"/>
              <a:gd name="T67" fmla="*/ 405 h 728"/>
              <a:gd name="T68" fmla="*/ 104 w 746"/>
              <a:gd name="T69" fmla="*/ 405 h 728"/>
              <a:gd name="T70" fmla="*/ 20 w 746"/>
              <a:gd name="T71" fmla="*/ 321 h 728"/>
              <a:gd name="T72" fmla="*/ 20 w 746"/>
              <a:gd name="T73" fmla="*/ 207 h 728"/>
              <a:gd name="T74" fmla="*/ 303 w 746"/>
              <a:gd name="T75" fmla="*/ 387 h 728"/>
              <a:gd name="T76" fmla="*/ 324 w 746"/>
              <a:gd name="T77" fmla="*/ 367 h 728"/>
              <a:gd name="T78" fmla="*/ 422 w 746"/>
              <a:gd name="T79" fmla="*/ 367 h 728"/>
              <a:gd name="T80" fmla="*/ 443 w 746"/>
              <a:gd name="T81" fmla="*/ 387 h 728"/>
              <a:gd name="T82" fmla="*/ 443 w 746"/>
              <a:gd name="T83" fmla="*/ 442 h 728"/>
              <a:gd name="T84" fmla="*/ 422 w 746"/>
              <a:gd name="T85" fmla="*/ 462 h 728"/>
              <a:gd name="T86" fmla="*/ 324 w 746"/>
              <a:gd name="T87" fmla="*/ 462 h 728"/>
              <a:gd name="T88" fmla="*/ 303 w 746"/>
              <a:gd name="T89" fmla="*/ 442 h 728"/>
              <a:gd name="T90" fmla="*/ 303 w 746"/>
              <a:gd name="T91" fmla="*/ 387 h 728"/>
              <a:gd name="T92" fmla="*/ 726 w 746"/>
              <a:gd name="T93" fmla="*/ 638 h 728"/>
              <a:gd name="T94" fmla="*/ 656 w 746"/>
              <a:gd name="T95" fmla="*/ 708 h 728"/>
              <a:gd name="T96" fmla="*/ 90 w 746"/>
              <a:gd name="T97" fmla="*/ 708 h 728"/>
              <a:gd name="T98" fmla="*/ 20 w 746"/>
              <a:gd name="T99" fmla="*/ 638 h 728"/>
              <a:gd name="T100" fmla="*/ 20 w 746"/>
              <a:gd name="T101" fmla="*/ 382 h 728"/>
              <a:gd name="T102" fmla="*/ 104 w 746"/>
              <a:gd name="T103" fmla="*/ 425 h 728"/>
              <a:gd name="T104" fmla="*/ 283 w 746"/>
              <a:gd name="T105" fmla="*/ 425 h 728"/>
              <a:gd name="T106" fmla="*/ 283 w 746"/>
              <a:gd name="T107" fmla="*/ 442 h 728"/>
              <a:gd name="T108" fmla="*/ 324 w 746"/>
              <a:gd name="T109" fmla="*/ 482 h 728"/>
              <a:gd name="T110" fmla="*/ 422 w 746"/>
              <a:gd name="T111" fmla="*/ 482 h 728"/>
              <a:gd name="T112" fmla="*/ 463 w 746"/>
              <a:gd name="T113" fmla="*/ 442 h 728"/>
              <a:gd name="T114" fmla="*/ 463 w 746"/>
              <a:gd name="T115" fmla="*/ 425 h 728"/>
              <a:gd name="T116" fmla="*/ 642 w 746"/>
              <a:gd name="T117" fmla="*/ 425 h 728"/>
              <a:gd name="T118" fmla="*/ 726 w 746"/>
              <a:gd name="T119" fmla="*/ 382 h 728"/>
              <a:gd name="T120" fmla="*/ 726 w 746"/>
              <a:gd name="T121" fmla="*/ 638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46" h="728">
                <a:moveTo>
                  <a:pt x="656" y="117"/>
                </a:moveTo>
                <a:cubicBezTo>
                  <a:pt x="511" y="117"/>
                  <a:pt x="511" y="117"/>
                  <a:pt x="511" y="117"/>
                </a:cubicBezTo>
                <a:cubicBezTo>
                  <a:pt x="511" y="71"/>
                  <a:pt x="511" y="71"/>
                  <a:pt x="511" y="71"/>
                </a:cubicBezTo>
                <a:cubicBezTo>
                  <a:pt x="511" y="32"/>
                  <a:pt x="474" y="0"/>
                  <a:pt x="428" y="0"/>
                </a:cubicBezTo>
                <a:cubicBezTo>
                  <a:pt x="318" y="0"/>
                  <a:pt x="318" y="0"/>
                  <a:pt x="318" y="0"/>
                </a:cubicBezTo>
                <a:cubicBezTo>
                  <a:pt x="272" y="0"/>
                  <a:pt x="235" y="32"/>
                  <a:pt x="235" y="71"/>
                </a:cubicBezTo>
                <a:cubicBezTo>
                  <a:pt x="235" y="117"/>
                  <a:pt x="235" y="117"/>
                  <a:pt x="235" y="117"/>
                </a:cubicBezTo>
                <a:cubicBezTo>
                  <a:pt x="90" y="117"/>
                  <a:pt x="90" y="117"/>
                  <a:pt x="90" y="117"/>
                </a:cubicBezTo>
                <a:cubicBezTo>
                  <a:pt x="40" y="117"/>
                  <a:pt x="0" y="157"/>
                  <a:pt x="0" y="207"/>
                </a:cubicBezTo>
                <a:cubicBezTo>
                  <a:pt x="0" y="638"/>
                  <a:pt x="0" y="638"/>
                  <a:pt x="0" y="638"/>
                </a:cubicBezTo>
                <a:cubicBezTo>
                  <a:pt x="0" y="687"/>
                  <a:pt x="40" y="728"/>
                  <a:pt x="90" y="728"/>
                </a:cubicBezTo>
                <a:cubicBezTo>
                  <a:pt x="656" y="728"/>
                  <a:pt x="656" y="728"/>
                  <a:pt x="656" y="728"/>
                </a:cubicBezTo>
                <a:cubicBezTo>
                  <a:pt x="706" y="728"/>
                  <a:pt x="746" y="687"/>
                  <a:pt x="746" y="638"/>
                </a:cubicBezTo>
                <a:cubicBezTo>
                  <a:pt x="746" y="207"/>
                  <a:pt x="746" y="207"/>
                  <a:pt x="746" y="207"/>
                </a:cubicBezTo>
                <a:cubicBezTo>
                  <a:pt x="746" y="157"/>
                  <a:pt x="706" y="117"/>
                  <a:pt x="656" y="117"/>
                </a:cubicBezTo>
                <a:close/>
                <a:moveTo>
                  <a:pt x="255" y="71"/>
                </a:moveTo>
                <a:cubicBezTo>
                  <a:pt x="255" y="43"/>
                  <a:pt x="283" y="20"/>
                  <a:pt x="318" y="20"/>
                </a:cubicBezTo>
                <a:cubicBezTo>
                  <a:pt x="428" y="20"/>
                  <a:pt x="428" y="20"/>
                  <a:pt x="428" y="20"/>
                </a:cubicBezTo>
                <a:cubicBezTo>
                  <a:pt x="463" y="20"/>
                  <a:pt x="491" y="43"/>
                  <a:pt x="491" y="71"/>
                </a:cubicBezTo>
                <a:cubicBezTo>
                  <a:pt x="491" y="117"/>
                  <a:pt x="491" y="117"/>
                  <a:pt x="491" y="117"/>
                </a:cubicBezTo>
                <a:cubicBezTo>
                  <a:pt x="255" y="117"/>
                  <a:pt x="255" y="117"/>
                  <a:pt x="255" y="117"/>
                </a:cubicBezTo>
                <a:lnTo>
                  <a:pt x="255" y="71"/>
                </a:lnTo>
                <a:close/>
                <a:moveTo>
                  <a:pt x="20" y="207"/>
                </a:moveTo>
                <a:cubicBezTo>
                  <a:pt x="20" y="168"/>
                  <a:pt x="51" y="137"/>
                  <a:pt x="90" y="137"/>
                </a:cubicBezTo>
                <a:cubicBezTo>
                  <a:pt x="656" y="137"/>
                  <a:pt x="656" y="137"/>
                  <a:pt x="656" y="137"/>
                </a:cubicBezTo>
                <a:cubicBezTo>
                  <a:pt x="695" y="137"/>
                  <a:pt x="726" y="168"/>
                  <a:pt x="726" y="207"/>
                </a:cubicBezTo>
                <a:cubicBezTo>
                  <a:pt x="726" y="321"/>
                  <a:pt x="726" y="321"/>
                  <a:pt x="726" y="321"/>
                </a:cubicBezTo>
                <a:cubicBezTo>
                  <a:pt x="726" y="367"/>
                  <a:pt x="689" y="405"/>
                  <a:pt x="642" y="405"/>
                </a:cubicBezTo>
                <a:cubicBezTo>
                  <a:pt x="463" y="405"/>
                  <a:pt x="463" y="405"/>
                  <a:pt x="463" y="405"/>
                </a:cubicBezTo>
                <a:cubicBezTo>
                  <a:pt x="463" y="387"/>
                  <a:pt x="463" y="387"/>
                  <a:pt x="463" y="387"/>
                </a:cubicBezTo>
                <a:cubicBezTo>
                  <a:pt x="463" y="365"/>
                  <a:pt x="445" y="347"/>
                  <a:pt x="422" y="347"/>
                </a:cubicBezTo>
                <a:cubicBezTo>
                  <a:pt x="324" y="347"/>
                  <a:pt x="324" y="347"/>
                  <a:pt x="324" y="347"/>
                </a:cubicBezTo>
                <a:cubicBezTo>
                  <a:pt x="301" y="347"/>
                  <a:pt x="283" y="365"/>
                  <a:pt x="283" y="387"/>
                </a:cubicBezTo>
                <a:cubicBezTo>
                  <a:pt x="283" y="405"/>
                  <a:pt x="283" y="405"/>
                  <a:pt x="283" y="405"/>
                </a:cubicBezTo>
                <a:cubicBezTo>
                  <a:pt x="104" y="405"/>
                  <a:pt x="104" y="405"/>
                  <a:pt x="104" y="405"/>
                </a:cubicBezTo>
                <a:cubicBezTo>
                  <a:pt x="57" y="405"/>
                  <a:pt x="20" y="367"/>
                  <a:pt x="20" y="321"/>
                </a:cubicBezTo>
                <a:lnTo>
                  <a:pt x="20" y="207"/>
                </a:lnTo>
                <a:close/>
                <a:moveTo>
                  <a:pt x="303" y="387"/>
                </a:moveTo>
                <a:cubicBezTo>
                  <a:pt x="303" y="376"/>
                  <a:pt x="312" y="367"/>
                  <a:pt x="324" y="367"/>
                </a:cubicBezTo>
                <a:cubicBezTo>
                  <a:pt x="422" y="367"/>
                  <a:pt x="422" y="367"/>
                  <a:pt x="422" y="367"/>
                </a:cubicBezTo>
                <a:cubicBezTo>
                  <a:pt x="434" y="367"/>
                  <a:pt x="443" y="376"/>
                  <a:pt x="443" y="387"/>
                </a:cubicBezTo>
                <a:cubicBezTo>
                  <a:pt x="443" y="442"/>
                  <a:pt x="443" y="442"/>
                  <a:pt x="443" y="442"/>
                </a:cubicBezTo>
                <a:cubicBezTo>
                  <a:pt x="443" y="453"/>
                  <a:pt x="434" y="462"/>
                  <a:pt x="422" y="462"/>
                </a:cubicBezTo>
                <a:cubicBezTo>
                  <a:pt x="324" y="462"/>
                  <a:pt x="324" y="462"/>
                  <a:pt x="324" y="462"/>
                </a:cubicBezTo>
                <a:cubicBezTo>
                  <a:pt x="312" y="462"/>
                  <a:pt x="303" y="453"/>
                  <a:pt x="303" y="442"/>
                </a:cubicBezTo>
                <a:lnTo>
                  <a:pt x="303" y="387"/>
                </a:lnTo>
                <a:close/>
                <a:moveTo>
                  <a:pt x="726" y="638"/>
                </a:moveTo>
                <a:cubicBezTo>
                  <a:pt x="726" y="676"/>
                  <a:pt x="695" y="708"/>
                  <a:pt x="656" y="708"/>
                </a:cubicBezTo>
                <a:cubicBezTo>
                  <a:pt x="90" y="708"/>
                  <a:pt x="90" y="708"/>
                  <a:pt x="90" y="708"/>
                </a:cubicBezTo>
                <a:cubicBezTo>
                  <a:pt x="51" y="708"/>
                  <a:pt x="20" y="676"/>
                  <a:pt x="20" y="638"/>
                </a:cubicBezTo>
                <a:cubicBezTo>
                  <a:pt x="20" y="382"/>
                  <a:pt x="20" y="382"/>
                  <a:pt x="20" y="382"/>
                </a:cubicBezTo>
                <a:cubicBezTo>
                  <a:pt x="39" y="408"/>
                  <a:pt x="69" y="425"/>
                  <a:pt x="104" y="425"/>
                </a:cubicBezTo>
                <a:cubicBezTo>
                  <a:pt x="283" y="425"/>
                  <a:pt x="283" y="425"/>
                  <a:pt x="283" y="425"/>
                </a:cubicBezTo>
                <a:cubicBezTo>
                  <a:pt x="283" y="442"/>
                  <a:pt x="283" y="442"/>
                  <a:pt x="283" y="442"/>
                </a:cubicBezTo>
                <a:cubicBezTo>
                  <a:pt x="283" y="464"/>
                  <a:pt x="301" y="482"/>
                  <a:pt x="324" y="482"/>
                </a:cubicBezTo>
                <a:cubicBezTo>
                  <a:pt x="422" y="482"/>
                  <a:pt x="422" y="482"/>
                  <a:pt x="422" y="482"/>
                </a:cubicBezTo>
                <a:cubicBezTo>
                  <a:pt x="445" y="482"/>
                  <a:pt x="463" y="464"/>
                  <a:pt x="463" y="442"/>
                </a:cubicBezTo>
                <a:cubicBezTo>
                  <a:pt x="463" y="425"/>
                  <a:pt x="463" y="425"/>
                  <a:pt x="463" y="425"/>
                </a:cubicBezTo>
                <a:cubicBezTo>
                  <a:pt x="642" y="425"/>
                  <a:pt x="642" y="425"/>
                  <a:pt x="642" y="425"/>
                </a:cubicBezTo>
                <a:cubicBezTo>
                  <a:pt x="677" y="425"/>
                  <a:pt x="707" y="408"/>
                  <a:pt x="726" y="382"/>
                </a:cubicBezTo>
                <a:lnTo>
                  <a:pt x="726" y="638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16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DCEE3B9-76C1-A933-2059-80E0060DBB6A}"/>
              </a:ext>
            </a:extLst>
          </p:cNvPr>
          <p:cNvSpPr txBox="1">
            <a:spLocks/>
          </p:cNvSpPr>
          <p:nvPr/>
        </p:nvSpPr>
        <p:spPr>
          <a:xfrm>
            <a:off x="567190" y="818766"/>
            <a:ext cx="11125200" cy="1409700"/>
          </a:xfrm>
          <a:prstGeom prst="rect">
            <a:avLst/>
          </a:prstGeom>
        </p:spPr>
        <p:txBody>
          <a:bodyPr vert="horz" lIns="36576" tIns="36576" rIns="36576" bIns="36576" rtlCol="0" anchor="ctr">
            <a:normAutofit fontScale="97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800" b="0" i="1" dirty="0"/>
              <a:t>That’s where the fraudster hacks a computer database to steal private data of many people stored there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62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71185"/>
            <a:ext cx="11125200" cy="1077030"/>
          </a:xfrm>
        </p:spPr>
        <p:txBody>
          <a:bodyPr/>
          <a:lstStyle/>
          <a:p>
            <a:r>
              <a:rPr lang="en-US" dirty="0"/>
              <a:t>What is the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Dark Web?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37107"/>
            <a:ext cx="7029450" cy="3757611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200" dirty="0"/>
              <a:t>The dark web is found on the Internet but requires specific software, configurations, or authorization to access.</a:t>
            </a:r>
          </a:p>
          <a:p>
            <a:pPr>
              <a:spcAft>
                <a:spcPts val="2400"/>
              </a:spcAft>
            </a:pPr>
            <a:r>
              <a:rPr lang="en-US" sz="2200" dirty="0"/>
              <a:t>These websites are hidden from traditional search engines and require a specific browser.</a:t>
            </a:r>
          </a:p>
          <a:p>
            <a:pPr>
              <a:spcAft>
                <a:spcPts val="2400"/>
              </a:spcAft>
            </a:pPr>
            <a:r>
              <a:rPr lang="en-US" sz="2200" dirty="0"/>
              <a:t>The dark web is used by criminals to sell to other criminals Private Data stolen from people like you!</a:t>
            </a:r>
          </a:p>
          <a:p>
            <a:pPr>
              <a:spcAft>
                <a:spcPts val="2400"/>
              </a:spcAft>
            </a:pP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8416924" y="4632489"/>
            <a:ext cx="1870075" cy="412421"/>
          </a:xfrm>
          <a:prstGeom prst="rect">
            <a:avLst/>
          </a:prstGeom>
        </p:spPr>
        <p:txBody>
          <a:bodyPr wrap="square" lIns="36576" tIns="36576" rIns="36576" bIns="36576">
            <a:spAutoFit/>
          </a:bodyPr>
          <a:lstStyle/>
          <a:p>
            <a:pPr algn="ctr"/>
            <a:r>
              <a:rPr lang="en-US" sz="2200" b="1">
                <a:solidFill>
                  <a:schemeClr val="bg1"/>
                </a:solidFill>
              </a:rPr>
              <a:t>Dark Web</a:t>
            </a:r>
          </a:p>
        </p:txBody>
      </p:sp>
      <p:sp>
        <p:nvSpPr>
          <p:cNvPr id="8" name="Rectangle 7"/>
          <p:cNvSpPr/>
          <p:nvPr/>
        </p:nvSpPr>
        <p:spPr>
          <a:xfrm>
            <a:off x="8416924" y="2375064"/>
            <a:ext cx="1870075" cy="412421"/>
          </a:xfrm>
          <a:prstGeom prst="rect">
            <a:avLst/>
          </a:prstGeom>
        </p:spPr>
        <p:txBody>
          <a:bodyPr wrap="square" lIns="36576" tIns="36576" rIns="36576" bIns="36576">
            <a:spAutoFit/>
          </a:bodyPr>
          <a:lstStyle/>
          <a:p>
            <a:pPr algn="ctr"/>
            <a:r>
              <a:rPr lang="en-US" sz="2200" b="1">
                <a:solidFill>
                  <a:schemeClr val="bg1"/>
                </a:solidFill>
              </a:rPr>
              <a:t>Deep Web</a:t>
            </a:r>
          </a:p>
        </p:txBody>
      </p:sp>
      <p:sp>
        <p:nvSpPr>
          <p:cNvPr id="9" name="Rectangle 8"/>
          <p:cNvSpPr/>
          <p:nvPr/>
        </p:nvSpPr>
        <p:spPr>
          <a:xfrm>
            <a:off x="8416924" y="997279"/>
            <a:ext cx="1870075" cy="412421"/>
          </a:xfrm>
          <a:prstGeom prst="rect">
            <a:avLst/>
          </a:prstGeom>
        </p:spPr>
        <p:txBody>
          <a:bodyPr wrap="square" lIns="36576" tIns="36576" rIns="36576" bIns="36576">
            <a:spAutoFit/>
          </a:bodyPr>
          <a:lstStyle/>
          <a:p>
            <a:pPr algn="ctr"/>
            <a:r>
              <a:rPr lang="en-US" sz="2200" b="1">
                <a:solidFill>
                  <a:schemeClr val="accent6">
                    <a:lumMod val="50000"/>
                  </a:schemeClr>
                </a:solidFill>
              </a:rPr>
              <a:t>Surface Web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8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"/>
            <a:ext cx="12192000" cy="1656080"/>
            <a:chOff x="0" y="0"/>
            <a:chExt cx="12192000" cy="19339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172960" y="0"/>
              <a:ext cx="5019040" cy="193392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0"/>
              <a:ext cx="8940800" cy="1930400"/>
            </a:xfrm>
            <a:prstGeom prst="rect">
              <a:avLst/>
            </a:prstGeom>
            <a:gradFill flip="none" rotWithShape="1">
              <a:gsLst>
                <a:gs pos="9200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  <a:ln w="12700" cap="flat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0529"/>
            <a:ext cx="11125200" cy="1411111"/>
          </a:xfrm>
        </p:spPr>
        <p:txBody>
          <a:bodyPr/>
          <a:lstStyle/>
          <a:p>
            <a:r>
              <a:rPr lang="en-US">
                <a:solidFill>
                  <a:schemeClr val="accent3"/>
                </a:solidFill>
              </a:rPr>
              <a:t>Here Are Signs That Someone </a:t>
            </a:r>
            <a:br>
              <a:rPr lang="en-US">
                <a:solidFill>
                  <a:schemeClr val="accent3"/>
                </a:solidFill>
              </a:rPr>
            </a:br>
            <a:r>
              <a:rPr lang="en-US">
                <a:solidFill>
                  <a:schemeClr val="accent3"/>
                </a:solidFill>
              </a:rPr>
              <a:t>May Have Stolen Your Private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11020"/>
            <a:ext cx="11125200" cy="4614863"/>
          </a:xfrm>
        </p:spPr>
        <p:txBody>
          <a:bodyPr>
            <a:noAutofit/>
          </a:bodyPr>
          <a:lstStyle/>
          <a:p>
            <a:pPr marL="571500" indent="-571500">
              <a:lnSpc>
                <a:spcPct val="110000"/>
              </a:lnSpc>
              <a:spcAft>
                <a:spcPts val="1800"/>
              </a:spcAft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sz="2800" b="1">
                <a:solidFill>
                  <a:schemeClr val="accent3"/>
                </a:solidFill>
              </a:rPr>
              <a:t>1.</a:t>
            </a:r>
            <a:r>
              <a:rPr lang="en-US" sz="2800"/>
              <a:t>	</a:t>
            </a:r>
            <a:r>
              <a:rPr lang="en-US" sz="2800" b="1"/>
              <a:t>Mystery Charges on your bank or credit card statement, e.g.,</a:t>
            </a:r>
            <a:br>
              <a:rPr lang="en-US" sz="2800" b="1"/>
            </a:br>
            <a:r>
              <a:rPr lang="en-US" sz="2200"/>
              <a:t>You are charged for a purchase in a city where you do not live</a:t>
            </a:r>
          </a:p>
          <a:p>
            <a:pPr marL="571500" indent="-571500">
              <a:lnSpc>
                <a:spcPct val="110000"/>
              </a:lnSpc>
              <a:spcAft>
                <a:spcPts val="1800"/>
              </a:spcAft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sz="2800" b="1">
                <a:solidFill>
                  <a:schemeClr val="accent3"/>
                </a:solidFill>
              </a:rPr>
              <a:t>2.</a:t>
            </a:r>
            <a:r>
              <a:rPr lang="en-US" sz="2800"/>
              <a:t>	</a:t>
            </a:r>
            <a:r>
              <a:rPr lang="en-US" sz="2800" b="1"/>
              <a:t>Weird messages, e.g.</a:t>
            </a:r>
            <a:r>
              <a:rPr lang="en-US" sz="2800"/>
              <a:t>,</a:t>
            </a:r>
            <a:br>
              <a:rPr lang="en-US" sz="2800"/>
            </a:br>
            <a:r>
              <a:rPr lang="en-US" sz="2200"/>
              <a:t>A store you never heard of sends a thank you note for your business</a:t>
            </a:r>
          </a:p>
          <a:p>
            <a:pPr marL="571500" indent="-571500">
              <a:lnSpc>
                <a:spcPct val="110000"/>
              </a:lnSpc>
              <a:spcAft>
                <a:spcPts val="1800"/>
              </a:spcAft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sz="2800" b="1">
                <a:solidFill>
                  <a:schemeClr val="accent3"/>
                </a:solidFill>
              </a:rPr>
              <a:t>3.</a:t>
            </a:r>
            <a:r>
              <a:rPr lang="en-US" sz="2800"/>
              <a:t>	</a:t>
            </a:r>
            <a:r>
              <a:rPr lang="en-US" sz="2800" b="1"/>
              <a:t>Missing mail</a:t>
            </a:r>
            <a:br>
              <a:rPr lang="en-US" sz="2800"/>
            </a:br>
            <a:r>
              <a:rPr lang="en-US" sz="2200"/>
              <a:t>Someone may have stolen your bank statements to get your account information</a:t>
            </a:r>
          </a:p>
          <a:p>
            <a:pPr marL="571500" indent="-571500">
              <a:lnSpc>
                <a:spcPct val="110000"/>
              </a:lnSpc>
              <a:spcAft>
                <a:spcPts val="1800"/>
              </a:spcAft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sz="2800" b="1">
                <a:solidFill>
                  <a:schemeClr val="accent3"/>
                </a:solidFill>
              </a:rPr>
              <a:t>4.</a:t>
            </a:r>
            <a:r>
              <a:rPr lang="en-US" sz="2800"/>
              <a:t>	</a:t>
            </a:r>
            <a:r>
              <a:rPr lang="en-US" sz="2800" b="1"/>
              <a:t>Collection notices or calls arrive</a:t>
            </a:r>
            <a:br>
              <a:rPr lang="en-US" sz="2800"/>
            </a:br>
            <a:r>
              <a:rPr lang="en-US" sz="2200"/>
              <a:t>Collection notices show up, or you get phone calls, demanding payment for something you never bought</a:t>
            </a:r>
          </a:p>
          <a:p>
            <a:pPr marL="0" indent="0">
              <a:lnSpc>
                <a:spcPct val="110000"/>
              </a:lnSpc>
              <a:spcAft>
                <a:spcPts val="1800"/>
              </a:spcAft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36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rcRect l="62" r="6944" b="9445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2"/>
            <a:ext cx="8964283" cy="173989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How do You Protect Yourself Against the Risk That Your Private Data Has Been Hacked?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4341" y="1420245"/>
            <a:ext cx="9626600" cy="4614863"/>
          </a:xfrm>
        </p:spPr>
        <p:txBody>
          <a:bodyPr>
            <a:noAutofit/>
          </a:bodyPr>
          <a:lstStyle/>
          <a:p>
            <a:pPr marL="457200" indent="-457200">
              <a:lnSpc>
                <a:spcPct val="110000"/>
              </a:lnSpc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AutoNum type="arabicPeriod"/>
            </a:pPr>
            <a:r>
              <a:rPr lang="en-US" sz="2200" b="1" dirty="0"/>
              <a:t>Keep Important Records in a Safe Place</a:t>
            </a:r>
          </a:p>
          <a:p>
            <a:pPr marL="685800" indent="-228600">
              <a:lnSpc>
                <a:spcPct val="110000"/>
              </a:lnSpc>
              <a:spcAft>
                <a:spcPts val="18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800" dirty="0"/>
              <a:t>Available when needed and not easily taken</a:t>
            </a:r>
            <a:endParaRPr lang="en-US" sz="2200" dirty="0"/>
          </a:p>
          <a:p>
            <a:pPr marL="457200" indent="-457200">
              <a:lnSpc>
                <a:spcPct val="110000"/>
              </a:lnSpc>
              <a:spcAft>
                <a:spcPts val="1800"/>
              </a:spcAft>
              <a:buClr>
                <a:schemeClr val="accent1">
                  <a:lumMod val="60000"/>
                  <a:lumOff val="40000"/>
                </a:schemeClr>
              </a:buClr>
              <a:buAutoNum type="arabicPeriod" startAt="2"/>
            </a:pPr>
            <a:r>
              <a:rPr lang="en-US" altLang="en-US" sz="2200" b="1" dirty="0"/>
              <a:t>Check Your Bank and Credit Card Statement for Unknown </a:t>
            </a:r>
            <a:br>
              <a:rPr lang="en-US" altLang="en-US" sz="2200" b="1" dirty="0"/>
            </a:br>
            <a:r>
              <a:rPr lang="en-US" altLang="en-US" sz="2200" b="1" dirty="0"/>
              <a:t>Charges</a:t>
            </a:r>
          </a:p>
          <a:p>
            <a:pPr marL="457200" indent="-457200">
              <a:lnSpc>
                <a:spcPct val="110000"/>
              </a:lnSpc>
              <a:spcAft>
                <a:spcPts val="1800"/>
              </a:spcAft>
              <a:buClr>
                <a:schemeClr val="accent1">
                  <a:lumMod val="60000"/>
                  <a:lumOff val="40000"/>
                </a:schemeClr>
              </a:buClr>
              <a:buAutoNum type="arabicPeriod" startAt="2"/>
            </a:pPr>
            <a:r>
              <a:rPr lang="en-US" sz="2200" b="1" dirty="0"/>
              <a:t>Use strong passwords for all accounts and change them periodically</a:t>
            </a:r>
          </a:p>
          <a:p>
            <a:pPr marL="457200" indent="-457200">
              <a:lnSpc>
                <a:spcPct val="110000"/>
              </a:lnSpc>
              <a:spcAft>
                <a:spcPts val="18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AutoNum type="arabicPeriod" startAt="2"/>
            </a:pPr>
            <a:r>
              <a:rPr lang="en-US" altLang="en-US" sz="2200" b="1" dirty="0"/>
              <a:t>Check your Credit Reports once a year to ensure accounts </a:t>
            </a:r>
            <a:br>
              <a:rPr lang="en-US" altLang="en-US" sz="2200" b="1" dirty="0"/>
            </a:br>
            <a:r>
              <a:rPr lang="en-US" altLang="en-US" sz="2200" b="1" dirty="0"/>
              <a:t>and balances are accurate </a:t>
            </a:r>
            <a:r>
              <a:rPr lang="en-US" sz="2200" b="1" dirty="0">
                <a:hlinkClick r:id="rId3"/>
              </a:rPr>
              <a:t>Annual Credit Report.com - Home Page</a:t>
            </a:r>
            <a:r>
              <a:rPr lang="en-US" sz="2200" dirty="0"/>
              <a:t> </a:t>
            </a:r>
          </a:p>
          <a:p>
            <a:pPr marL="457200" indent="-457200">
              <a:lnSpc>
                <a:spcPct val="110000"/>
              </a:lnSpc>
              <a:spcAft>
                <a:spcPts val="18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AutoNum type="arabicPeriod" startAt="2"/>
            </a:pPr>
            <a:r>
              <a:rPr lang="en-US" altLang="en-US" sz="2200" b="1" dirty="0"/>
              <a:t>Avoid Credit “Repair” Scams</a:t>
            </a:r>
          </a:p>
          <a:p>
            <a:pPr marL="685800" indent="-282575">
              <a:lnSpc>
                <a:spcPct val="110000"/>
              </a:lnSpc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altLang="en-US" sz="1800" dirty="0"/>
              <a:t>Often these are operated by identity theft rings</a:t>
            </a:r>
          </a:p>
          <a:p>
            <a:pPr marL="685800" indent="-282575">
              <a:lnSpc>
                <a:spcPct val="110000"/>
              </a:lnSpc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altLang="en-US" sz="1800" dirty="0"/>
              <a:t>Not to be trusted with your personal information</a:t>
            </a:r>
          </a:p>
          <a:p>
            <a:pPr marL="685800" indent="-282575">
              <a:lnSpc>
                <a:spcPct val="110000"/>
              </a:lnSpc>
              <a:spcAft>
                <a:spcPct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altLang="en-US" sz="1800" dirty="0"/>
              <a:t>Corrections to a credit report can be accomplished at no charge by an Agency</a:t>
            </a:r>
          </a:p>
          <a:p>
            <a:pPr marL="685800" indent="-282575">
              <a:lnSpc>
                <a:spcPct val="110000"/>
              </a:lnSpc>
              <a:spcAft>
                <a:spcPts val="18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altLang="en-US" sz="1800" dirty="0"/>
              <a:t>Credit Repair companies charge fees and cannot guarantee results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0090941" y="6475740"/>
            <a:ext cx="1514261" cy="221599"/>
          </a:xfrm>
          <a:prstGeom prst="rect">
            <a:avLst/>
          </a:prstGeom>
        </p:spPr>
        <p:txBody>
          <a:bodyPr wrap="none" lIns="18288" tIns="18288" rIns="18288" bIns="18288">
            <a:spAutoFit/>
          </a:bodyPr>
          <a:lstStyle/>
          <a:p>
            <a:pPr algn="r"/>
            <a:r>
              <a:rPr lang="en-US" sz="1200" b="1" spc="120" baseline="0">
                <a:solidFill>
                  <a:schemeClr val="bg1"/>
                </a:solidFill>
              </a:rPr>
              <a:t>carechicago.org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6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6667" r="16667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5"/>
                </a:solidFill>
              </a:rPr>
              <a:t>Identity Theft Can Destroy </a:t>
            </a:r>
            <a:br>
              <a:rPr lang="en-US">
                <a:solidFill>
                  <a:schemeClr val="accent5"/>
                </a:solidFill>
              </a:rPr>
            </a:br>
            <a:r>
              <a:rPr lang="en-US">
                <a:solidFill>
                  <a:schemeClr val="accent5"/>
                </a:solidFill>
              </a:rPr>
              <a:t>Your Credit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  <a:buClr>
                <a:schemeClr val="accent5"/>
              </a:buClr>
            </a:pPr>
            <a:r>
              <a:rPr lang="en-US" sz="2600" dirty="0"/>
              <a:t>In this program we will first talk about Credit Scores and Credit Reports.</a:t>
            </a:r>
          </a:p>
          <a:p>
            <a:pPr>
              <a:spcAft>
                <a:spcPts val="2400"/>
              </a:spcAft>
              <a:buClr>
                <a:schemeClr val="accent5"/>
              </a:buClr>
            </a:pPr>
            <a:r>
              <a:rPr lang="en-US" sz="2600" dirty="0"/>
              <a:t>If your identity is stolen, your Credit Report and Score can be negatively affected if new accounts are opened under your name and left unpaid.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07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Act Fast if You Discover A Problem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15629"/>
            <a:ext cx="9550400" cy="548322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1600"/>
              </a:spcAft>
              <a:buClr>
                <a:schemeClr val="accent2"/>
              </a:buClr>
            </a:pPr>
            <a:r>
              <a:rPr lang="en-US" sz="2500" dirty="0"/>
              <a:t>Close accounts that have been hacked</a:t>
            </a:r>
          </a:p>
          <a:p>
            <a:pPr>
              <a:lnSpc>
                <a:spcPct val="110000"/>
              </a:lnSpc>
              <a:spcAft>
                <a:spcPts val="1600"/>
              </a:spcAft>
              <a:buClr>
                <a:schemeClr val="accent2"/>
              </a:buClr>
            </a:pPr>
            <a:r>
              <a:rPr lang="en-US" sz="2500" dirty="0"/>
              <a:t>Change user code and/or password for email accounts </a:t>
            </a:r>
            <a:br>
              <a:rPr lang="en-US" sz="2500" dirty="0"/>
            </a:br>
            <a:r>
              <a:rPr lang="en-US" sz="2500" dirty="0"/>
              <a:t>other accounts</a:t>
            </a:r>
          </a:p>
          <a:p>
            <a:pPr>
              <a:lnSpc>
                <a:spcPct val="110000"/>
              </a:lnSpc>
              <a:spcAft>
                <a:spcPts val="1600"/>
              </a:spcAft>
              <a:buClr>
                <a:schemeClr val="accent2"/>
              </a:buClr>
            </a:pPr>
            <a:r>
              <a:rPr lang="en-US" sz="2500" dirty="0"/>
              <a:t>Contact the credit reporting companies to report </a:t>
            </a:r>
            <a:br>
              <a:rPr lang="en-US" sz="2500" dirty="0"/>
            </a:br>
            <a:r>
              <a:rPr lang="en-US" sz="2500" dirty="0"/>
              <a:t>fraudulent activity</a:t>
            </a:r>
          </a:p>
          <a:p>
            <a:pPr lvl="1">
              <a:lnSpc>
                <a:spcPct val="110000"/>
              </a:lnSpc>
              <a:spcAft>
                <a:spcPts val="1600"/>
              </a:spcAft>
              <a:buClr>
                <a:schemeClr val="accent2"/>
              </a:buClr>
            </a:pPr>
            <a:r>
              <a:rPr lang="en-US" sz="2300" dirty="0"/>
              <a:t>A fraud alert will be placed on your credit report</a:t>
            </a:r>
            <a:br>
              <a:rPr lang="en-US" sz="2300" dirty="0"/>
            </a:br>
            <a:r>
              <a:rPr lang="en-US" sz="1800" dirty="0"/>
              <a:t>Any company reviewing your report will be aware of the potential fraud</a:t>
            </a:r>
            <a:endParaRPr lang="en-US" sz="2300" dirty="0"/>
          </a:p>
          <a:p>
            <a:pPr lvl="1">
              <a:lnSpc>
                <a:spcPct val="110000"/>
              </a:lnSpc>
              <a:spcAft>
                <a:spcPts val="1600"/>
              </a:spcAft>
              <a:buClr>
                <a:schemeClr val="accent2"/>
              </a:buClr>
            </a:pPr>
            <a:r>
              <a:rPr lang="en-US" sz="2300" dirty="0"/>
              <a:t>A security freeze can be placed on your credit report</a:t>
            </a:r>
            <a:br>
              <a:rPr lang="en-US" sz="2300" dirty="0"/>
            </a:br>
            <a:r>
              <a:rPr lang="en-US" sz="1800" dirty="0"/>
              <a:t>Access to your credit report is restricted </a:t>
            </a:r>
            <a:r>
              <a:rPr lang="en-US" sz="2300" dirty="0"/>
              <a:t> </a:t>
            </a:r>
          </a:p>
          <a:p>
            <a:pPr lvl="1">
              <a:lnSpc>
                <a:spcPct val="110000"/>
              </a:lnSpc>
              <a:spcAft>
                <a:spcPts val="1600"/>
              </a:spcAft>
              <a:buClr>
                <a:schemeClr val="accent2"/>
              </a:buClr>
            </a:pPr>
            <a:r>
              <a:rPr lang="en-US" sz="2300" dirty="0"/>
              <a:t>Fraudulent information may be removed from your credit report</a:t>
            </a:r>
            <a:br>
              <a:rPr lang="en-US" sz="2300" dirty="0"/>
            </a:br>
            <a:r>
              <a:rPr lang="en-US" sz="1800" dirty="0"/>
              <a:t>Upon investigation and confirmation with creditors and police</a:t>
            </a:r>
            <a:endParaRPr lang="en-US" sz="2300" dirty="0"/>
          </a:p>
          <a:p>
            <a:pPr>
              <a:lnSpc>
                <a:spcPct val="110000"/>
              </a:lnSpc>
              <a:spcAft>
                <a:spcPts val="1600"/>
              </a:spcAft>
            </a:pP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8382278" y="1409700"/>
            <a:ext cx="3402302" cy="2959100"/>
            <a:chOff x="-225425" y="1658938"/>
            <a:chExt cx="4070350" cy="3540126"/>
          </a:xfr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/>
            <a:tileRect/>
          </a:gradFill>
        </p:grpSpPr>
        <p:sp>
          <p:nvSpPr>
            <p:cNvPr id="5" name="Freeform 5"/>
            <p:cNvSpPr/>
            <p:nvPr/>
          </p:nvSpPr>
          <p:spPr>
            <a:xfrm>
              <a:off x="-206375" y="2028826"/>
              <a:ext cx="257175" cy="252413"/>
            </a:xfrm>
            <a:custGeom>
              <a:avLst/>
              <a:gdLst>
                <a:gd name="T0" fmla="*/ 20 w 68"/>
                <a:gd name="T1" fmla="*/ 64 h 67"/>
                <a:gd name="T2" fmla="*/ 28 w 68"/>
                <a:gd name="T3" fmla="*/ 67 h 67"/>
                <a:gd name="T4" fmla="*/ 35 w 68"/>
                <a:gd name="T5" fmla="*/ 64 h 67"/>
                <a:gd name="T6" fmla="*/ 39 w 68"/>
                <a:gd name="T7" fmla="*/ 57 h 67"/>
                <a:gd name="T8" fmla="*/ 36 w 68"/>
                <a:gd name="T9" fmla="*/ 49 h 67"/>
                <a:gd name="T10" fmla="*/ 26 w 68"/>
                <a:gd name="T11" fmla="*/ 38 h 67"/>
                <a:gd name="T12" fmla="*/ 39 w 68"/>
                <a:gd name="T13" fmla="*/ 26 h 67"/>
                <a:gd name="T14" fmla="*/ 49 w 68"/>
                <a:gd name="T15" fmla="*/ 37 h 67"/>
                <a:gd name="T16" fmla="*/ 57 w 68"/>
                <a:gd name="T17" fmla="*/ 41 h 67"/>
                <a:gd name="T18" fmla="*/ 64 w 68"/>
                <a:gd name="T19" fmla="*/ 38 h 67"/>
                <a:gd name="T20" fmla="*/ 68 w 68"/>
                <a:gd name="T21" fmla="*/ 31 h 67"/>
                <a:gd name="T22" fmla="*/ 65 w 68"/>
                <a:gd name="T23" fmla="*/ 23 h 67"/>
                <a:gd name="T24" fmla="*/ 48 w 68"/>
                <a:gd name="T25" fmla="*/ 3 h 67"/>
                <a:gd name="T26" fmla="*/ 40 w 68"/>
                <a:gd name="T27" fmla="*/ 0 h 67"/>
                <a:gd name="T28" fmla="*/ 40 w 68"/>
                <a:gd name="T29" fmla="*/ 0 h 67"/>
                <a:gd name="T30" fmla="*/ 32 w 68"/>
                <a:gd name="T31" fmla="*/ 3 h 67"/>
                <a:gd name="T32" fmla="*/ 3 w 68"/>
                <a:gd name="T33" fmla="*/ 29 h 67"/>
                <a:gd name="T34" fmla="*/ 0 w 68"/>
                <a:gd name="T35" fmla="*/ 36 h 67"/>
                <a:gd name="T36" fmla="*/ 3 w 68"/>
                <a:gd name="T37" fmla="*/ 44 h 67"/>
                <a:gd name="T38" fmla="*/ 20 w 68"/>
                <a:gd name="T3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67">
                  <a:moveTo>
                    <a:pt x="20" y="64"/>
                  </a:moveTo>
                  <a:cubicBezTo>
                    <a:pt x="22" y="66"/>
                    <a:pt x="25" y="67"/>
                    <a:pt x="28" y="67"/>
                  </a:cubicBezTo>
                  <a:cubicBezTo>
                    <a:pt x="31" y="67"/>
                    <a:pt x="33" y="66"/>
                    <a:pt x="35" y="64"/>
                  </a:cubicBezTo>
                  <a:cubicBezTo>
                    <a:pt x="38" y="62"/>
                    <a:pt x="39" y="60"/>
                    <a:pt x="39" y="57"/>
                  </a:cubicBezTo>
                  <a:cubicBezTo>
                    <a:pt x="39" y="54"/>
                    <a:pt x="38" y="51"/>
                    <a:pt x="36" y="4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51" y="40"/>
                    <a:pt x="54" y="41"/>
                    <a:pt x="57" y="41"/>
                  </a:cubicBezTo>
                  <a:cubicBezTo>
                    <a:pt x="60" y="41"/>
                    <a:pt x="62" y="40"/>
                    <a:pt x="64" y="38"/>
                  </a:cubicBezTo>
                  <a:cubicBezTo>
                    <a:pt x="66" y="36"/>
                    <a:pt x="68" y="33"/>
                    <a:pt x="68" y="31"/>
                  </a:cubicBezTo>
                  <a:cubicBezTo>
                    <a:pt x="68" y="28"/>
                    <a:pt x="67" y="25"/>
                    <a:pt x="65" y="2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6" y="1"/>
                    <a:pt x="43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4" y="1"/>
                    <a:pt x="32" y="3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1" y="31"/>
                    <a:pt x="0" y="34"/>
                    <a:pt x="0" y="36"/>
                  </a:cubicBezTo>
                  <a:cubicBezTo>
                    <a:pt x="0" y="39"/>
                    <a:pt x="1" y="42"/>
                    <a:pt x="3" y="44"/>
                  </a:cubicBezTo>
                  <a:lnTo>
                    <a:pt x="2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1138238" y="2028826"/>
              <a:ext cx="255588" cy="252413"/>
            </a:xfrm>
            <a:custGeom>
              <a:avLst/>
              <a:gdLst>
                <a:gd name="T0" fmla="*/ 4 w 68"/>
                <a:gd name="T1" fmla="*/ 38 h 67"/>
                <a:gd name="T2" fmla="*/ 11 w 68"/>
                <a:gd name="T3" fmla="*/ 41 h 67"/>
                <a:gd name="T4" fmla="*/ 19 w 68"/>
                <a:gd name="T5" fmla="*/ 37 h 67"/>
                <a:gd name="T6" fmla="*/ 29 w 68"/>
                <a:gd name="T7" fmla="*/ 26 h 67"/>
                <a:gd name="T8" fmla="*/ 42 w 68"/>
                <a:gd name="T9" fmla="*/ 38 h 67"/>
                <a:gd name="T10" fmla="*/ 32 w 68"/>
                <a:gd name="T11" fmla="*/ 49 h 67"/>
                <a:gd name="T12" fmla="*/ 29 w 68"/>
                <a:gd name="T13" fmla="*/ 57 h 67"/>
                <a:gd name="T14" fmla="*/ 33 w 68"/>
                <a:gd name="T15" fmla="*/ 64 h 67"/>
                <a:gd name="T16" fmla="*/ 40 w 68"/>
                <a:gd name="T17" fmla="*/ 67 h 67"/>
                <a:gd name="T18" fmla="*/ 48 w 68"/>
                <a:gd name="T19" fmla="*/ 64 h 67"/>
                <a:gd name="T20" fmla="*/ 65 w 68"/>
                <a:gd name="T21" fmla="*/ 44 h 67"/>
                <a:gd name="T22" fmla="*/ 68 w 68"/>
                <a:gd name="T23" fmla="*/ 36 h 67"/>
                <a:gd name="T24" fmla="*/ 65 w 68"/>
                <a:gd name="T25" fmla="*/ 29 h 67"/>
                <a:gd name="T26" fmla="*/ 36 w 68"/>
                <a:gd name="T27" fmla="*/ 3 h 67"/>
                <a:gd name="T28" fmla="*/ 28 w 68"/>
                <a:gd name="T29" fmla="*/ 0 h 67"/>
                <a:gd name="T30" fmla="*/ 28 w 68"/>
                <a:gd name="T31" fmla="*/ 0 h 67"/>
                <a:gd name="T32" fmla="*/ 20 w 68"/>
                <a:gd name="T33" fmla="*/ 3 h 67"/>
                <a:gd name="T34" fmla="*/ 3 w 68"/>
                <a:gd name="T35" fmla="*/ 23 h 67"/>
                <a:gd name="T36" fmla="*/ 0 w 68"/>
                <a:gd name="T37" fmla="*/ 31 h 67"/>
                <a:gd name="T38" fmla="*/ 4 w 68"/>
                <a:gd name="T39" fmla="*/ 3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67">
                  <a:moveTo>
                    <a:pt x="4" y="38"/>
                  </a:moveTo>
                  <a:cubicBezTo>
                    <a:pt x="6" y="40"/>
                    <a:pt x="8" y="41"/>
                    <a:pt x="11" y="41"/>
                  </a:cubicBezTo>
                  <a:cubicBezTo>
                    <a:pt x="14" y="41"/>
                    <a:pt x="17" y="40"/>
                    <a:pt x="19" y="37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0" y="51"/>
                    <a:pt x="29" y="54"/>
                    <a:pt x="29" y="57"/>
                  </a:cubicBezTo>
                  <a:cubicBezTo>
                    <a:pt x="29" y="60"/>
                    <a:pt x="30" y="62"/>
                    <a:pt x="33" y="64"/>
                  </a:cubicBezTo>
                  <a:cubicBezTo>
                    <a:pt x="35" y="66"/>
                    <a:pt x="37" y="67"/>
                    <a:pt x="40" y="67"/>
                  </a:cubicBezTo>
                  <a:cubicBezTo>
                    <a:pt x="43" y="67"/>
                    <a:pt x="46" y="66"/>
                    <a:pt x="48" y="64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7" y="42"/>
                    <a:pt x="68" y="39"/>
                    <a:pt x="68" y="36"/>
                  </a:cubicBezTo>
                  <a:cubicBezTo>
                    <a:pt x="68" y="34"/>
                    <a:pt x="67" y="31"/>
                    <a:pt x="65" y="29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4" y="1"/>
                    <a:pt x="31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0" y="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1" y="25"/>
                    <a:pt x="0" y="28"/>
                    <a:pt x="0" y="31"/>
                  </a:cubicBezTo>
                  <a:cubicBezTo>
                    <a:pt x="0" y="33"/>
                    <a:pt x="2" y="36"/>
                    <a:pt x="4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>
            <a:xfrm>
              <a:off x="409575" y="1658938"/>
              <a:ext cx="369888" cy="323850"/>
            </a:xfrm>
            <a:custGeom>
              <a:avLst/>
              <a:gdLst>
                <a:gd name="T0" fmla="*/ 11 w 98"/>
                <a:gd name="T1" fmla="*/ 63 h 86"/>
                <a:gd name="T2" fmla="*/ 18 w 98"/>
                <a:gd name="T3" fmla="*/ 63 h 86"/>
                <a:gd name="T4" fmla="*/ 18 w 98"/>
                <a:gd name="T5" fmla="*/ 75 h 86"/>
                <a:gd name="T6" fmla="*/ 29 w 98"/>
                <a:gd name="T7" fmla="*/ 86 h 86"/>
                <a:gd name="T8" fmla="*/ 40 w 98"/>
                <a:gd name="T9" fmla="*/ 75 h 86"/>
                <a:gd name="T10" fmla="*/ 40 w 98"/>
                <a:gd name="T11" fmla="*/ 63 h 86"/>
                <a:gd name="T12" fmla="*/ 57 w 98"/>
                <a:gd name="T13" fmla="*/ 63 h 86"/>
                <a:gd name="T14" fmla="*/ 57 w 98"/>
                <a:gd name="T15" fmla="*/ 75 h 86"/>
                <a:gd name="T16" fmla="*/ 68 w 98"/>
                <a:gd name="T17" fmla="*/ 86 h 86"/>
                <a:gd name="T18" fmla="*/ 79 w 98"/>
                <a:gd name="T19" fmla="*/ 75 h 86"/>
                <a:gd name="T20" fmla="*/ 79 w 98"/>
                <a:gd name="T21" fmla="*/ 63 h 86"/>
                <a:gd name="T22" fmla="*/ 87 w 98"/>
                <a:gd name="T23" fmla="*/ 63 h 86"/>
                <a:gd name="T24" fmla="*/ 98 w 98"/>
                <a:gd name="T25" fmla="*/ 52 h 86"/>
                <a:gd name="T26" fmla="*/ 98 w 98"/>
                <a:gd name="T27" fmla="*/ 11 h 86"/>
                <a:gd name="T28" fmla="*/ 87 w 98"/>
                <a:gd name="T29" fmla="*/ 0 h 86"/>
                <a:gd name="T30" fmla="*/ 11 w 98"/>
                <a:gd name="T31" fmla="*/ 0 h 86"/>
                <a:gd name="T32" fmla="*/ 0 w 98"/>
                <a:gd name="T33" fmla="*/ 11 h 86"/>
                <a:gd name="T34" fmla="*/ 0 w 98"/>
                <a:gd name="T35" fmla="*/ 52 h 86"/>
                <a:gd name="T36" fmla="*/ 11 w 98"/>
                <a:gd name="T37" fmla="*/ 63 h 86"/>
                <a:gd name="T38" fmla="*/ 22 w 98"/>
                <a:gd name="T39" fmla="*/ 22 h 86"/>
                <a:gd name="T40" fmla="*/ 76 w 98"/>
                <a:gd name="T41" fmla="*/ 22 h 86"/>
                <a:gd name="T42" fmla="*/ 76 w 98"/>
                <a:gd name="T43" fmla="*/ 41 h 86"/>
                <a:gd name="T44" fmla="*/ 22 w 98"/>
                <a:gd name="T45" fmla="*/ 41 h 86"/>
                <a:gd name="T46" fmla="*/ 22 w 98"/>
                <a:gd name="T47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86">
                  <a:moveTo>
                    <a:pt x="11" y="63"/>
                  </a:moveTo>
                  <a:cubicBezTo>
                    <a:pt x="18" y="63"/>
                    <a:pt x="18" y="63"/>
                    <a:pt x="18" y="63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8" y="81"/>
                    <a:pt x="23" y="86"/>
                    <a:pt x="29" y="86"/>
                  </a:cubicBezTo>
                  <a:cubicBezTo>
                    <a:pt x="36" y="86"/>
                    <a:pt x="40" y="81"/>
                    <a:pt x="40" y="75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57" y="81"/>
                    <a:pt x="62" y="86"/>
                    <a:pt x="68" y="86"/>
                  </a:cubicBezTo>
                  <a:cubicBezTo>
                    <a:pt x="74" y="86"/>
                    <a:pt x="79" y="81"/>
                    <a:pt x="79" y="75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93" y="63"/>
                    <a:pt x="98" y="58"/>
                    <a:pt x="98" y="52"/>
                  </a:cubicBezTo>
                  <a:cubicBezTo>
                    <a:pt x="98" y="11"/>
                    <a:pt x="98" y="11"/>
                    <a:pt x="98" y="11"/>
                  </a:cubicBezTo>
                  <a:cubicBezTo>
                    <a:pt x="98" y="5"/>
                    <a:pt x="93" y="0"/>
                    <a:pt x="8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8"/>
                    <a:pt x="5" y="63"/>
                    <a:pt x="11" y="63"/>
                  </a:cubicBezTo>
                  <a:close/>
                  <a:moveTo>
                    <a:pt x="22" y="22"/>
                  </a:moveTo>
                  <a:cubicBezTo>
                    <a:pt x="76" y="22"/>
                    <a:pt x="76" y="22"/>
                    <a:pt x="76" y="22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22" y="41"/>
                    <a:pt x="22" y="41"/>
                    <a:pt x="22" y="41"/>
                  </a:cubicBezTo>
                  <a:lnTo>
                    <a:pt x="2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>
            <a:xfrm>
              <a:off x="280988" y="2481263"/>
              <a:ext cx="441325" cy="687388"/>
            </a:xfrm>
            <a:custGeom>
              <a:avLst/>
              <a:gdLst>
                <a:gd name="T0" fmla="*/ 49 w 117"/>
                <a:gd name="T1" fmla="*/ 106 h 182"/>
                <a:gd name="T2" fmla="*/ 52 w 117"/>
                <a:gd name="T3" fmla="*/ 119 h 182"/>
                <a:gd name="T4" fmla="*/ 52 w 117"/>
                <a:gd name="T5" fmla="*/ 120 h 182"/>
                <a:gd name="T6" fmla="*/ 5 w 117"/>
                <a:gd name="T7" fmla="*/ 163 h 182"/>
                <a:gd name="T8" fmla="*/ 4 w 117"/>
                <a:gd name="T9" fmla="*/ 178 h 182"/>
                <a:gd name="T10" fmla="*/ 12 w 117"/>
                <a:gd name="T11" fmla="*/ 182 h 182"/>
                <a:gd name="T12" fmla="*/ 20 w 117"/>
                <a:gd name="T13" fmla="*/ 179 h 182"/>
                <a:gd name="T14" fmla="*/ 67 w 117"/>
                <a:gd name="T15" fmla="*/ 136 h 182"/>
                <a:gd name="T16" fmla="*/ 68 w 117"/>
                <a:gd name="T17" fmla="*/ 137 h 182"/>
                <a:gd name="T18" fmla="*/ 83 w 117"/>
                <a:gd name="T19" fmla="*/ 140 h 182"/>
                <a:gd name="T20" fmla="*/ 117 w 117"/>
                <a:gd name="T21" fmla="*/ 106 h 182"/>
                <a:gd name="T22" fmla="*/ 95 w 117"/>
                <a:gd name="T23" fmla="*/ 75 h 182"/>
                <a:gd name="T24" fmla="*/ 94 w 117"/>
                <a:gd name="T25" fmla="*/ 74 h 182"/>
                <a:gd name="T26" fmla="*/ 94 w 117"/>
                <a:gd name="T27" fmla="*/ 11 h 182"/>
                <a:gd name="T28" fmla="*/ 83 w 117"/>
                <a:gd name="T29" fmla="*/ 0 h 182"/>
                <a:gd name="T30" fmla="*/ 72 w 117"/>
                <a:gd name="T31" fmla="*/ 11 h 182"/>
                <a:gd name="T32" fmla="*/ 72 w 117"/>
                <a:gd name="T33" fmla="*/ 74 h 182"/>
                <a:gd name="T34" fmla="*/ 71 w 117"/>
                <a:gd name="T35" fmla="*/ 75 h 182"/>
                <a:gd name="T36" fmla="*/ 49 w 117"/>
                <a:gd name="T37" fmla="*/ 106 h 182"/>
                <a:gd name="T38" fmla="*/ 83 w 117"/>
                <a:gd name="T39" fmla="*/ 95 h 182"/>
                <a:gd name="T40" fmla="*/ 95 w 117"/>
                <a:gd name="T41" fmla="*/ 106 h 182"/>
                <a:gd name="T42" fmla="*/ 83 w 117"/>
                <a:gd name="T43" fmla="*/ 118 h 182"/>
                <a:gd name="T44" fmla="*/ 71 w 117"/>
                <a:gd name="T45" fmla="*/ 106 h 182"/>
                <a:gd name="T46" fmla="*/ 83 w 117"/>
                <a:gd name="T47" fmla="*/ 9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182">
                  <a:moveTo>
                    <a:pt x="49" y="106"/>
                  </a:moveTo>
                  <a:cubicBezTo>
                    <a:pt x="49" y="111"/>
                    <a:pt x="50" y="115"/>
                    <a:pt x="52" y="119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0" y="167"/>
                    <a:pt x="0" y="174"/>
                    <a:pt x="4" y="178"/>
                  </a:cubicBezTo>
                  <a:cubicBezTo>
                    <a:pt x="6" y="181"/>
                    <a:pt x="9" y="182"/>
                    <a:pt x="12" y="182"/>
                  </a:cubicBezTo>
                  <a:cubicBezTo>
                    <a:pt x="15" y="182"/>
                    <a:pt x="18" y="181"/>
                    <a:pt x="20" y="179"/>
                  </a:cubicBezTo>
                  <a:cubicBezTo>
                    <a:pt x="67" y="136"/>
                    <a:pt x="67" y="136"/>
                    <a:pt x="67" y="136"/>
                  </a:cubicBezTo>
                  <a:cubicBezTo>
                    <a:pt x="68" y="137"/>
                    <a:pt x="68" y="137"/>
                    <a:pt x="68" y="137"/>
                  </a:cubicBezTo>
                  <a:cubicBezTo>
                    <a:pt x="72" y="139"/>
                    <a:pt x="78" y="140"/>
                    <a:pt x="83" y="140"/>
                  </a:cubicBezTo>
                  <a:cubicBezTo>
                    <a:pt x="102" y="140"/>
                    <a:pt x="117" y="125"/>
                    <a:pt x="117" y="106"/>
                  </a:cubicBezTo>
                  <a:cubicBezTo>
                    <a:pt x="117" y="92"/>
                    <a:pt x="108" y="80"/>
                    <a:pt x="95" y="75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5"/>
                    <a:pt x="89" y="0"/>
                    <a:pt x="83" y="0"/>
                  </a:cubicBezTo>
                  <a:cubicBezTo>
                    <a:pt x="77" y="0"/>
                    <a:pt x="72" y="5"/>
                    <a:pt x="72" y="11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58" y="80"/>
                    <a:pt x="49" y="92"/>
                    <a:pt x="49" y="106"/>
                  </a:cubicBezTo>
                  <a:close/>
                  <a:moveTo>
                    <a:pt x="83" y="95"/>
                  </a:moveTo>
                  <a:cubicBezTo>
                    <a:pt x="89" y="95"/>
                    <a:pt x="95" y="100"/>
                    <a:pt x="95" y="106"/>
                  </a:cubicBezTo>
                  <a:cubicBezTo>
                    <a:pt x="95" y="113"/>
                    <a:pt x="89" y="118"/>
                    <a:pt x="83" y="118"/>
                  </a:cubicBezTo>
                  <a:cubicBezTo>
                    <a:pt x="76" y="118"/>
                    <a:pt x="71" y="113"/>
                    <a:pt x="71" y="106"/>
                  </a:cubicBezTo>
                  <a:cubicBezTo>
                    <a:pt x="71" y="100"/>
                    <a:pt x="76" y="95"/>
                    <a:pt x="83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41288" y="3236913"/>
              <a:ext cx="706438" cy="255588"/>
            </a:xfrm>
            <a:custGeom>
              <a:avLst/>
              <a:gdLst>
                <a:gd name="T0" fmla="*/ 19 w 187"/>
                <a:gd name="T1" fmla="*/ 3 h 68"/>
                <a:gd name="T2" fmla="*/ 11 w 187"/>
                <a:gd name="T3" fmla="*/ 0 h 68"/>
                <a:gd name="T4" fmla="*/ 3 w 187"/>
                <a:gd name="T5" fmla="*/ 3 h 68"/>
                <a:gd name="T6" fmla="*/ 0 w 187"/>
                <a:gd name="T7" fmla="*/ 11 h 68"/>
                <a:gd name="T8" fmla="*/ 3 w 187"/>
                <a:gd name="T9" fmla="*/ 19 h 68"/>
                <a:gd name="T10" fmla="*/ 121 w 187"/>
                <a:gd name="T11" fmla="*/ 68 h 68"/>
                <a:gd name="T12" fmla="*/ 180 w 187"/>
                <a:gd name="T13" fmla="*/ 57 h 68"/>
                <a:gd name="T14" fmla="*/ 187 w 187"/>
                <a:gd name="T15" fmla="*/ 47 h 68"/>
                <a:gd name="T16" fmla="*/ 176 w 187"/>
                <a:gd name="T17" fmla="*/ 36 h 68"/>
                <a:gd name="T18" fmla="*/ 172 w 187"/>
                <a:gd name="T19" fmla="*/ 37 h 68"/>
                <a:gd name="T20" fmla="*/ 172 w 187"/>
                <a:gd name="T21" fmla="*/ 37 h 68"/>
                <a:gd name="T22" fmla="*/ 121 w 187"/>
                <a:gd name="T23" fmla="*/ 46 h 68"/>
                <a:gd name="T24" fmla="*/ 19 w 187"/>
                <a:gd name="T25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68">
                  <a:moveTo>
                    <a:pt x="19" y="3"/>
                  </a:moveTo>
                  <a:cubicBezTo>
                    <a:pt x="17" y="1"/>
                    <a:pt x="14" y="0"/>
                    <a:pt x="11" y="0"/>
                  </a:cubicBezTo>
                  <a:cubicBezTo>
                    <a:pt x="8" y="0"/>
                    <a:pt x="6" y="1"/>
                    <a:pt x="3" y="3"/>
                  </a:cubicBezTo>
                  <a:cubicBezTo>
                    <a:pt x="1" y="5"/>
                    <a:pt x="0" y="8"/>
                    <a:pt x="0" y="11"/>
                  </a:cubicBezTo>
                  <a:cubicBezTo>
                    <a:pt x="0" y="14"/>
                    <a:pt x="1" y="17"/>
                    <a:pt x="3" y="19"/>
                  </a:cubicBezTo>
                  <a:cubicBezTo>
                    <a:pt x="35" y="50"/>
                    <a:pt x="77" y="68"/>
                    <a:pt x="121" y="68"/>
                  </a:cubicBezTo>
                  <a:cubicBezTo>
                    <a:pt x="141" y="68"/>
                    <a:pt x="161" y="64"/>
                    <a:pt x="180" y="57"/>
                  </a:cubicBezTo>
                  <a:cubicBezTo>
                    <a:pt x="184" y="56"/>
                    <a:pt x="187" y="51"/>
                    <a:pt x="187" y="47"/>
                  </a:cubicBezTo>
                  <a:cubicBezTo>
                    <a:pt x="187" y="40"/>
                    <a:pt x="182" y="36"/>
                    <a:pt x="176" y="36"/>
                  </a:cubicBezTo>
                  <a:cubicBezTo>
                    <a:pt x="175" y="36"/>
                    <a:pt x="173" y="36"/>
                    <a:pt x="172" y="37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55" y="43"/>
                    <a:pt x="138" y="46"/>
                    <a:pt x="121" y="46"/>
                  </a:cubicBezTo>
                  <a:cubicBezTo>
                    <a:pt x="83" y="46"/>
                    <a:pt x="46" y="31"/>
                    <a:pt x="1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30225" y="2284413"/>
              <a:ext cx="638175" cy="473075"/>
            </a:xfrm>
            <a:custGeom>
              <a:avLst/>
              <a:gdLst>
                <a:gd name="T0" fmla="*/ 147 w 169"/>
                <a:gd name="T1" fmla="*/ 117 h 125"/>
                <a:gd name="T2" fmla="*/ 158 w 169"/>
                <a:gd name="T3" fmla="*/ 125 h 125"/>
                <a:gd name="T4" fmla="*/ 169 w 169"/>
                <a:gd name="T5" fmla="*/ 114 h 125"/>
                <a:gd name="T6" fmla="*/ 168 w 169"/>
                <a:gd name="T7" fmla="*/ 110 h 125"/>
                <a:gd name="T8" fmla="*/ 11 w 169"/>
                <a:gd name="T9" fmla="*/ 0 h 125"/>
                <a:gd name="T10" fmla="*/ 0 w 169"/>
                <a:gd name="T11" fmla="*/ 11 h 125"/>
                <a:gd name="T12" fmla="*/ 11 w 169"/>
                <a:gd name="T13" fmla="*/ 22 h 125"/>
                <a:gd name="T14" fmla="*/ 147 w 169"/>
                <a:gd name="T15" fmla="*/ 11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25">
                  <a:moveTo>
                    <a:pt x="147" y="117"/>
                  </a:moveTo>
                  <a:cubicBezTo>
                    <a:pt x="148" y="122"/>
                    <a:pt x="153" y="125"/>
                    <a:pt x="158" y="125"/>
                  </a:cubicBezTo>
                  <a:cubicBezTo>
                    <a:pt x="164" y="125"/>
                    <a:pt x="169" y="120"/>
                    <a:pt x="169" y="114"/>
                  </a:cubicBezTo>
                  <a:cubicBezTo>
                    <a:pt x="169" y="113"/>
                    <a:pt x="168" y="111"/>
                    <a:pt x="168" y="110"/>
                  </a:cubicBezTo>
                  <a:cubicBezTo>
                    <a:pt x="144" y="44"/>
                    <a:pt x="8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72" y="22"/>
                    <a:pt x="126" y="60"/>
                    <a:pt x="147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-225425" y="2062163"/>
              <a:ext cx="1582738" cy="1643063"/>
            </a:xfrm>
            <a:custGeom>
              <a:avLst/>
              <a:gdLst>
                <a:gd name="T0" fmla="*/ 290 w 419"/>
                <a:gd name="T1" fmla="*/ 399 h 435"/>
                <a:gd name="T2" fmla="*/ 287 w 419"/>
                <a:gd name="T3" fmla="*/ 400 h 435"/>
                <a:gd name="T4" fmla="*/ 286 w 419"/>
                <a:gd name="T5" fmla="*/ 400 h 435"/>
                <a:gd name="T6" fmla="*/ 217 w 419"/>
                <a:gd name="T7" fmla="*/ 413 h 435"/>
                <a:gd name="T8" fmla="*/ 22 w 419"/>
                <a:gd name="T9" fmla="*/ 217 h 435"/>
                <a:gd name="T10" fmla="*/ 217 w 419"/>
                <a:gd name="T11" fmla="*/ 22 h 435"/>
                <a:gd name="T12" fmla="*/ 327 w 419"/>
                <a:gd name="T13" fmla="*/ 55 h 435"/>
                <a:gd name="T14" fmla="*/ 397 w 419"/>
                <a:gd name="T15" fmla="*/ 143 h 435"/>
                <a:gd name="T16" fmla="*/ 408 w 419"/>
                <a:gd name="T17" fmla="*/ 150 h 435"/>
                <a:gd name="T18" fmla="*/ 419 w 419"/>
                <a:gd name="T19" fmla="*/ 139 h 435"/>
                <a:gd name="T20" fmla="*/ 418 w 419"/>
                <a:gd name="T21" fmla="*/ 135 h 435"/>
                <a:gd name="T22" fmla="*/ 418 w 419"/>
                <a:gd name="T23" fmla="*/ 135 h 435"/>
                <a:gd name="T24" fmla="*/ 418 w 419"/>
                <a:gd name="T25" fmla="*/ 135 h 435"/>
                <a:gd name="T26" fmla="*/ 371 w 419"/>
                <a:gd name="T27" fmla="*/ 64 h 435"/>
                <a:gd name="T28" fmla="*/ 226 w 419"/>
                <a:gd name="T29" fmla="*/ 0 h 435"/>
                <a:gd name="T30" fmla="*/ 226 w 419"/>
                <a:gd name="T31" fmla="*/ 0 h 435"/>
                <a:gd name="T32" fmla="*/ 223 w 419"/>
                <a:gd name="T33" fmla="*/ 0 h 435"/>
                <a:gd name="T34" fmla="*/ 223 w 419"/>
                <a:gd name="T35" fmla="*/ 0 h 435"/>
                <a:gd name="T36" fmla="*/ 223 w 419"/>
                <a:gd name="T37" fmla="*/ 0 h 435"/>
                <a:gd name="T38" fmla="*/ 217 w 419"/>
                <a:gd name="T39" fmla="*/ 0 h 435"/>
                <a:gd name="T40" fmla="*/ 63 w 419"/>
                <a:gd name="T41" fmla="*/ 64 h 435"/>
                <a:gd name="T42" fmla="*/ 0 w 419"/>
                <a:gd name="T43" fmla="*/ 217 h 435"/>
                <a:gd name="T44" fmla="*/ 63 w 419"/>
                <a:gd name="T45" fmla="*/ 371 h 435"/>
                <a:gd name="T46" fmla="*/ 217 w 419"/>
                <a:gd name="T47" fmla="*/ 435 h 435"/>
                <a:gd name="T48" fmla="*/ 294 w 419"/>
                <a:gd name="T49" fmla="*/ 421 h 435"/>
                <a:gd name="T50" fmla="*/ 294 w 419"/>
                <a:gd name="T51" fmla="*/ 421 h 435"/>
                <a:gd name="T52" fmla="*/ 295 w 419"/>
                <a:gd name="T53" fmla="*/ 420 h 435"/>
                <a:gd name="T54" fmla="*/ 301 w 419"/>
                <a:gd name="T55" fmla="*/ 410 h 435"/>
                <a:gd name="T56" fmla="*/ 290 w 419"/>
                <a:gd name="T57" fmla="*/ 39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9" h="435">
                  <a:moveTo>
                    <a:pt x="290" y="399"/>
                  </a:moveTo>
                  <a:cubicBezTo>
                    <a:pt x="289" y="399"/>
                    <a:pt x="288" y="399"/>
                    <a:pt x="287" y="400"/>
                  </a:cubicBezTo>
                  <a:cubicBezTo>
                    <a:pt x="286" y="400"/>
                    <a:pt x="286" y="400"/>
                    <a:pt x="286" y="400"/>
                  </a:cubicBezTo>
                  <a:cubicBezTo>
                    <a:pt x="264" y="408"/>
                    <a:pt x="241" y="413"/>
                    <a:pt x="217" y="413"/>
                  </a:cubicBezTo>
                  <a:cubicBezTo>
                    <a:pt x="109" y="413"/>
                    <a:pt x="22" y="325"/>
                    <a:pt x="22" y="217"/>
                  </a:cubicBezTo>
                  <a:cubicBezTo>
                    <a:pt x="22" y="110"/>
                    <a:pt x="109" y="22"/>
                    <a:pt x="217" y="22"/>
                  </a:cubicBezTo>
                  <a:cubicBezTo>
                    <a:pt x="257" y="22"/>
                    <a:pt x="295" y="34"/>
                    <a:pt x="327" y="55"/>
                  </a:cubicBezTo>
                  <a:cubicBezTo>
                    <a:pt x="359" y="77"/>
                    <a:pt x="383" y="107"/>
                    <a:pt x="397" y="143"/>
                  </a:cubicBezTo>
                  <a:cubicBezTo>
                    <a:pt x="399" y="147"/>
                    <a:pt x="403" y="150"/>
                    <a:pt x="408" y="150"/>
                  </a:cubicBezTo>
                  <a:cubicBezTo>
                    <a:pt x="414" y="150"/>
                    <a:pt x="419" y="145"/>
                    <a:pt x="419" y="139"/>
                  </a:cubicBezTo>
                  <a:cubicBezTo>
                    <a:pt x="419" y="138"/>
                    <a:pt x="419" y="136"/>
                    <a:pt x="418" y="135"/>
                  </a:cubicBezTo>
                  <a:cubicBezTo>
                    <a:pt x="418" y="135"/>
                    <a:pt x="418" y="135"/>
                    <a:pt x="418" y="135"/>
                  </a:cubicBezTo>
                  <a:cubicBezTo>
                    <a:pt x="418" y="135"/>
                    <a:pt x="418" y="135"/>
                    <a:pt x="418" y="135"/>
                  </a:cubicBezTo>
                  <a:cubicBezTo>
                    <a:pt x="407" y="108"/>
                    <a:pt x="391" y="84"/>
                    <a:pt x="371" y="64"/>
                  </a:cubicBezTo>
                  <a:cubicBezTo>
                    <a:pt x="332" y="25"/>
                    <a:pt x="281" y="3"/>
                    <a:pt x="226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5" y="0"/>
                    <a:pt x="224" y="0"/>
                    <a:pt x="223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1" y="0"/>
                    <a:pt x="219" y="0"/>
                    <a:pt x="217" y="0"/>
                  </a:cubicBezTo>
                  <a:cubicBezTo>
                    <a:pt x="159" y="0"/>
                    <a:pt x="104" y="23"/>
                    <a:pt x="63" y="64"/>
                  </a:cubicBezTo>
                  <a:cubicBezTo>
                    <a:pt x="22" y="105"/>
                    <a:pt x="0" y="159"/>
                    <a:pt x="0" y="217"/>
                  </a:cubicBezTo>
                  <a:cubicBezTo>
                    <a:pt x="0" y="275"/>
                    <a:pt x="22" y="330"/>
                    <a:pt x="63" y="371"/>
                  </a:cubicBezTo>
                  <a:cubicBezTo>
                    <a:pt x="104" y="412"/>
                    <a:pt x="159" y="435"/>
                    <a:pt x="217" y="435"/>
                  </a:cubicBezTo>
                  <a:cubicBezTo>
                    <a:pt x="243" y="435"/>
                    <a:pt x="269" y="430"/>
                    <a:pt x="294" y="421"/>
                  </a:cubicBezTo>
                  <a:cubicBezTo>
                    <a:pt x="294" y="421"/>
                    <a:pt x="294" y="421"/>
                    <a:pt x="294" y="421"/>
                  </a:cubicBezTo>
                  <a:cubicBezTo>
                    <a:pt x="295" y="420"/>
                    <a:pt x="295" y="420"/>
                    <a:pt x="295" y="420"/>
                  </a:cubicBezTo>
                  <a:cubicBezTo>
                    <a:pt x="299" y="419"/>
                    <a:pt x="301" y="415"/>
                    <a:pt x="301" y="410"/>
                  </a:cubicBezTo>
                  <a:cubicBezTo>
                    <a:pt x="301" y="404"/>
                    <a:pt x="296" y="399"/>
                    <a:pt x="290" y="3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>
            <a:xfrm>
              <a:off x="993775" y="2968626"/>
              <a:ext cx="2782888" cy="1638300"/>
            </a:xfrm>
            <a:custGeom>
              <a:avLst/>
              <a:gdLst>
                <a:gd name="T0" fmla="*/ 684 w 737"/>
                <a:gd name="T1" fmla="*/ 294 h 434"/>
                <a:gd name="T2" fmla="*/ 499 w 737"/>
                <a:gd name="T3" fmla="*/ 325 h 434"/>
                <a:gd name="T4" fmla="*/ 323 w 737"/>
                <a:gd name="T5" fmla="*/ 88 h 434"/>
                <a:gd name="T6" fmla="*/ 322 w 737"/>
                <a:gd name="T7" fmla="*/ 87 h 434"/>
                <a:gd name="T8" fmla="*/ 322 w 737"/>
                <a:gd name="T9" fmla="*/ 87 h 434"/>
                <a:gd name="T10" fmla="*/ 302 w 737"/>
                <a:gd name="T11" fmla="*/ 77 h 434"/>
                <a:gd name="T12" fmla="*/ 281 w 737"/>
                <a:gd name="T13" fmla="*/ 76 h 434"/>
                <a:gd name="T14" fmla="*/ 279 w 737"/>
                <a:gd name="T15" fmla="*/ 76 h 434"/>
                <a:gd name="T16" fmla="*/ 269 w 737"/>
                <a:gd name="T17" fmla="*/ 79 h 434"/>
                <a:gd name="T18" fmla="*/ 182 w 737"/>
                <a:gd name="T19" fmla="*/ 107 h 434"/>
                <a:gd name="T20" fmla="*/ 52 w 737"/>
                <a:gd name="T21" fmla="*/ 0 h 434"/>
                <a:gd name="T22" fmla="*/ 0 w 737"/>
                <a:gd name="T23" fmla="*/ 53 h 434"/>
                <a:gd name="T24" fmla="*/ 134 w 737"/>
                <a:gd name="T25" fmla="*/ 204 h 434"/>
                <a:gd name="T26" fmla="*/ 189 w 737"/>
                <a:gd name="T27" fmla="*/ 215 h 434"/>
                <a:gd name="T28" fmla="*/ 270 w 737"/>
                <a:gd name="T29" fmla="*/ 190 h 434"/>
                <a:gd name="T30" fmla="*/ 434 w 737"/>
                <a:gd name="T31" fmla="*/ 412 h 434"/>
                <a:gd name="T32" fmla="*/ 437 w 737"/>
                <a:gd name="T33" fmla="*/ 416 h 434"/>
                <a:gd name="T34" fmla="*/ 437 w 737"/>
                <a:gd name="T35" fmla="*/ 417 h 434"/>
                <a:gd name="T36" fmla="*/ 456 w 737"/>
                <a:gd name="T37" fmla="*/ 429 h 434"/>
                <a:gd name="T38" fmla="*/ 457 w 737"/>
                <a:gd name="T39" fmla="*/ 430 h 434"/>
                <a:gd name="T40" fmla="*/ 458 w 737"/>
                <a:gd name="T41" fmla="*/ 430 h 434"/>
                <a:gd name="T42" fmla="*/ 459 w 737"/>
                <a:gd name="T43" fmla="*/ 431 h 434"/>
                <a:gd name="T44" fmla="*/ 461 w 737"/>
                <a:gd name="T45" fmla="*/ 431 h 434"/>
                <a:gd name="T46" fmla="*/ 475 w 737"/>
                <a:gd name="T47" fmla="*/ 433 h 434"/>
                <a:gd name="T48" fmla="*/ 475 w 737"/>
                <a:gd name="T49" fmla="*/ 433 h 434"/>
                <a:gd name="T50" fmla="*/ 477 w 737"/>
                <a:gd name="T51" fmla="*/ 433 h 434"/>
                <a:gd name="T52" fmla="*/ 478 w 737"/>
                <a:gd name="T53" fmla="*/ 433 h 434"/>
                <a:gd name="T54" fmla="*/ 692 w 737"/>
                <a:gd name="T55" fmla="*/ 397 h 434"/>
                <a:gd name="T56" fmla="*/ 735 w 737"/>
                <a:gd name="T57" fmla="*/ 338 h 434"/>
                <a:gd name="T58" fmla="*/ 708 w 737"/>
                <a:gd name="T59" fmla="*/ 364 h 434"/>
                <a:gd name="T60" fmla="*/ 481 w 737"/>
                <a:gd name="T61" fmla="*/ 411 h 434"/>
                <a:gd name="T62" fmla="*/ 477 w 737"/>
                <a:gd name="T63" fmla="*/ 412 h 434"/>
                <a:gd name="T64" fmla="*/ 476 w 737"/>
                <a:gd name="T65" fmla="*/ 412 h 434"/>
                <a:gd name="T66" fmla="*/ 476 w 737"/>
                <a:gd name="T67" fmla="*/ 412 h 434"/>
                <a:gd name="T68" fmla="*/ 475 w 737"/>
                <a:gd name="T69" fmla="*/ 412 h 434"/>
                <a:gd name="T70" fmla="*/ 467 w 737"/>
                <a:gd name="T71" fmla="*/ 410 h 434"/>
                <a:gd name="T72" fmla="*/ 465 w 737"/>
                <a:gd name="T73" fmla="*/ 410 h 434"/>
                <a:gd name="T74" fmla="*/ 464 w 737"/>
                <a:gd name="T75" fmla="*/ 409 h 434"/>
                <a:gd name="T76" fmla="*/ 454 w 737"/>
                <a:gd name="T77" fmla="*/ 402 h 434"/>
                <a:gd name="T78" fmla="*/ 453 w 737"/>
                <a:gd name="T79" fmla="*/ 401 h 434"/>
                <a:gd name="T80" fmla="*/ 452 w 737"/>
                <a:gd name="T81" fmla="*/ 400 h 434"/>
                <a:gd name="T82" fmla="*/ 451 w 737"/>
                <a:gd name="T83" fmla="*/ 399 h 434"/>
                <a:gd name="T84" fmla="*/ 275 w 737"/>
                <a:gd name="T85" fmla="*/ 166 h 434"/>
                <a:gd name="T86" fmla="*/ 182 w 737"/>
                <a:gd name="T87" fmla="*/ 195 h 434"/>
                <a:gd name="T88" fmla="*/ 170 w 737"/>
                <a:gd name="T89" fmla="*/ 197 h 434"/>
                <a:gd name="T90" fmla="*/ 31 w 737"/>
                <a:gd name="T91" fmla="*/ 73 h 434"/>
                <a:gd name="T92" fmla="*/ 31 w 737"/>
                <a:gd name="T93" fmla="*/ 31 h 434"/>
                <a:gd name="T94" fmla="*/ 73 w 737"/>
                <a:gd name="T95" fmla="*/ 30 h 434"/>
                <a:gd name="T96" fmla="*/ 179 w 737"/>
                <a:gd name="T97" fmla="*/ 130 h 434"/>
                <a:gd name="T98" fmla="*/ 276 w 737"/>
                <a:gd name="T99" fmla="*/ 100 h 434"/>
                <a:gd name="T100" fmla="*/ 283 w 737"/>
                <a:gd name="T101" fmla="*/ 97 h 434"/>
                <a:gd name="T102" fmla="*/ 284 w 737"/>
                <a:gd name="T103" fmla="*/ 97 h 434"/>
                <a:gd name="T104" fmla="*/ 297 w 737"/>
                <a:gd name="T105" fmla="*/ 98 h 434"/>
                <a:gd name="T106" fmla="*/ 308 w 737"/>
                <a:gd name="T107" fmla="*/ 104 h 434"/>
                <a:gd name="T108" fmla="*/ 313 w 737"/>
                <a:gd name="T109" fmla="*/ 110 h 434"/>
                <a:gd name="T110" fmla="*/ 485 w 737"/>
                <a:gd name="T111" fmla="*/ 344 h 434"/>
                <a:gd name="T112" fmla="*/ 496 w 737"/>
                <a:gd name="T113" fmla="*/ 348 h 434"/>
                <a:gd name="T114" fmla="*/ 684 w 737"/>
                <a:gd name="T115" fmla="*/ 316 h 434"/>
                <a:gd name="T116" fmla="*/ 708 w 737"/>
                <a:gd name="T117" fmla="*/ 36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7" h="434">
                  <a:moveTo>
                    <a:pt x="717" y="306"/>
                  </a:moveTo>
                  <a:cubicBezTo>
                    <a:pt x="708" y="299"/>
                    <a:pt x="696" y="294"/>
                    <a:pt x="684" y="294"/>
                  </a:cubicBezTo>
                  <a:cubicBezTo>
                    <a:pt x="681" y="294"/>
                    <a:pt x="678" y="295"/>
                    <a:pt x="675" y="295"/>
                  </a:cubicBezTo>
                  <a:cubicBezTo>
                    <a:pt x="499" y="325"/>
                    <a:pt x="499" y="325"/>
                    <a:pt x="499" y="325"/>
                  </a:cubicBezTo>
                  <a:cubicBezTo>
                    <a:pt x="331" y="97"/>
                    <a:pt x="331" y="97"/>
                    <a:pt x="331" y="97"/>
                  </a:cubicBezTo>
                  <a:cubicBezTo>
                    <a:pt x="329" y="94"/>
                    <a:pt x="326" y="90"/>
                    <a:pt x="323" y="88"/>
                  </a:cubicBezTo>
                  <a:cubicBezTo>
                    <a:pt x="323" y="88"/>
                    <a:pt x="323" y="88"/>
                    <a:pt x="323" y="88"/>
                  </a:cubicBezTo>
                  <a:cubicBezTo>
                    <a:pt x="323" y="88"/>
                    <a:pt x="323" y="88"/>
                    <a:pt x="322" y="87"/>
                  </a:cubicBezTo>
                  <a:cubicBezTo>
                    <a:pt x="322" y="87"/>
                    <a:pt x="322" y="87"/>
                    <a:pt x="322" y="87"/>
                  </a:cubicBezTo>
                  <a:cubicBezTo>
                    <a:pt x="322" y="87"/>
                    <a:pt x="322" y="87"/>
                    <a:pt x="322" y="87"/>
                  </a:cubicBezTo>
                  <a:cubicBezTo>
                    <a:pt x="317" y="82"/>
                    <a:pt x="310" y="79"/>
                    <a:pt x="303" y="77"/>
                  </a:cubicBezTo>
                  <a:cubicBezTo>
                    <a:pt x="302" y="77"/>
                    <a:pt x="302" y="77"/>
                    <a:pt x="302" y="77"/>
                  </a:cubicBezTo>
                  <a:cubicBezTo>
                    <a:pt x="298" y="76"/>
                    <a:pt x="293" y="75"/>
                    <a:pt x="289" y="75"/>
                  </a:cubicBezTo>
                  <a:cubicBezTo>
                    <a:pt x="286" y="75"/>
                    <a:pt x="283" y="75"/>
                    <a:pt x="281" y="76"/>
                  </a:cubicBezTo>
                  <a:cubicBezTo>
                    <a:pt x="280" y="76"/>
                    <a:pt x="280" y="76"/>
                    <a:pt x="280" y="76"/>
                  </a:cubicBezTo>
                  <a:cubicBezTo>
                    <a:pt x="280" y="76"/>
                    <a:pt x="279" y="76"/>
                    <a:pt x="279" y="76"/>
                  </a:cubicBezTo>
                  <a:cubicBezTo>
                    <a:pt x="279" y="76"/>
                    <a:pt x="279" y="76"/>
                    <a:pt x="279" y="76"/>
                  </a:cubicBezTo>
                  <a:cubicBezTo>
                    <a:pt x="275" y="77"/>
                    <a:pt x="272" y="78"/>
                    <a:pt x="269" y="79"/>
                  </a:cubicBezTo>
                  <a:cubicBezTo>
                    <a:pt x="269" y="79"/>
                    <a:pt x="269" y="79"/>
                    <a:pt x="269" y="79"/>
                  </a:cubicBezTo>
                  <a:cubicBezTo>
                    <a:pt x="182" y="107"/>
                    <a:pt x="182" y="107"/>
                    <a:pt x="182" y="107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78" y="5"/>
                    <a:pt x="66" y="0"/>
                    <a:pt x="52" y="0"/>
                  </a:cubicBezTo>
                  <a:cubicBezTo>
                    <a:pt x="38" y="0"/>
                    <a:pt x="25" y="6"/>
                    <a:pt x="15" y="16"/>
                  </a:cubicBezTo>
                  <a:cubicBezTo>
                    <a:pt x="5" y="26"/>
                    <a:pt x="0" y="39"/>
                    <a:pt x="0" y="53"/>
                  </a:cubicBezTo>
                  <a:cubicBezTo>
                    <a:pt x="0" y="66"/>
                    <a:pt x="6" y="79"/>
                    <a:pt x="16" y="89"/>
                  </a:cubicBezTo>
                  <a:cubicBezTo>
                    <a:pt x="134" y="204"/>
                    <a:pt x="134" y="204"/>
                    <a:pt x="134" y="204"/>
                  </a:cubicBezTo>
                  <a:cubicBezTo>
                    <a:pt x="143" y="214"/>
                    <a:pt x="156" y="219"/>
                    <a:pt x="170" y="219"/>
                  </a:cubicBezTo>
                  <a:cubicBezTo>
                    <a:pt x="177" y="219"/>
                    <a:pt x="183" y="218"/>
                    <a:pt x="189" y="215"/>
                  </a:cubicBezTo>
                  <a:cubicBezTo>
                    <a:pt x="189" y="215"/>
                    <a:pt x="189" y="215"/>
                    <a:pt x="189" y="215"/>
                  </a:cubicBezTo>
                  <a:cubicBezTo>
                    <a:pt x="270" y="190"/>
                    <a:pt x="270" y="190"/>
                    <a:pt x="270" y="190"/>
                  </a:cubicBezTo>
                  <a:cubicBezTo>
                    <a:pt x="433" y="412"/>
                    <a:pt x="433" y="412"/>
                    <a:pt x="433" y="412"/>
                  </a:cubicBezTo>
                  <a:cubicBezTo>
                    <a:pt x="433" y="412"/>
                    <a:pt x="434" y="412"/>
                    <a:pt x="434" y="412"/>
                  </a:cubicBezTo>
                  <a:cubicBezTo>
                    <a:pt x="434" y="412"/>
                    <a:pt x="434" y="412"/>
                    <a:pt x="434" y="412"/>
                  </a:cubicBezTo>
                  <a:cubicBezTo>
                    <a:pt x="435" y="414"/>
                    <a:pt x="436" y="415"/>
                    <a:pt x="437" y="416"/>
                  </a:cubicBezTo>
                  <a:cubicBezTo>
                    <a:pt x="437" y="416"/>
                    <a:pt x="437" y="416"/>
                    <a:pt x="437" y="416"/>
                  </a:cubicBezTo>
                  <a:cubicBezTo>
                    <a:pt x="437" y="417"/>
                    <a:pt x="437" y="417"/>
                    <a:pt x="437" y="417"/>
                  </a:cubicBezTo>
                  <a:cubicBezTo>
                    <a:pt x="437" y="417"/>
                    <a:pt x="438" y="417"/>
                    <a:pt x="438" y="417"/>
                  </a:cubicBezTo>
                  <a:cubicBezTo>
                    <a:pt x="443" y="422"/>
                    <a:pt x="449" y="427"/>
                    <a:pt x="456" y="429"/>
                  </a:cubicBezTo>
                  <a:cubicBezTo>
                    <a:pt x="456" y="430"/>
                    <a:pt x="456" y="430"/>
                    <a:pt x="456" y="430"/>
                  </a:cubicBezTo>
                  <a:cubicBezTo>
                    <a:pt x="456" y="430"/>
                    <a:pt x="457" y="430"/>
                    <a:pt x="457" y="430"/>
                  </a:cubicBezTo>
                  <a:cubicBezTo>
                    <a:pt x="457" y="430"/>
                    <a:pt x="457" y="430"/>
                    <a:pt x="457" y="430"/>
                  </a:cubicBezTo>
                  <a:cubicBezTo>
                    <a:pt x="458" y="430"/>
                    <a:pt x="458" y="430"/>
                    <a:pt x="458" y="430"/>
                  </a:cubicBezTo>
                  <a:cubicBezTo>
                    <a:pt x="458" y="430"/>
                    <a:pt x="458" y="430"/>
                    <a:pt x="458" y="430"/>
                  </a:cubicBezTo>
                  <a:cubicBezTo>
                    <a:pt x="459" y="431"/>
                    <a:pt x="459" y="431"/>
                    <a:pt x="459" y="431"/>
                  </a:cubicBezTo>
                  <a:cubicBezTo>
                    <a:pt x="460" y="431"/>
                    <a:pt x="460" y="431"/>
                    <a:pt x="461" y="431"/>
                  </a:cubicBezTo>
                  <a:cubicBezTo>
                    <a:pt x="461" y="431"/>
                    <a:pt x="461" y="431"/>
                    <a:pt x="461" y="431"/>
                  </a:cubicBezTo>
                  <a:cubicBezTo>
                    <a:pt x="465" y="433"/>
                    <a:pt x="470" y="433"/>
                    <a:pt x="474" y="433"/>
                  </a:cubicBezTo>
                  <a:cubicBezTo>
                    <a:pt x="474" y="433"/>
                    <a:pt x="475" y="433"/>
                    <a:pt x="475" y="433"/>
                  </a:cubicBezTo>
                  <a:cubicBezTo>
                    <a:pt x="475" y="433"/>
                    <a:pt x="475" y="433"/>
                    <a:pt x="475" y="433"/>
                  </a:cubicBezTo>
                  <a:cubicBezTo>
                    <a:pt x="475" y="433"/>
                    <a:pt x="475" y="433"/>
                    <a:pt x="475" y="433"/>
                  </a:cubicBezTo>
                  <a:cubicBezTo>
                    <a:pt x="476" y="434"/>
                    <a:pt x="476" y="433"/>
                    <a:pt x="477" y="433"/>
                  </a:cubicBezTo>
                  <a:cubicBezTo>
                    <a:pt x="477" y="433"/>
                    <a:pt x="477" y="433"/>
                    <a:pt x="477" y="433"/>
                  </a:cubicBezTo>
                  <a:cubicBezTo>
                    <a:pt x="477" y="433"/>
                    <a:pt x="478" y="433"/>
                    <a:pt x="478" y="433"/>
                  </a:cubicBezTo>
                  <a:cubicBezTo>
                    <a:pt x="478" y="433"/>
                    <a:pt x="478" y="433"/>
                    <a:pt x="478" y="433"/>
                  </a:cubicBezTo>
                  <a:cubicBezTo>
                    <a:pt x="480" y="433"/>
                    <a:pt x="483" y="433"/>
                    <a:pt x="485" y="433"/>
                  </a:cubicBezTo>
                  <a:cubicBezTo>
                    <a:pt x="692" y="397"/>
                    <a:pt x="692" y="397"/>
                    <a:pt x="692" y="397"/>
                  </a:cubicBezTo>
                  <a:cubicBezTo>
                    <a:pt x="706" y="395"/>
                    <a:pt x="718" y="387"/>
                    <a:pt x="726" y="376"/>
                  </a:cubicBezTo>
                  <a:cubicBezTo>
                    <a:pt x="734" y="365"/>
                    <a:pt x="737" y="351"/>
                    <a:pt x="735" y="338"/>
                  </a:cubicBezTo>
                  <a:cubicBezTo>
                    <a:pt x="733" y="325"/>
                    <a:pt x="726" y="314"/>
                    <a:pt x="717" y="306"/>
                  </a:cubicBezTo>
                  <a:close/>
                  <a:moveTo>
                    <a:pt x="708" y="364"/>
                  </a:moveTo>
                  <a:cubicBezTo>
                    <a:pt x="704" y="370"/>
                    <a:pt x="697" y="374"/>
                    <a:pt x="689" y="376"/>
                  </a:cubicBezTo>
                  <a:cubicBezTo>
                    <a:pt x="481" y="411"/>
                    <a:pt x="481" y="411"/>
                    <a:pt x="481" y="411"/>
                  </a:cubicBezTo>
                  <a:cubicBezTo>
                    <a:pt x="481" y="411"/>
                    <a:pt x="481" y="411"/>
                    <a:pt x="481" y="411"/>
                  </a:cubicBezTo>
                  <a:cubicBezTo>
                    <a:pt x="480" y="411"/>
                    <a:pt x="478" y="412"/>
                    <a:pt x="477" y="412"/>
                  </a:cubicBezTo>
                  <a:cubicBezTo>
                    <a:pt x="476" y="412"/>
                    <a:pt x="476" y="412"/>
                    <a:pt x="476" y="412"/>
                  </a:cubicBezTo>
                  <a:cubicBezTo>
                    <a:pt x="476" y="412"/>
                    <a:pt x="476" y="412"/>
                    <a:pt x="476" y="412"/>
                  </a:cubicBezTo>
                  <a:cubicBezTo>
                    <a:pt x="476" y="412"/>
                    <a:pt x="476" y="412"/>
                    <a:pt x="476" y="412"/>
                  </a:cubicBezTo>
                  <a:cubicBezTo>
                    <a:pt x="476" y="412"/>
                    <a:pt x="476" y="412"/>
                    <a:pt x="476" y="412"/>
                  </a:cubicBezTo>
                  <a:cubicBezTo>
                    <a:pt x="475" y="412"/>
                    <a:pt x="475" y="412"/>
                    <a:pt x="475" y="412"/>
                  </a:cubicBezTo>
                  <a:cubicBezTo>
                    <a:pt x="475" y="412"/>
                    <a:pt x="475" y="412"/>
                    <a:pt x="475" y="412"/>
                  </a:cubicBezTo>
                  <a:cubicBezTo>
                    <a:pt x="472" y="412"/>
                    <a:pt x="470" y="411"/>
                    <a:pt x="467" y="410"/>
                  </a:cubicBezTo>
                  <a:cubicBezTo>
                    <a:pt x="467" y="410"/>
                    <a:pt x="467" y="410"/>
                    <a:pt x="467" y="410"/>
                  </a:cubicBezTo>
                  <a:cubicBezTo>
                    <a:pt x="467" y="410"/>
                    <a:pt x="467" y="410"/>
                    <a:pt x="466" y="410"/>
                  </a:cubicBezTo>
                  <a:cubicBezTo>
                    <a:pt x="466" y="410"/>
                    <a:pt x="466" y="410"/>
                    <a:pt x="465" y="410"/>
                  </a:cubicBezTo>
                  <a:cubicBezTo>
                    <a:pt x="465" y="410"/>
                    <a:pt x="465" y="410"/>
                    <a:pt x="465" y="410"/>
                  </a:cubicBezTo>
                  <a:cubicBezTo>
                    <a:pt x="465" y="410"/>
                    <a:pt x="465" y="410"/>
                    <a:pt x="464" y="409"/>
                  </a:cubicBezTo>
                  <a:cubicBezTo>
                    <a:pt x="464" y="409"/>
                    <a:pt x="464" y="409"/>
                    <a:pt x="464" y="409"/>
                  </a:cubicBezTo>
                  <a:cubicBezTo>
                    <a:pt x="460" y="408"/>
                    <a:pt x="457" y="405"/>
                    <a:pt x="454" y="402"/>
                  </a:cubicBezTo>
                  <a:cubicBezTo>
                    <a:pt x="453" y="402"/>
                    <a:pt x="453" y="402"/>
                    <a:pt x="453" y="402"/>
                  </a:cubicBezTo>
                  <a:cubicBezTo>
                    <a:pt x="453" y="402"/>
                    <a:pt x="453" y="401"/>
                    <a:pt x="453" y="401"/>
                  </a:cubicBezTo>
                  <a:cubicBezTo>
                    <a:pt x="453" y="401"/>
                    <a:pt x="452" y="401"/>
                    <a:pt x="452" y="400"/>
                  </a:cubicBezTo>
                  <a:cubicBezTo>
                    <a:pt x="452" y="400"/>
                    <a:pt x="452" y="400"/>
                    <a:pt x="452" y="400"/>
                  </a:cubicBezTo>
                  <a:cubicBezTo>
                    <a:pt x="452" y="399"/>
                    <a:pt x="452" y="399"/>
                    <a:pt x="452" y="399"/>
                  </a:cubicBezTo>
                  <a:cubicBezTo>
                    <a:pt x="451" y="399"/>
                    <a:pt x="451" y="399"/>
                    <a:pt x="451" y="399"/>
                  </a:cubicBezTo>
                  <a:cubicBezTo>
                    <a:pt x="283" y="170"/>
                    <a:pt x="283" y="170"/>
                    <a:pt x="283" y="170"/>
                  </a:cubicBezTo>
                  <a:cubicBezTo>
                    <a:pt x="281" y="168"/>
                    <a:pt x="278" y="166"/>
                    <a:pt x="275" y="166"/>
                  </a:cubicBezTo>
                  <a:cubicBezTo>
                    <a:pt x="274" y="166"/>
                    <a:pt x="272" y="166"/>
                    <a:pt x="271" y="166"/>
                  </a:cubicBezTo>
                  <a:cubicBezTo>
                    <a:pt x="182" y="195"/>
                    <a:pt x="182" y="195"/>
                    <a:pt x="182" y="195"/>
                  </a:cubicBezTo>
                  <a:cubicBezTo>
                    <a:pt x="182" y="195"/>
                    <a:pt x="182" y="195"/>
                    <a:pt x="181" y="195"/>
                  </a:cubicBezTo>
                  <a:cubicBezTo>
                    <a:pt x="178" y="196"/>
                    <a:pt x="174" y="197"/>
                    <a:pt x="170" y="197"/>
                  </a:cubicBezTo>
                  <a:cubicBezTo>
                    <a:pt x="162" y="197"/>
                    <a:pt x="155" y="194"/>
                    <a:pt x="149" y="189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5" y="68"/>
                    <a:pt x="22" y="60"/>
                    <a:pt x="22" y="52"/>
                  </a:cubicBezTo>
                  <a:cubicBezTo>
                    <a:pt x="22" y="44"/>
                    <a:pt x="25" y="37"/>
                    <a:pt x="31" y="31"/>
                  </a:cubicBezTo>
                  <a:cubicBezTo>
                    <a:pt x="36" y="25"/>
                    <a:pt x="44" y="22"/>
                    <a:pt x="52" y="22"/>
                  </a:cubicBezTo>
                  <a:cubicBezTo>
                    <a:pt x="60" y="22"/>
                    <a:pt x="67" y="25"/>
                    <a:pt x="73" y="30"/>
                  </a:cubicBezTo>
                  <a:cubicBezTo>
                    <a:pt x="172" y="127"/>
                    <a:pt x="172" y="127"/>
                    <a:pt x="172" y="127"/>
                  </a:cubicBezTo>
                  <a:cubicBezTo>
                    <a:pt x="174" y="129"/>
                    <a:pt x="176" y="130"/>
                    <a:pt x="179" y="130"/>
                  </a:cubicBezTo>
                  <a:cubicBezTo>
                    <a:pt x="180" y="130"/>
                    <a:pt x="181" y="130"/>
                    <a:pt x="183" y="129"/>
                  </a:cubicBezTo>
                  <a:cubicBezTo>
                    <a:pt x="276" y="100"/>
                    <a:pt x="276" y="100"/>
                    <a:pt x="276" y="100"/>
                  </a:cubicBezTo>
                  <a:cubicBezTo>
                    <a:pt x="276" y="100"/>
                    <a:pt x="276" y="99"/>
                    <a:pt x="277" y="99"/>
                  </a:cubicBezTo>
                  <a:cubicBezTo>
                    <a:pt x="279" y="98"/>
                    <a:pt x="281" y="98"/>
                    <a:pt x="283" y="97"/>
                  </a:cubicBezTo>
                  <a:cubicBezTo>
                    <a:pt x="283" y="97"/>
                    <a:pt x="283" y="97"/>
                    <a:pt x="283" y="97"/>
                  </a:cubicBezTo>
                  <a:cubicBezTo>
                    <a:pt x="283" y="97"/>
                    <a:pt x="283" y="97"/>
                    <a:pt x="284" y="97"/>
                  </a:cubicBezTo>
                  <a:cubicBezTo>
                    <a:pt x="284" y="97"/>
                    <a:pt x="284" y="97"/>
                    <a:pt x="284" y="97"/>
                  </a:cubicBezTo>
                  <a:cubicBezTo>
                    <a:pt x="288" y="97"/>
                    <a:pt x="293" y="97"/>
                    <a:pt x="297" y="98"/>
                  </a:cubicBezTo>
                  <a:cubicBezTo>
                    <a:pt x="297" y="98"/>
                    <a:pt x="297" y="98"/>
                    <a:pt x="297" y="98"/>
                  </a:cubicBezTo>
                  <a:cubicBezTo>
                    <a:pt x="301" y="99"/>
                    <a:pt x="305" y="101"/>
                    <a:pt x="308" y="104"/>
                  </a:cubicBezTo>
                  <a:cubicBezTo>
                    <a:pt x="308" y="104"/>
                    <a:pt x="308" y="104"/>
                    <a:pt x="308" y="104"/>
                  </a:cubicBezTo>
                  <a:cubicBezTo>
                    <a:pt x="310" y="106"/>
                    <a:pt x="312" y="108"/>
                    <a:pt x="313" y="110"/>
                  </a:cubicBezTo>
                  <a:cubicBezTo>
                    <a:pt x="313" y="110"/>
                    <a:pt x="313" y="110"/>
                    <a:pt x="313" y="110"/>
                  </a:cubicBezTo>
                  <a:cubicBezTo>
                    <a:pt x="485" y="344"/>
                    <a:pt x="485" y="344"/>
                    <a:pt x="485" y="344"/>
                  </a:cubicBezTo>
                  <a:cubicBezTo>
                    <a:pt x="487" y="346"/>
                    <a:pt x="490" y="348"/>
                    <a:pt x="494" y="348"/>
                  </a:cubicBezTo>
                  <a:cubicBezTo>
                    <a:pt x="494" y="348"/>
                    <a:pt x="495" y="348"/>
                    <a:pt x="496" y="348"/>
                  </a:cubicBezTo>
                  <a:cubicBezTo>
                    <a:pt x="679" y="317"/>
                    <a:pt x="679" y="317"/>
                    <a:pt x="679" y="317"/>
                  </a:cubicBezTo>
                  <a:cubicBezTo>
                    <a:pt x="680" y="316"/>
                    <a:pt x="682" y="316"/>
                    <a:pt x="684" y="316"/>
                  </a:cubicBezTo>
                  <a:cubicBezTo>
                    <a:pt x="698" y="316"/>
                    <a:pt x="711" y="327"/>
                    <a:pt x="713" y="341"/>
                  </a:cubicBezTo>
                  <a:cubicBezTo>
                    <a:pt x="715" y="349"/>
                    <a:pt x="713" y="357"/>
                    <a:pt x="708" y="3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54125" y="3971926"/>
              <a:ext cx="928688" cy="1227138"/>
            </a:xfrm>
            <a:custGeom>
              <a:avLst/>
              <a:gdLst>
                <a:gd name="T0" fmla="*/ 239 w 246"/>
                <a:gd name="T1" fmla="*/ 92 h 325"/>
                <a:gd name="T2" fmla="*/ 244 w 246"/>
                <a:gd name="T3" fmla="*/ 86 h 325"/>
                <a:gd name="T4" fmla="*/ 244 w 246"/>
                <a:gd name="T5" fmla="*/ 78 h 325"/>
                <a:gd name="T6" fmla="*/ 234 w 246"/>
                <a:gd name="T7" fmla="*/ 71 h 325"/>
                <a:gd name="T8" fmla="*/ 230 w 246"/>
                <a:gd name="T9" fmla="*/ 72 h 325"/>
                <a:gd name="T10" fmla="*/ 167 w 246"/>
                <a:gd name="T11" fmla="*/ 98 h 325"/>
                <a:gd name="T12" fmla="*/ 162 w 246"/>
                <a:gd name="T13" fmla="*/ 104 h 325"/>
                <a:gd name="T14" fmla="*/ 81 w 246"/>
                <a:gd name="T15" fmla="*/ 285 h 325"/>
                <a:gd name="T16" fmla="*/ 53 w 246"/>
                <a:gd name="T17" fmla="*/ 303 h 325"/>
                <a:gd name="T18" fmla="*/ 41 w 246"/>
                <a:gd name="T19" fmla="*/ 300 h 325"/>
                <a:gd name="T20" fmla="*/ 25 w 246"/>
                <a:gd name="T21" fmla="*/ 284 h 325"/>
                <a:gd name="T22" fmla="*/ 26 w 246"/>
                <a:gd name="T23" fmla="*/ 261 h 325"/>
                <a:gd name="T24" fmla="*/ 113 w 246"/>
                <a:gd name="T25" fmla="*/ 65 h 325"/>
                <a:gd name="T26" fmla="*/ 128 w 246"/>
                <a:gd name="T27" fmla="*/ 50 h 325"/>
                <a:gd name="T28" fmla="*/ 193 w 246"/>
                <a:gd name="T29" fmla="*/ 21 h 325"/>
                <a:gd name="T30" fmla="*/ 199 w 246"/>
                <a:gd name="T31" fmla="*/ 15 h 325"/>
                <a:gd name="T32" fmla="*/ 199 w 246"/>
                <a:gd name="T33" fmla="*/ 7 h 325"/>
                <a:gd name="T34" fmla="*/ 189 w 246"/>
                <a:gd name="T35" fmla="*/ 0 h 325"/>
                <a:gd name="T36" fmla="*/ 184 w 246"/>
                <a:gd name="T37" fmla="*/ 1 h 325"/>
                <a:gd name="T38" fmla="*/ 119 w 246"/>
                <a:gd name="T39" fmla="*/ 30 h 325"/>
                <a:gd name="T40" fmla="*/ 93 w 246"/>
                <a:gd name="T41" fmla="*/ 56 h 325"/>
                <a:gd name="T42" fmla="*/ 6 w 246"/>
                <a:gd name="T43" fmla="*/ 252 h 325"/>
                <a:gd name="T44" fmla="*/ 5 w 246"/>
                <a:gd name="T45" fmla="*/ 292 h 325"/>
                <a:gd name="T46" fmla="*/ 32 w 246"/>
                <a:gd name="T47" fmla="*/ 320 h 325"/>
                <a:gd name="T48" fmla="*/ 53 w 246"/>
                <a:gd name="T49" fmla="*/ 325 h 325"/>
                <a:gd name="T50" fmla="*/ 100 w 246"/>
                <a:gd name="T51" fmla="*/ 294 h 325"/>
                <a:gd name="T52" fmla="*/ 180 w 246"/>
                <a:gd name="T53" fmla="*/ 117 h 325"/>
                <a:gd name="T54" fmla="*/ 239 w 246"/>
                <a:gd name="T55" fmla="*/ 92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6" h="325">
                  <a:moveTo>
                    <a:pt x="239" y="92"/>
                  </a:moveTo>
                  <a:cubicBezTo>
                    <a:pt x="241" y="91"/>
                    <a:pt x="243" y="89"/>
                    <a:pt x="244" y="86"/>
                  </a:cubicBezTo>
                  <a:cubicBezTo>
                    <a:pt x="246" y="83"/>
                    <a:pt x="245" y="80"/>
                    <a:pt x="244" y="78"/>
                  </a:cubicBezTo>
                  <a:cubicBezTo>
                    <a:pt x="243" y="74"/>
                    <a:pt x="239" y="71"/>
                    <a:pt x="234" y="71"/>
                  </a:cubicBezTo>
                  <a:cubicBezTo>
                    <a:pt x="233" y="71"/>
                    <a:pt x="231" y="71"/>
                    <a:pt x="230" y="72"/>
                  </a:cubicBezTo>
                  <a:cubicBezTo>
                    <a:pt x="167" y="98"/>
                    <a:pt x="167" y="98"/>
                    <a:pt x="167" y="98"/>
                  </a:cubicBezTo>
                  <a:cubicBezTo>
                    <a:pt x="165" y="99"/>
                    <a:pt x="163" y="101"/>
                    <a:pt x="162" y="104"/>
                  </a:cubicBezTo>
                  <a:cubicBezTo>
                    <a:pt x="81" y="285"/>
                    <a:pt x="81" y="285"/>
                    <a:pt x="81" y="285"/>
                  </a:cubicBezTo>
                  <a:cubicBezTo>
                    <a:pt x="76" y="296"/>
                    <a:pt x="65" y="303"/>
                    <a:pt x="53" y="303"/>
                  </a:cubicBezTo>
                  <a:cubicBezTo>
                    <a:pt x="49" y="303"/>
                    <a:pt x="45" y="302"/>
                    <a:pt x="41" y="300"/>
                  </a:cubicBezTo>
                  <a:cubicBezTo>
                    <a:pt x="34" y="297"/>
                    <a:pt x="28" y="291"/>
                    <a:pt x="25" y="284"/>
                  </a:cubicBezTo>
                  <a:cubicBezTo>
                    <a:pt x="22" y="276"/>
                    <a:pt x="22" y="268"/>
                    <a:pt x="26" y="261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16" y="58"/>
                    <a:pt x="122" y="53"/>
                    <a:pt x="128" y="50"/>
                  </a:cubicBezTo>
                  <a:cubicBezTo>
                    <a:pt x="193" y="21"/>
                    <a:pt x="193" y="21"/>
                    <a:pt x="193" y="21"/>
                  </a:cubicBezTo>
                  <a:cubicBezTo>
                    <a:pt x="196" y="20"/>
                    <a:pt x="198" y="18"/>
                    <a:pt x="199" y="15"/>
                  </a:cubicBezTo>
                  <a:cubicBezTo>
                    <a:pt x="200" y="12"/>
                    <a:pt x="200" y="9"/>
                    <a:pt x="199" y="7"/>
                  </a:cubicBezTo>
                  <a:cubicBezTo>
                    <a:pt x="197" y="3"/>
                    <a:pt x="193" y="0"/>
                    <a:pt x="189" y="0"/>
                  </a:cubicBezTo>
                  <a:cubicBezTo>
                    <a:pt x="187" y="0"/>
                    <a:pt x="186" y="0"/>
                    <a:pt x="184" y="1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08" y="35"/>
                    <a:pt x="99" y="45"/>
                    <a:pt x="93" y="56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0" y="264"/>
                    <a:pt x="0" y="279"/>
                    <a:pt x="5" y="292"/>
                  </a:cubicBezTo>
                  <a:cubicBezTo>
                    <a:pt x="10" y="304"/>
                    <a:pt x="19" y="315"/>
                    <a:pt x="32" y="320"/>
                  </a:cubicBezTo>
                  <a:cubicBezTo>
                    <a:pt x="39" y="323"/>
                    <a:pt x="46" y="325"/>
                    <a:pt x="53" y="325"/>
                  </a:cubicBezTo>
                  <a:cubicBezTo>
                    <a:pt x="74" y="325"/>
                    <a:pt x="92" y="313"/>
                    <a:pt x="100" y="294"/>
                  </a:cubicBezTo>
                  <a:cubicBezTo>
                    <a:pt x="180" y="117"/>
                    <a:pt x="180" y="117"/>
                    <a:pt x="180" y="117"/>
                  </a:cubicBezTo>
                  <a:lnTo>
                    <a:pt x="239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390775" y="2998788"/>
              <a:ext cx="777875" cy="800100"/>
            </a:xfrm>
            <a:custGeom>
              <a:avLst/>
              <a:gdLst>
                <a:gd name="T0" fmla="*/ 13 w 206"/>
                <a:gd name="T1" fmla="*/ 44 h 212"/>
                <a:gd name="T2" fmla="*/ 17 w 206"/>
                <a:gd name="T3" fmla="*/ 43 h 212"/>
                <a:gd name="T4" fmla="*/ 59 w 206"/>
                <a:gd name="T5" fmla="*/ 25 h 212"/>
                <a:gd name="T6" fmla="*/ 71 w 206"/>
                <a:gd name="T7" fmla="*/ 22 h 212"/>
                <a:gd name="T8" fmla="*/ 95 w 206"/>
                <a:gd name="T9" fmla="*/ 34 h 212"/>
                <a:gd name="T10" fmla="*/ 177 w 206"/>
                <a:gd name="T11" fmla="*/ 142 h 212"/>
                <a:gd name="T12" fmla="*/ 171 w 206"/>
                <a:gd name="T13" fmla="*/ 184 h 212"/>
                <a:gd name="T14" fmla="*/ 153 w 206"/>
                <a:gd name="T15" fmla="*/ 190 h 212"/>
                <a:gd name="T16" fmla="*/ 152 w 206"/>
                <a:gd name="T17" fmla="*/ 190 h 212"/>
                <a:gd name="T18" fmla="*/ 129 w 206"/>
                <a:gd name="T19" fmla="*/ 178 h 212"/>
                <a:gd name="T20" fmla="*/ 66 w 206"/>
                <a:gd name="T21" fmla="*/ 95 h 212"/>
                <a:gd name="T22" fmla="*/ 57 w 206"/>
                <a:gd name="T23" fmla="*/ 91 h 212"/>
                <a:gd name="T24" fmla="*/ 51 w 206"/>
                <a:gd name="T25" fmla="*/ 93 h 212"/>
                <a:gd name="T26" fmla="*/ 49 w 206"/>
                <a:gd name="T27" fmla="*/ 109 h 212"/>
                <a:gd name="T28" fmla="*/ 112 w 206"/>
                <a:gd name="T29" fmla="*/ 191 h 212"/>
                <a:gd name="T30" fmla="*/ 152 w 206"/>
                <a:gd name="T31" fmla="*/ 212 h 212"/>
                <a:gd name="T32" fmla="*/ 153 w 206"/>
                <a:gd name="T33" fmla="*/ 212 h 212"/>
                <a:gd name="T34" fmla="*/ 184 w 206"/>
                <a:gd name="T35" fmla="*/ 201 h 212"/>
                <a:gd name="T36" fmla="*/ 204 w 206"/>
                <a:gd name="T37" fmla="*/ 167 h 212"/>
                <a:gd name="T38" fmla="*/ 194 w 206"/>
                <a:gd name="T39" fmla="*/ 128 h 212"/>
                <a:gd name="T40" fmla="*/ 112 w 206"/>
                <a:gd name="T41" fmla="*/ 21 h 212"/>
                <a:gd name="T42" fmla="*/ 84 w 206"/>
                <a:gd name="T43" fmla="*/ 2 h 212"/>
                <a:gd name="T44" fmla="*/ 71 w 206"/>
                <a:gd name="T45" fmla="*/ 0 h 212"/>
                <a:gd name="T46" fmla="*/ 50 w 206"/>
                <a:gd name="T47" fmla="*/ 5 h 212"/>
                <a:gd name="T48" fmla="*/ 8 w 206"/>
                <a:gd name="T49" fmla="*/ 24 h 212"/>
                <a:gd name="T50" fmla="*/ 3 w 206"/>
                <a:gd name="T51" fmla="*/ 38 h 212"/>
                <a:gd name="T52" fmla="*/ 13 w 206"/>
                <a:gd name="T53" fmla="*/ 4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6" h="212">
                  <a:moveTo>
                    <a:pt x="13" y="44"/>
                  </a:moveTo>
                  <a:cubicBezTo>
                    <a:pt x="14" y="44"/>
                    <a:pt x="16" y="44"/>
                    <a:pt x="17" y="43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3" y="23"/>
                    <a:pt x="67" y="22"/>
                    <a:pt x="71" y="22"/>
                  </a:cubicBezTo>
                  <a:cubicBezTo>
                    <a:pt x="80" y="22"/>
                    <a:pt x="89" y="27"/>
                    <a:pt x="95" y="34"/>
                  </a:cubicBezTo>
                  <a:cubicBezTo>
                    <a:pt x="177" y="142"/>
                    <a:pt x="177" y="142"/>
                    <a:pt x="177" y="142"/>
                  </a:cubicBezTo>
                  <a:cubicBezTo>
                    <a:pt x="187" y="155"/>
                    <a:pt x="184" y="174"/>
                    <a:pt x="171" y="184"/>
                  </a:cubicBezTo>
                  <a:cubicBezTo>
                    <a:pt x="166" y="188"/>
                    <a:pt x="159" y="190"/>
                    <a:pt x="153" y="190"/>
                  </a:cubicBezTo>
                  <a:cubicBezTo>
                    <a:pt x="153" y="190"/>
                    <a:pt x="152" y="190"/>
                    <a:pt x="152" y="190"/>
                  </a:cubicBezTo>
                  <a:cubicBezTo>
                    <a:pt x="143" y="190"/>
                    <a:pt x="135" y="185"/>
                    <a:pt x="129" y="178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4" y="93"/>
                    <a:pt x="61" y="91"/>
                    <a:pt x="57" y="91"/>
                  </a:cubicBezTo>
                  <a:cubicBezTo>
                    <a:pt x="55" y="91"/>
                    <a:pt x="53" y="92"/>
                    <a:pt x="51" y="93"/>
                  </a:cubicBezTo>
                  <a:cubicBezTo>
                    <a:pt x="46" y="97"/>
                    <a:pt x="45" y="104"/>
                    <a:pt x="49" y="109"/>
                  </a:cubicBezTo>
                  <a:cubicBezTo>
                    <a:pt x="112" y="191"/>
                    <a:pt x="112" y="191"/>
                    <a:pt x="112" y="191"/>
                  </a:cubicBezTo>
                  <a:cubicBezTo>
                    <a:pt x="121" y="204"/>
                    <a:pt x="136" y="211"/>
                    <a:pt x="152" y="212"/>
                  </a:cubicBezTo>
                  <a:cubicBezTo>
                    <a:pt x="152" y="212"/>
                    <a:pt x="153" y="212"/>
                    <a:pt x="153" y="212"/>
                  </a:cubicBezTo>
                  <a:cubicBezTo>
                    <a:pt x="164" y="212"/>
                    <a:pt x="175" y="208"/>
                    <a:pt x="184" y="201"/>
                  </a:cubicBezTo>
                  <a:cubicBezTo>
                    <a:pt x="195" y="193"/>
                    <a:pt x="202" y="181"/>
                    <a:pt x="204" y="167"/>
                  </a:cubicBezTo>
                  <a:cubicBezTo>
                    <a:pt x="206" y="153"/>
                    <a:pt x="202" y="139"/>
                    <a:pt x="194" y="128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05" y="12"/>
                    <a:pt x="95" y="5"/>
                    <a:pt x="84" y="2"/>
                  </a:cubicBezTo>
                  <a:cubicBezTo>
                    <a:pt x="80" y="1"/>
                    <a:pt x="75" y="0"/>
                    <a:pt x="71" y="0"/>
                  </a:cubicBezTo>
                  <a:cubicBezTo>
                    <a:pt x="64" y="0"/>
                    <a:pt x="56" y="2"/>
                    <a:pt x="50" y="5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6"/>
                    <a:pt x="0" y="32"/>
                    <a:pt x="3" y="38"/>
                  </a:cubicBezTo>
                  <a:cubicBezTo>
                    <a:pt x="5" y="42"/>
                    <a:pt x="8" y="44"/>
                    <a:pt x="1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>
            <a:xfrm>
              <a:off x="1500188" y="2344738"/>
              <a:ext cx="762000" cy="736600"/>
            </a:xfrm>
            <a:custGeom>
              <a:avLst/>
              <a:gdLst>
                <a:gd name="T0" fmla="*/ 77 w 202"/>
                <a:gd name="T1" fmla="*/ 192 h 195"/>
                <a:gd name="T2" fmla="*/ 101 w 202"/>
                <a:gd name="T3" fmla="*/ 195 h 195"/>
                <a:gd name="T4" fmla="*/ 196 w 202"/>
                <a:gd name="T5" fmla="*/ 122 h 195"/>
                <a:gd name="T6" fmla="*/ 185 w 202"/>
                <a:gd name="T7" fmla="*/ 48 h 195"/>
                <a:gd name="T8" fmla="*/ 125 w 202"/>
                <a:gd name="T9" fmla="*/ 3 h 195"/>
                <a:gd name="T10" fmla="*/ 101 w 202"/>
                <a:gd name="T11" fmla="*/ 0 h 195"/>
                <a:gd name="T12" fmla="*/ 7 w 202"/>
                <a:gd name="T13" fmla="*/ 74 h 195"/>
                <a:gd name="T14" fmla="*/ 17 w 202"/>
                <a:gd name="T15" fmla="*/ 148 h 195"/>
                <a:gd name="T16" fmla="*/ 77 w 202"/>
                <a:gd name="T17" fmla="*/ 192 h 195"/>
                <a:gd name="T18" fmla="*/ 28 w 202"/>
                <a:gd name="T19" fmla="*/ 79 h 195"/>
                <a:gd name="T20" fmla="*/ 101 w 202"/>
                <a:gd name="T21" fmla="*/ 22 h 195"/>
                <a:gd name="T22" fmla="*/ 120 w 202"/>
                <a:gd name="T23" fmla="*/ 24 h 195"/>
                <a:gd name="T24" fmla="*/ 166 w 202"/>
                <a:gd name="T25" fmla="*/ 59 h 195"/>
                <a:gd name="T26" fmla="*/ 175 w 202"/>
                <a:gd name="T27" fmla="*/ 116 h 195"/>
                <a:gd name="T28" fmla="*/ 101 w 202"/>
                <a:gd name="T29" fmla="*/ 173 h 195"/>
                <a:gd name="T30" fmla="*/ 83 w 202"/>
                <a:gd name="T31" fmla="*/ 171 h 195"/>
                <a:gd name="T32" fmla="*/ 36 w 202"/>
                <a:gd name="T33" fmla="*/ 136 h 195"/>
                <a:gd name="T34" fmla="*/ 28 w 202"/>
                <a:gd name="T35" fmla="*/ 7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2" h="195">
                  <a:moveTo>
                    <a:pt x="77" y="192"/>
                  </a:moveTo>
                  <a:cubicBezTo>
                    <a:pt x="85" y="194"/>
                    <a:pt x="93" y="195"/>
                    <a:pt x="101" y="195"/>
                  </a:cubicBezTo>
                  <a:cubicBezTo>
                    <a:pt x="146" y="195"/>
                    <a:pt x="185" y="165"/>
                    <a:pt x="196" y="122"/>
                  </a:cubicBezTo>
                  <a:cubicBezTo>
                    <a:pt x="202" y="96"/>
                    <a:pt x="198" y="70"/>
                    <a:pt x="185" y="48"/>
                  </a:cubicBezTo>
                  <a:cubicBezTo>
                    <a:pt x="172" y="25"/>
                    <a:pt x="150" y="9"/>
                    <a:pt x="125" y="3"/>
                  </a:cubicBezTo>
                  <a:cubicBezTo>
                    <a:pt x="117" y="1"/>
                    <a:pt x="109" y="0"/>
                    <a:pt x="101" y="0"/>
                  </a:cubicBezTo>
                  <a:cubicBezTo>
                    <a:pt x="56" y="0"/>
                    <a:pt x="18" y="30"/>
                    <a:pt x="7" y="74"/>
                  </a:cubicBezTo>
                  <a:cubicBezTo>
                    <a:pt x="0" y="99"/>
                    <a:pt x="4" y="125"/>
                    <a:pt x="17" y="148"/>
                  </a:cubicBezTo>
                  <a:cubicBezTo>
                    <a:pt x="31" y="170"/>
                    <a:pt x="52" y="186"/>
                    <a:pt x="77" y="192"/>
                  </a:cubicBezTo>
                  <a:close/>
                  <a:moveTo>
                    <a:pt x="28" y="79"/>
                  </a:moveTo>
                  <a:cubicBezTo>
                    <a:pt x="36" y="45"/>
                    <a:pt x="66" y="22"/>
                    <a:pt x="101" y="22"/>
                  </a:cubicBezTo>
                  <a:cubicBezTo>
                    <a:pt x="107" y="22"/>
                    <a:pt x="114" y="23"/>
                    <a:pt x="120" y="24"/>
                  </a:cubicBezTo>
                  <a:cubicBezTo>
                    <a:pt x="139" y="29"/>
                    <a:pt x="156" y="42"/>
                    <a:pt x="166" y="59"/>
                  </a:cubicBezTo>
                  <a:cubicBezTo>
                    <a:pt x="177" y="76"/>
                    <a:pt x="180" y="97"/>
                    <a:pt x="175" y="116"/>
                  </a:cubicBezTo>
                  <a:cubicBezTo>
                    <a:pt x="166" y="150"/>
                    <a:pt x="136" y="173"/>
                    <a:pt x="101" y="173"/>
                  </a:cubicBezTo>
                  <a:cubicBezTo>
                    <a:pt x="95" y="173"/>
                    <a:pt x="89" y="173"/>
                    <a:pt x="83" y="171"/>
                  </a:cubicBezTo>
                  <a:cubicBezTo>
                    <a:pt x="63" y="166"/>
                    <a:pt x="46" y="154"/>
                    <a:pt x="36" y="136"/>
                  </a:cubicBezTo>
                  <a:cubicBezTo>
                    <a:pt x="26" y="119"/>
                    <a:pt x="23" y="99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541588" y="2516188"/>
              <a:ext cx="215900" cy="77788"/>
            </a:xfrm>
            <a:custGeom>
              <a:avLst/>
              <a:gdLst>
                <a:gd name="T0" fmla="*/ 11 w 57"/>
                <a:gd name="T1" fmla="*/ 21 h 21"/>
                <a:gd name="T2" fmla="*/ 46 w 57"/>
                <a:gd name="T3" fmla="*/ 21 h 21"/>
                <a:gd name="T4" fmla="*/ 57 w 57"/>
                <a:gd name="T5" fmla="*/ 11 h 21"/>
                <a:gd name="T6" fmla="*/ 46 w 57"/>
                <a:gd name="T7" fmla="*/ 0 h 21"/>
                <a:gd name="T8" fmla="*/ 11 w 57"/>
                <a:gd name="T9" fmla="*/ 0 h 21"/>
                <a:gd name="T10" fmla="*/ 0 w 57"/>
                <a:gd name="T11" fmla="*/ 11 h 21"/>
                <a:gd name="T12" fmla="*/ 11 w 57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1">
                  <a:moveTo>
                    <a:pt x="11" y="21"/>
                  </a:moveTo>
                  <a:cubicBezTo>
                    <a:pt x="46" y="21"/>
                    <a:pt x="46" y="21"/>
                    <a:pt x="46" y="21"/>
                  </a:cubicBezTo>
                  <a:cubicBezTo>
                    <a:pt x="52" y="21"/>
                    <a:pt x="57" y="17"/>
                    <a:pt x="57" y="11"/>
                  </a:cubicBezTo>
                  <a:cubicBezTo>
                    <a:pt x="57" y="4"/>
                    <a:pt x="52" y="0"/>
                    <a:pt x="4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1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3579813" y="2998788"/>
              <a:ext cx="150813" cy="82550"/>
            </a:xfrm>
            <a:custGeom>
              <a:avLst/>
              <a:gdLst>
                <a:gd name="T0" fmla="*/ 11 w 40"/>
                <a:gd name="T1" fmla="*/ 22 h 22"/>
                <a:gd name="T2" fmla="*/ 29 w 40"/>
                <a:gd name="T3" fmla="*/ 22 h 22"/>
                <a:gd name="T4" fmla="*/ 40 w 40"/>
                <a:gd name="T5" fmla="*/ 11 h 22"/>
                <a:gd name="T6" fmla="*/ 29 w 40"/>
                <a:gd name="T7" fmla="*/ 0 h 22"/>
                <a:gd name="T8" fmla="*/ 11 w 40"/>
                <a:gd name="T9" fmla="*/ 0 h 22"/>
                <a:gd name="T10" fmla="*/ 0 w 40"/>
                <a:gd name="T11" fmla="*/ 11 h 22"/>
                <a:gd name="T12" fmla="*/ 11 w 40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2">
                  <a:moveTo>
                    <a:pt x="1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35" y="22"/>
                    <a:pt x="40" y="17"/>
                    <a:pt x="40" y="11"/>
                  </a:cubicBezTo>
                  <a:cubicBezTo>
                    <a:pt x="40" y="5"/>
                    <a:pt x="35" y="0"/>
                    <a:pt x="2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3130550" y="2998788"/>
              <a:ext cx="279400" cy="82550"/>
            </a:xfrm>
            <a:custGeom>
              <a:avLst/>
              <a:gdLst>
                <a:gd name="T0" fmla="*/ 11 w 74"/>
                <a:gd name="T1" fmla="*/ 22 h 22"/>
                <a:gd name="T2" fmla="*/ 63 w 74"/>
                <a:gd name="T3" fmla="*/ 22 h 22"/>
                <a:gd name="T4" fmla="*/ 74 w 74"/>
                <a:gd name="T5" fmla="*/ 11 h 22"/>
                <a:gd name="T6" fmla="*/ 63 w 74"/>
                <a:gd name="T7" fmla="*/ 0 h 22"/>
                <a:gd name="T8" fmla="*/ 11 w 74"/>
                <a:gd name="T9" fmla="*/ 0 h 22"/>
                <a:gd name="T10" fmla="*/ 0 w 74"/>
                <a:gd name="T11" fmla="*/ 11 h 22"/>
                <a:gd name="T12" fmla="*/ 11 w 74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22">
                  <a:moveTo>
                    <a:pt x="11" y="22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69" y="22"/>
                    <a:pt x="74" y="17"/>
                    <a:pt x="74" y="11"/>
                  </a:cubicBezTo>
                  <a:cubicBezTo>
                    <a:pt x="74" y="5"/>
                    <a:pt x="69" y="0"/>
                    <a:pt x="6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357438" y="5022851"/>
              <a:ext cx="142875" cy="82550"/>
            </a:xfrm>
            <a:custGeom>
              <a:avLst/>
              <a:gdLst>
                <a:gd name="T0" fmla="*/ 27 w 38"/>
                <a:gd name="T1" fmla="*/ 0 h 22"/>
                <a:gd name="T2" fmla="*/ 11 w 38"/>
                <a:gd name="T3" fmla="*/ 0 h 22"/>
                <a:gd name="T4" fmla="*/ 0 w 38"/>
                <a:gd name="T5" fmla="*/ 11 h 22"/>
                <a:gd name="T6" fmla="*/ 11 w 38"/>
                <a:gd name="T7" fmla="*/ 22 h 22"/>
                <a:gd name="T8" fmla="*/ 27 w 38"/>
                <a:gd name="T9" fmla="*/ 22 h 22"/>
                <a:gd name="T10" fmla="*/ 38 w 38"/>
                <a:gd name="T11" fmla="*/ 11 h 22"/>
                <a:gd name="T12" fmla="*/ 27 w 38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2">
                  <a:moveTo>
                    <a:pt x="2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3" y="22"/>
                    <a:pt x="38" y="17"/>
                    <a:pt x="38" y="11"/>
                  </a:cubicBezTo>
                  <a:cubicBezTo>
                    <a:pt x="38" y="5"/>
                    <a:pt x="33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858963" y="5022851"/>
              <a:ext cx="361950" cy="82550"/>
            </a:xfrm>
            <a:custGeom>
              <a:avLst/>
              <a:gdLst>
                <a:gd name="T0" fmla="*/ 85 w 96"/>
                <a:gd name="T1" fmla="*/ 0 h 22"/>
                <a:gd name="T2" fmla="*/ 11 w 96"/>
                <a:gd name="T3" fmla="*/ 0 h 22"/>
                <a:gd name="T4" fmla="*/ 0 w 96"/>
                <a:gd name="T5" fmla="*/ 11 h 22"/>
                <a:gd name="T6" fmla="*/ 11 w 96"/>
                <a:gd name="T7" fmla="*/ 22 h 22"/>
                <a:gd name="T8" fmla="*/ 85 w 96"/>
                <a:gd name="T9" fmla="*/ 22 h 22"/>
                <a:gd name="T10" fmla="*/ 96 w 96"/>
                <a:gd name="T11" fmla="*/ 11 h 22"/>
                <a:gd name="T12" fmla="*/ 85 w 96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22">
                  <a:moveTo>
                    <a:pt x="8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91" y="22"/>
                    <a:pt x="96" y="17"/>
                    <a:pt x="96" y="11"/>
                  </a:cubicBezTo>
                  <a:cubicBezTo>
                    <a:pt x="96" y="5"/>
                    <a:pt x="91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3387725" y="3648076"/>
              <a:ext cx="457200" cy="82550"/>
            </a:xfrm>
            <a:custGeom>
              <a:avLst/>
              <a:gdLst>
                <a:gd name="T0" fmla="*/ 110 w 121"/>
                <a:gd name="T1" fmla="*/ 0 h 22"/>
                <a:gd name="T2" fmla="*/ 11 w 121"/>
                <a:gd name="T3" fmla="*/ 0 h 22"/>
                <a:gd name="T4" fmla="*/ 0 w 121"/>
                <a:gd name="T5" fmla="*/ 11 h 22"/>
                <a:gd name="T6" fmla="*/ 11 w 121"/>
                <a:gd name="T7" fmla="*/ 22 h 22"/>
                <a:gd name="T8" fmla="*/ 110 w 121"/>
                <a:gd name="T9" fmla="*/ 22 h 22"/>
                <a:gd name="T10" fmla="*/ 121 w 121"/>
                <a:gd name="T11" fmla="*/ 11 h 22"/>
                <a:gd name="T12" fmla="*/ 110 w 121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22">
                  <a:moveTo>
                    <a:pt x="11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6" y="22"/>
                    <a:pt x="121" y="17"/>
                    <a:pt x="121" y="11"/>
                  </a:cubicBezTo>
                  <a:cubicBezTo>
                    <a:pt x="121" y="5"/>
                    <a:pt x="116" y="0"/>
                    <a:pt x="1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2135188" y="4614863"/>
              <a:ext cx="217488" cy="82550"/>
            </a:xfrm>
            <a:custGeom>
              <a:avLst/>
              <a:gdLst>
                <a:gd name="T0" fmla="*/ 47 w 58"/>
                <a:gd name="T1" fmla="*/ 0 h 22"/>
                <a:gd name="T2" fmla="*/ 11 w 58"/>
                <a:gd name="T3" fmla="*/ 0 h 22"/>
                <a:gd name="T4" fmla="*/ 0 w 58"/>
                <a:gd name="T5" fmla="*/ 11 h 22"/>
                <a:gd name="T6" fmla="*/ 11 w 58"/>
                <a:gd name="T7" fmla="*/ 22 h 22"/>
                <a:gd name="T8" fmla="*/ 47 w 58"/>
                <a:gd name="T9" fmla="*/ 22 h 22"/>
                <a:gd name="T10" fmla="*/ 58 w 58"/>
                <a:gd name="T11" fmla="*/ 11 h 22"/>
                <a:gd name="T12" fmla="*/ 47 w 58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2">
                  <a:moveTo>
                    <a:pt x="4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53" y="22"/>
                    <a:pt x="58" y="17"/>
                    <a:pt x="58" y="11"/>
                  </a:cubicBezTo>
                  <a:cubicBezTo>
                    <a:pt x="58" y="5"/>
                    <a:pt x="53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76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7529" r="9713"/>
          <a:stretch>
            <a:fillRect/>
          </a:stretch>
        </p:blipFill>
        <p:spPr>
          <a:xfrm>
            <a:off x="-3175" y="0"/>
            <a:ext cx="3975100" cy="39751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5900" y="1"/>
            <a:ext cx="7632699" cy="1562100"/>
          </a:xfrm>
        </p:spPr>
        <p:txBody>
          <a:bodyPr/>
          <a:lstStyle/>
          <a:p>
            <a:r>
              <a:rPr lang="en-US">
                <a:solidFill>
                  <a:schemeClr val="accent4">
                    <a:lumMod val="60000"/>
                    <a:lumOff val="40000"/>
                  </a:schemeClr>
                </a:solidFill>
              </a:rPr>
              <a:t>What is a Credit Report?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1960" y="1701800"/>
            <a:ext cx="7406639" cy="4870449"/>
          </a:xfrm>
        </p:spPr>
        <p:txBody>
          <a:bodyPr>
            <a:noAutofit/>
          </a:bodyPr>
          <a:lstStyle/>
          <a:p>
            <a:pPr>
              <a:spcAft>
                <a:spcPts val="2400"/>
              </a:spcAft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000" dirty="0"/>
              <a:t>It is an adult report card of how you manage your finances.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000" dirty="0"/>
              <a:t>Credit Reports are established using information provided by banks, stores, utilities, and collection agencies.  The information is stored and given to Credit Reporting Agencies (Agencies).</a:t>
            </a:r>
          </a:p>
          <a:p>
            <a:pPr>
              <a:spcAft>
                <a:spcPts val="2400"/>
              </a:spcAft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000" dirty="0"/>
              <a:t>Agencies get payment information from other businesses that deal with the public, such as banks, cell phone companies, stores and utilities.</a:t>
            </a:r>
          </a:p>
          <a:p>
            <a:pPr>
              <a:spcAft>
                <a:spcPts val="2400"/>
              </a:spcAft>
              <a:buClr>
                <a:schemeClr val="accent4">
                  <a:lumMod val="60000"/>
                  <a:lumOff val="40000"/>
                </a:schemeClr>
              </a:buClr>
            </a:pPr>
            <a:r>
              <a:rPr lang="en-US" sz="2000" dirty="0"/>
              <a:t>The information on a Credit Report is used to calculate a Credit Score. If you have a high credit score, it will be easier and cheaper for you to borrow money. </a:t>
            </a:r>
          </a:p>
          <a:p>
            <a:pPr>
              <a:spcAft>
                <a:spcPts val="2400"/>
              </a:spcAft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23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8"/>
          <p:cNvGraphicFramePr/>
          <p:nvPr>
            <p:extLst>
              <p:ext uri="{D42A27DB-BD31-4B8C-83A1-F6EECF244321}">
                <p14:modId xmlns:p14="http://schemas.microsoft.com/office/powerpoint/2010/main" val="290281217"/>
              </p:ext>
            </p:extLst>
          </p:nvPr>
        </p:nvGraphicFramePr>
        <p:xfrm>
          <a:off x="5792909" y="1076324"/>
          <a:ext cx="6399091" cy="5321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588387" y="2374644"/>
            <a:ext cx="1478248" cy="7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</a:rPr>
              <a:t>Payment History</a:t>
            </a:r>
          </a:p>
          <a:p>
            <a:pPr algn="ctr"/>
            <a:r>
              <a:rPr lang="en-US" sz="1700" dirty="0">
                <a:solidFill>
                  <a:schemeClr val="bg1"/>
                </a:solidFill>
              </a:rPr>
              <a:t>35%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74396" y="4379847"/>
            <a:ext cx="174866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</a:rPr>
              <a:t>Amount Owed</a:t>
            </a:r>
          </a:p>
          <a:p>
            <a:pPr algn="ctr"/>
            <a:r>
              <a:rPr lang="en-US" sz="1700" dirty="0">
                <a:solidFill>
                  <a:schemeClr val="bg1"/>
                </a:solidFill>
              </a:rPr>
              <a:t>30%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09675" y="3119539"/>
            <a:ext cx="1847811" cy="7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</a:rPr>
              <a:t>Credit History Length</a:t>
            </a:r>
          </a:p>
          <a:p>
            <a:pPr algn="ctr"/>
            <a:r>
              <a:rPr lang="en-US" sz="1700" dirty="0">
                <a:solidFill>
                  <a:schemeClr val="bg1"/>
                </a:solidFill>
              </a:rPr>
              <a:t>15%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65950" y="2050258"/>
            <a:ext cx="1608446" cy="7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</a:rPr>
              <a:t>Types of 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Credit Used</a:t>
            </a:r>
          </a:p>
          <a:p>
            <a:pPr algn="ctr"/>
            <a:r>
              <a:rPr lang="en-US" sz="1700" dirty="0">
                <a:solidFill>
                  <a:schemeClr val="bg1"/>
                </a:solidFill>
              </a:rPr>
              <a:t>10%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57512" y="1680326"/>
            <a:ext cx="120120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</a:rPr>
              <a:t>New Credit </a:t>
            </a:r>
          </a:p>
          <a:p>
            <a:pPr algn="ctr"/>
            <a:r>
              <a:rPr lang="en-US" sz="1700" dirty="0">
                <a:solidFill>
                  <a:schemeClr val="bg1"/>
                </a:solidFill>
              </a:rPr>
              <a:t>10%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80991" y="6397626"/>
            <a:ext cx="553861" cy="365125"/>
          </a:xfrm>
        </p:spPr>
        <p:txBody>
          <a:bodyPr/>
          <a:lstStyle/>
          <a:p>
            <a:fld id="{864CBB0E-C154-43BB-A603-27DACE4164ED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What is Used to Calculate a Credit Score?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562102"/>
            <a:ext cx="6243918" cy="4614863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600" dirty="0"/>
              <a:t>Your credit score can be based on:</a:t>
            </a:r>
          </a:p>
          <a:p>
            <a:pPr marL="455613" indent="-455613">
              <a:spcAft>
                <a:spcPts val="1800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Your payment history for all your accounts;</a:t>
            </a:r>
          </a:p>
          <a:p>
            <a:pPr marL="455613" indent="-455613">
              <a:spcAft>
                <a:spcPts val="1800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How much you owe on credit;</a:t>
            </a:r>
          </a:p>
          <a:p>
            <a:pPr marL="455613" indent="-455613">
              <a:spcAft>
                <a:spcPts val="1800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How long you have had credit with a particular company, like a credit card;</a:t>
            </a:r>
          </a:p>
          <a:p>
            <a:pPr marL="455613" indent="-455613">
              <a:spcAft>
                <a:spcPts val="1800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How much of your available credit you actually use; and </a:t>
            </a:r>
          </a:p>
          <a:p>
            <a:pPr marL="455613" indent="-455613">
              <a:spcAft>
                <a:spcPts val="1800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How frequently you apply for credit and the number of newly opened accounts.</a:t>
            </a:r>
          </a:p>
          <a:p>
            <a:pPr>
              <a:spcAft>
                <a:spcPts val="18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0960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6296"/>
          <a:stretch>
            <a:fillRect/>
          </a:stretch>
        </p:blipFill>
        <p:spPr>
          <a:xfrm flipH="1">
            <a:off x="2667000" y="0"/>
            <a:ext cx="96393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H="1">
            <a:off x="0" y="0"/>
            <a:ext cx="9042400" cy="6858000"/>
          </a:xfrm>
          <a:prstGeom prst="rect">
            <a:avLst/>
          </a:prstGeom>
          <a:gradFill flip="none" rotWithShape="1">
            <a:gsLst>
              <a:gs pos="74000">
                <a:srgbClr val="000000"/>
              </a:gs>
              <a:gs pos="87000">
                <a:srgbClr val="000000">
                  <a:alpha val="0"/>
                </a:srgbClr>
              </a:gs>
            </a:gsLst>
            <a:lin ang="10800000" scaled="1"/>
            <a:tileRect/>
          </a:gra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Your “</a:t>
            </a:r>
            <a:r>
              <a:rPr lang="en-US">
                <a:solidFill>
                  <a:schemeClr val="accent1"/>
                </a:solidFill>
              </a:rPr>
              <a:t>Identity</a:t>
            </a:r>
            <a:r>
              <a:rPr lang="en-US"/>
              <a:t>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62102"/>
            <a:ext cx="6718300" cy="4614863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2400" dirty="0"/>
              <a:t>“Private Data” or PII (Personal Identifiable Information) that identifies you uniquely, which means some or all your:</a:t>
            </a:r>
          </a:p>
          <a:p>
            <a:pPr>
              <a:spcAft>
                <a:spcPts val="2400"/>
              </a:spcAft>
            </a:pPr>
            <a:r>
              <a:rPr lang="en-US" altLang="en-US" sz="2400" b="1" dirty="0">
                <a:solidFill>
                  <a:schemeClr val="accent1"/>
                </a:solidFill>
              </a:rPr>
              <a:t>Personal Information</a:t>
            </a:r>
            <a:r>
              <a:rPr lang="en-US" altLang="en-US" sz="2400" b="1" dirty="0"/>
              <a:t> - </a:t>
            </a:r>
            <a:r>
              <a:rPr lang="en-US" altLang="en-US" sz="2400" dirty="0"/>
              <a:t>Social Security Number (SSN), name, address, date of birth, mother’s maiden name, etc.</a:t>
            </a:r>
          </a:p>
          <a:p>
            <a:pPr>
              <a:spcAft>
                <a:spcPts val="2400"/>
              </a:spcAft>
            </a:pPr>
            <a:r>
              <a:rPr lang="en-US" altLang="en-US" sz="2400" b="1" dirty="0">
                <a:solidFill>
                  <a:schemeClr val="accent1"/>
                </a:solidFill>
              </a:rPr>
              <a:t>Account Numbers</a:t>
            </a:r>
            <a:r>
              <a:rPr lang="en-US" altLang="en-US" sz="2400" b="1" dirty="0"/>
              <a:t> - </a:t>
            </a:r>
            <a:r>
              <a:rPr lang="en-US" altLang="en-US" sz="2400" dirty="0"/>
              <a:t>credit cards, bank accounts</a:t>
            </a:r>
          </a:p>
          <a:p>
            <a:pPr>
              <a:spcAft>
                <a:spcPts val="2400"/>
              </a:spcAft>
            </a:pPr>
            <a:r>
              <a:rPr lang="en-US" altLang="en-US" sz="2400" b="1" dirty="0">
                <a:solidFill>
                  <a:schemeClr val="accent1"/>
                </a:solidFill>
              </a:rPr>
              <a:t>Passwords &amp; PINs</a:t>
            </a:r>
            <a:r>
              <a:rPr lang="en-US" altLang="en-US" sz="2400" dirty="0"/>
              <a:t> - email, online banking</a:t>
            </a:r>
          </a:p>
          <a:p>
            <a:pPr>
              <a:spcAft>
                <a:spcPts val="2400"/>
              </a:spcAft>
            </a:pP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5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4545" b="4545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>What is Identity Theft?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2400"/>
              </a:spcAft>
              <a:buNone/>
            </a:pPr>
            <a:r>
              <a:rPr lang="en-US" altLang="en-US" sz="2600" dirty="0"/>
              <a:t>Someone’s use of your identity (Private Data) to buy goods or services, such as by:</a:t>
            </a:r>
          </a:p>
          <a:p>
            <a:pPr marL="457200" indent="-457200">
              <a:spcAft>
                <a:spcPts val="24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altLang="en-US" dirty="0"/>
              <a:t>Applying for credit in your name. </a:t>
            </a:r>
          </a:p>
          <a:p>
            <a:pPr marL="457200" indent="-457200">
              <a:spcAft>
                <a:spcPts val="24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altLang="en-US" dirty="0"/>
              <a:t>Taking over existing accounts you have.</a:t>
            </a:r>
          </a:p>
          <a:p>
            <a:pPr marL="457200" indent="-457200">
              <a:spcAft>
                <a:spcPts val="24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altLang="en-US" dirty="0"/>
              <a:t>Intercepting government payments such as income tax refunds, stimulus checks, or unemployment checks. </a:t>
            </a:r>
          </a:p>
          <a:p>
            <a:pPr marL="914400" lvl="2" indent="0">
              <a:spcAft>
                <a:spcPts val="2400"/>
              </a:spcAft>
              <a:buNone/>
            </a:pPr>
            <a:endParaRPr lang="en-US" altLang="en-US" sz="1600" dirty="0"/>
          </a:p>
          <a:p>
            <a:pPr>
              <a:spcAft>
                <a:spcPts val="24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5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</a:rPr>
              <a:t>How Does </a:t>
            </a:r>
            <a:b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</a:rPr>
              <a:t>Identity Theft Happen?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06601"/>
            <a:ext cx="7302500" cy="417036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sz="2200" dirty="0"/>
              <a:t>A friend, relative, or roommate finds your Private Data.</a:t>
            </a:r>
          </a:p>
          <a:p>
            <a:pPr lvl="1">
              <a:spcAft>
                <a:spcPts val="24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dirty="0"/>
              <a:t>A bill or statement is left in the open</a:t>
            </a:r>
          </a:p>
          <a:p>
            <a:pPr>
              <a:spcAft>
                <a:spcPts val="24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sz="2200" dirty="0"/>
              <a:t>A professional thief digitally intercepts your Private Data as you are making a purchase, such as when you buy gas with a credit card.</a:t>
            </a:r>
          </a:p>
          <a:p>
            <a:pPr>
              <a:spcAft>
                <a:spcPts val="24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sz="2200" dirty="0"/>
              <a:t>You are the victim of a major hack or security breach that can affect millions of people.</a:t>
            </a:r>
          </a:p>
          <a:p>
            <a:pPr>
              <a:spcAft>
                <a:spcPts val="24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sz="2200" dirty="0"/>
              <a:t>You provide Private Data to a fraudulent person without knowing it. </a:t>
            </a:r>
          </a:p>
          <a:p>
            <a:pPr>
              <a:spcAft>
                <a:spcPts val="2400"/>
              </a:spcAft>
              <a:buClr>
                <a:schemeClr val="accent6">
                  <a:lumMod val="60000"/>
                  <a:lumOff val="40000"/>
                </a:schemeClr>
              </a:buClr>
            </a:pPr>
            <a:endParaRPr lang="en-US" sz="2200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6934" r="15800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solidFill>
                  <a:schemeClr val="accent5"/>
                </a:solidFill>
              </a:rPr>
              <a:t>Some Tips to Avoid Being a Victim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8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33400" y="1562100"/>
            <a:ext cx="11658600" cy="4794249"/>
            <a:chOff x="533400" y="1555751"/>
            <a:chExt cx="11658600" cy="5086349"/>
          </a:xfrm>
        </p:grpSpPr>
        <p:sp>
          <p:nvSpPr>
            <p:cNvPr id="32" name="Parallelogram 31"/>
            <p:cNvSpPr/>
            <p:nvPr/>
          </p:nvSpPr>
          <p:spPr>
            <a:xfrm rot="5400000">
              <a:off x="10025063" y="4475164"/>
              <a:ext cx="3775073" cy="558800"/>
            </a:xfrm>
            <a:prstGeom prst="parallelogram">
              <a:avLst>
                <a:gd name="adj" fmla="val 83333"/>
              </a:avLst>
            </a:prstGeom>
            <a:gradFill flip="none" rotWithShape="1">
              <a:gsLst>
                <a:gs pos="100000">
                  <a:schemeClr val="accent2"/>
                </a:gs>
                <a:gs pos="0">
                  <a:schemeClr val="accent2">
                    <a:lumMod val="50000"/>
                  </a:schemeClr>
                </a:gs>
              </a:gsLst>
              <a:lin ang="7800000" scaled="0"/>
              <a:tileRect/>
            </a:gradFill>
            <a:ln w="12700" cap="flat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Parallelogram 12"/>
            <p:cNvSpPr/>
            <p:nvPr/>
          </p:nvSpPr>
          <p:spPr>
            <a:xfrm rot="5400000">
              <a:off x="1298575" y="3152775"/>
              <a:ext cx="3775073" cy="581025"/>
            </a:xfrm>
            <a:prstGeom prst="parallelogram">
              <a:avLst>
                <a:gd name="adj" fmla="val 83333"/>
              </a:avLst>
            </a:prstGeom>
            <a:gradFill flip="none" rotWithShape="1">
              <a:gsLst>
                <a:gs pos="100000">
                  <a:schemeClr val="accent1"/>
                </a:gs>
                <a:gs pos="0">
                  <a:srgbClr val="117BAB"/>
                </a:gs>
              </a:gsLst>
              <a:lin ang="7800000" scaled="0"/>
              <a:tileRect/>
            </a:gradFill>
            <a:ln w="12700" cap="flat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9" name="Parallelogram 28"/>
            <p:cNvSpPr/>
            <p:nvPr/>
          </p:nvSpPr>
          <p:spPr>
            <a:xfrm rot="5400000">
              <a:off x="4206874" y="3587751"/>
              <a:ext cx="3800473" cy="581025"/>
            </a:xfrm>
            <a:prstGeom prst="parallelogram">
              <a:avLst>
                <a:gd name="adj" fmla="val 83333"/>
              </a:avLst>
            </a:prstGeom>
            <a:gradFill flip="none" rotWithShape="1">
              <a:gsLst>
                <a:gs pos="100000">
                  <a:schemeClr val="accent3"/>
                </a:gs>
                <a:gs pos="0">
                  <a:schemeClr val="accent3">
                    <a:lumMod val="50000"/>
                  </a:schemeClr>
                </a:gs>
              </a:gsLst>
              <a:lin ang="7800000" scaled="0"/>
              <a:tileRect/>
            </a:gradFill>
            <a:ln w="12700" cap="flat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1" name="Parallelogram 30"/>
            <p:cNvSpPr/>
            <p:nvPr/>
          </p:nvSpPr>
          <p:spPr>
            <a:xfrm rot="5400000">
              <a:off x="7153275" y="4057651"/>
              <a:ext cx="3775073" cy="581025"/>
            </a:xfrm>
            <a:prstGeom prst="parallelogram">
              <a:avLst>
                <a:gd name="adj" fmla="val 83333"/>
              </a:avLst>
            </a:prstGeom>
            <a:gradFill flip="none" rotWithShape="1">
              <a:gsLst>
                <a:gs pos="100000">
                  <a:schemeClr val="accent4"/>
                </a:gs>
                <a:gs pos="0">
                  <a:schemeClr val="accent4">
                    <a:lumMod val="50000"/>
                  </a:schemeClr>
                </a:gs>
              </a:gsLst>
              <a:lin ang="7800000" scaled="0"/>
              <a:tileRect/>
            </a:gradFill>
            <a:ln w="12700" cap="flat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377940" y="2450466"/>
              <a:ext cx="2377440" cy="3291840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chemeClr val="accent4"/>
              </a:solidFill>
              <a:miter lim="800000"/>
            </a:ln>
            <a:effectLst/>
          </p:spPr>
          <p:txBody>
            <a:bodyPr lIns="54864" tIns="54864" rIns="54864" bIns="54864" anchor="ctr"/>
            <a:lstStyle/>
            <a:p>
              <a:pPr algn="ctr" eaLnBrk="0" hangingPunct="0">
                <a:lnSpc>
                  <a:spcPct val="105000"/>
                </a:lnSpc>
                <a:spcBef>
                  <a:spcPct val="0"/>
                </a:spcBef>
              </a:pPr>
              <a:r>
                <a:rPr lang="en-US" altLang="en-US"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 not share Personal Data, account numbers </a:t>
              </a:r>
              <a:br>
                <a:rPr lang="en-US" altLang="en-US"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 passwords with anyone unless it is someone who has a legitimate business reason </a:t>
              </a:r>
              <a:br>
                <a:rPr lang="en-US" altLang="en-US"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having them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293860" y="2894648"/>
              <a:ext cx="2377440" cy="3291840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chemeClr val="accent2"/>
              </a:solidFill>
              <a:miter lim="800000"/>
            </a:ln>
            <a:effectLst/>
          </p:spPr>
          <p:txBody>
            <a:bodyPr lIns="54864" tIns="54864" rIns="54864" bIns="54864" anchor="ctr"/>
            <a:lstStyle/>
            <a:p>
              <a:pPr algn="ctr" eaLnBrk="0" hangingPunct="0">
                <a:lnSpc>
                  <a:spcPct val="105000"/>
                </a:lnSpc>
                <a:spcBef>
                  <a:spcPct val="0"/>
                </a:spcBef>
              </a:pPr>
              <a:r>
                <a:rPr lang="en-US" altLang="en-US"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Keep passwords hidden (use an online vault)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3400" y="1574800"/>
              <a:ext cx="2377440" cy="3291840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chemeClr val="accent1"/>
              </a:solidFill>
              <a:miter lim="800000"/>
            </a:ln>
            <a:effectLst/>
          </p:spPr>
          <p:txBody>
            <a:bodyPr lIns="54864" tIns="54864" rIns="54864" bIns="54864" anchor="ctr"/>
            <a:lstStyle/>
            <a:p>
              <a:pPr algn="ctr" eaLnBrk="0" fontAlgn="base" hangingPunct="0">
                <a:lnSpc>
                  <a:spcPct val="105000"/>
                </a:lnSpc>
                <a:spcBef>
                  <a:spcPct val="0"/>
                </a:spcBef>
              </a:pPr>
              <a:r>
                <a:rPr lang="en-US" alt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When leaving your home, take only debit cards and credit cards that you actually use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49320" y="2006283"/>
              <a:ext cx="2377440" cy="3291840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chemeClr val="accent3"/>
              </a:solidFill>
              <a:miter lim="800000"/>
            </a:ln>
            <a:effectLst/>
          </p:spPr>
          <p:txBody>
            <a:bodyPr lIns="54864" tIns="54864" rIns="54864" bIns="54864" anchor="ctr"/>
            <a:lstStyle/>
            <a:p>
              <a:pPr algn="ctr" eaLnBrk="0" hangingPunct="0">
                <a:lnSpc>
                  <a:spcPct val="105000"/>
                </a:lnSpc>
                <a:spcBef>
                  <a:spcPct val="0"/>
                </a:spcBef>
              </a:pPr>
              <a:r>
                <a:rPr lang="en-US" altLang="en-US"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 not put your Social Security </a:t>
              </a:r>
              <a:br>
                <a:rPr lang="en-US" altLang="en-US"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card in your </a:t>
              </a:r>
              <a:br>
                <a:rPr lang="en-US" altLang="en-US"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wallet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9370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1DE73-3DA5-640E-71DA-6EA2E134C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95249"/>
            <a:ext cx="11125200" cy="1411111"/>
          </a:xfrm>
        </p:spPr>
        <p:txBody>
          <a:bodyPr/>
          <a:lstStyle/>
          <a:p>
            <a:pPr algn="ctr"/>
            <a:r>
              <a:rPr lang="en-US" dirty="0"/>
              <a:t>Financial Abuse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231415-441A-7EEF-9F1E-17294E63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BB0E-C154-43BB-A603-27DACE4164ED}" type="slidenum">
              <a:rPr lang="en-US" smtClean="0"/>
              <a:t>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DD978A-7287-5289-5ACD-112518983DB7}"/>
              </a:ext>
            </a:extLst>
          </p:cNvPr>
          <p:cNvSpPr txBox="1">
            <a:spLocks/>
          </p:cNvSpPr>
          <p:nvPr/>
        </p:nvSpPr>
        <p:spPr>
          <a:xfrm>
            <a:off x="6263640" y="1411113"/>
            <a:ext cx="5317351" cy="4870814"/>
          </a:xfrm>
          <a:custGeom>
            <a:avLst/>
            <a:gdLst>
              <a:gd name="connsiteX0" fmla="*/ 0 w 5317351"/>
              <a:gd name="connsiteY0" fmla="*/ 0 h 4870814"/>
              <a:gd name="connsiteX1" fmla="*/ 5317351 w 5317351"/>
              <a:gd name="connsiteY1" fmla="*/ 0 h 4870814"/>
              <a:gd name="connsiteX2" fmla="*/ 5317351 w 5317351"/>
              <a:gd name="connsiteY2" fmla="*/ 4870814 h 4870814"/>
              <a:gd name="connsiteX3" fmla="*/ 0 w 5317351"/>
              <a:gd name="connsiteY3" fmla="*/ 4870814 h 4870814"/>
              <a:gd name="connsiteX4" fmla="*/ 0 w 5317351"/>
              <a:gd name="connsiteY4" fmla="*/ 0 h 487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7351" h="4870814" fill="none" extrusionOk="0">
                <a:moveTo>
                  <a:pt x="0" y="0"/>
                </a:moveTo>
                <a:cubicBezTo>
                  <a:pt x="579744" y="-49533"/>
                  <a:pt x="3977945" y="-14809"/>
                  <a:pt x="5317351" y="0"/>
                </a:cubicBezTo>
                <a:cubicBezTo>
                  <a:pt x="5404990" y="1422080"/>
                  <a:pt x="5244672" y="3479008"/>
                  <a:pt x="5317351" y="4870814"/>
                </a:cubicBezTo>
                <a:cubicBezTo>
                  <a:pt x="3495992" y="4822583"/>
                  <a:pt x="1524345" y="4955269"/>
                  <a:pt x="0" y="4870814"/>
                </a:cubicBezTo>
                <a:cubicBezTo>
                  <a:pt x="-38581" y="3259345"/>
                  <a:pt x="63341" y="1315115"/>
                  <a:pt x="0" y="0"/>
                </a:cubicBezTo>
                <a:close/>
              </a:path>
              <a:path w="5317351" h="4870814" stroke="0" extrusionOk="0">
                <a:moveTo>
                  <a:pt x="0" y="0"/>
                </a:moveTo>
                <a:cubicBezTo>
                  <a:pt x="687967" y="118645"/>
                  <a:pt x="3303590" y="116012"/>
                  <a:pt x="5317351" y="0"/>
                </a:cubicBezTo>
                <a:cubicBezTo>
                  <a:pt x="5184469" y="2049800"/>
                  <a:pt x="5402302" y="4146673"/>
                  <a:pt x="5317351" y="4870814"/>
                </a:cubicBezTo>
                <a:cubicBezTo>
                  <a:pt x="4459560" y="5005414"/>
                  <a:pt x="2296729" y="4713618"/>
                  <a:pt x="0" y="4870814"/>
                </a:cubicBezTo>
                <a:cubicBezTo>
                  <a:pt x="-20187" y="2669109"/>
                  <a:pt x="-152480" y="2328001"/>
                  <a:pt x="0" y="0"/>
                </a:cubicBezTo>
                <a:close/>
              </a:path>
            </a:pathLst>
          </a:custGeom>
          <a:ln w="3810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36576" tIns="36576" rIns="36576" bIns="36576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>
                <a:solidFill>
                  <a:schemeClr val="accent3"/>
                </a:solidFill>
              </a:rPr>
              <a:t>Getting Help</a:t>
            </a:r>
          </a:p>
          <a:p>
            <a:pPr algn="ctr"/>
            <a:endParaRPr lang="en-US" sz="2400" dirty="0">
              <a:solidFill>
                <a:schemeClr val="accent3"/>
              </a:solidFill>
            </a:endParaRPr>
          </a:p>
          <a:p>
            <a:pPr algn="ctr"/>
            <a:endParaRPr lang="en-US" sz="2400" dirty="0">
              <a:solidFill>
                <a:schemeClr val="accent3"/>
              </a:solidFill>
            </a:endParaRPr>
          </a:p>
          <a:p>
            <a:pPr algn="ctr"/>
            <a:endParaRPr lang="en-US" sz="2400" dirty="0">
              <a:solidFill>
                <a:schemeClr val="accent3"/>
              </a:solidFill>
            </a:endParaRPr>
          </a:p>
          <a:p>
            <a:pPr algn="ctr"/>
            <a:endParaRPr lang="en-US" sz="2400" dirty="0">
              <a:solidFill>
                <a:schemeClr val="accent3"/>
              </a:solidFill>
            </a:endParaRPr>
          </a:p>
          <a:p>
            <a:pPr algn="ctr"/>
            <a:endParaRPr lang="en-US" sz="2400" dirty="0">
              <a:solidFill>
                <a:schemeClr val="accent3"/>
              </a:solidFill>
            </a:endParaRPr>
          </a:p>
          <a:p>
            <a:pPr algn="ctr"/>
            <a:endParaRPr lang="en-US" sz="2400" dirty="0">
              <a:solidFill>
                <a:schemeClr val="accent3"/>
              </a:solidFill>
            </a:endParaRPr>
          </a:p>
          <a:p>
            <a:pPr algn="ctr"/>
            <a:endParaRPr lang="en-US" sz="2400" dirty="0">
              <a:solidFill>
                <a:schemeClr val="accent3"/>
              </a:solidFill>
            </a:endParaRPr>
          </a:p>
          <a:p>
            <a:pPr algn="ctr"/>
            <a:endParaRPr lang="en-US" sz="2400" dirty="0">
              <a:solidFill>
                <a:schemeClr val="accent3"/>
              </a:solidFill>
            </a:endParaRPr>
          </a:p>
          <a:p>
            <a:pPr algn="ctr"/>
            <a:endParaRPr lang="en-US" sz="2400" b="0" dirty="0"/>
          </a:p>
          <a:p>
            <a:pPr marL="342900" indent="-34290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sz="2200" b="0" dirty="0"/>
              <a:t>Protect personal info</a:t>
            </a:r>
          </a:p>
          <a:p>
            <a:pPr marL="342900" indent="-34290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sz="2200" b="0" dirty="0"/>
              <a:t>Regularly check your credit report</a:t>
            </a:r>
          </a:p>
          <a:p>
            <a:pPr marL="342900" indent="-34290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sz="2200" b="0" dirty="0"/>
              <a:t>Prepare for the future</a:t>
            </a:r>
          </a:p>
          <a:p>
            <a:pPr marL="342900" indent="-34290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en-US" sz="2200" b="0" dirty="0"/>
              <a:t>Find support</a:t>
            </a:r>
          </a:p>
        </p:txBody>
      </p:sp>
      <p:pic>
        <p:nvPicPr>
          <p:cNvPr id="8" name="Picture 7" descr="Women raising hands">
            <a:extLst>
              <a:ext uri="{FF2B5EF4-FFF2-40B4-BE49-F238E27FC236}">
                <a16:creationId xmlns:a16="http://schemas.microsoft.com/office/drawing/2014/main" id="{4F2C0086-1E7A-41B0-FF1C-45FAAC23CE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5" t="4058" r="23880" b="26522"/>
          <a:stretch/>
        </p:blipFill>
        <p:spPr>
          <a:xfrm>
            <a:off x="7522649" y="2141892"/>
            <a:ext cx="2799332" cy="2574215"/>
          </a:xfrm>
          <a:prstGeom prst="ellipse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AE2549-CFB8-205C-9DEF-5488CB4FD014}"/>
              </a:ext>
            </a:extLst>
          </p:cNvPr>
          <p:cNvSpPr txBox="1"/>
          <p:nvPr/>
        </p:nvSpPr>
        <p:spPr>
          <a:xfrm>
            <a:off x="655133" y="1411113"/>
            <a:ext cx="5128721" cy="4832092"/>
          </a:xfrm>
          <a:custGeom>
            <a:avLst/>
            <a:gdLst>
              <a:gd name="connsiteX0" fmla="*/ 0 w 5128721"/>
              <a:gd name="connsiteY0" fmla="*/ 0 h 4832092"/>
              <a:gd name="connsiteX1" fmla="*/ 569858 w 5128721"/>
              <a:gd name="connsiteY1" fmla="*/ 0 h 4832092"/>
              <a:gd name="connsiteX2" fmla="*/ 1139716 w 5128721"/>
              <a:gd name="connsiteY2" fmla="*/ 0 h 4832092"/>
              <a:gd name="connsiteX3" fmla="*/ 1812148 w 5128721"/>
              <a:gd name="connsiteY3" fmla="*/ 0 h 4832092"/>
              <a:gd name="connsiteX4" fmla="*/ 2228144 w 5128721"/>
              <a:gd name="connsiteY4" fmla="*/ 0 h 4832092"/>
              <a:gd name="connsiteX5" fmla="*/ 2695428 w 5128721"/>
              <a:gd name="connsiteY5" fmla="*/ 0 h 4832092"/>
              <a:gd name="connsiteX6" fmla="*/ 3367860 w 5128721"/>
              <a:gd name="connsiteY6" fmla="*/ 0 h 4832092"/>
              <a:gd name="connsiteX7" fmla="*/ 3937718 w 5128721"/>
              <a:gd name="connsiteY7" fmla="*/ 0 h 4832092"/>
              <a:gd name="connsiteX8" fmla="*/ 4507576 w 5128721"/>
              <a:gd name="connsiteY8" fmla="*/ 0 h 4832092"/>
              <a:gd name="connsiteX9" fmla="*/ 5128721 w 5128721"/>
              <a:gd name="connsiteY9" fmla="*/ 0 h 4832092"/>
              <a:gd name="connsiteX10" fmla="*/ 5128721 w 5128721"/>
              <a:gd name="connsiteY10" fmla="*/ 391936 h 4832092"/>
              <a:gd name="connsiteX11" fmla="*/ 5128721 w 5128721"/>
              <a:gd name="connsiteY11" fmla="*/ 977156 h 4832092"/>
              <a:gd name="connsiteX12" fmla="*/ 5128721 w 5128721"/>
              <a:gd name="connsiteY12" fmla="*/ 1514055 h 4832092"/>
              <a:gd name="connsiteX13" fmla="*/ 5128721 w 5128721"/>
              <a:gd name="connsiteY13" fmla="*/ 2050955 h 4832092"/>
              <a:gd name="connsiteX14" fmla="*/ 5128721 w 5128721"/>
              <a:gd name="connsiteY14" fmla="*/ 2539533 h 4832092"/>
              <a:gd name="connsiteX15" fmla="*/ 5128721 w 5128721"/>
              <a:gd name="connsiteY15" fmla="*/ 2979790 h 4832092"/>
              <a:gd name="connsiteX16" fmla="*/ 5128721 w 5128721"/>
              <a:gd name="connsiteY16" fmla="*/ 3468368 h 4832092"/>
              <a:gd name="connsiteX17" fmla="*/ 5128721 w 5128721"/>
              <a:gd name="connsiteY17" fmla="*/ 4101909 h 4832092"/>
              <a:gd name="connsiteX18" fmla="*/ 5128721 w 5128721"/>
              <a:gd name="connsiteY18" fmla="*/ 4832092 h 4832092"/>
              <a:gd name="connsiteX19" fmla="*/ 4712725 w 5128721"/>
              <a:gd name="connsiteY19" fmla="*/ 4832092 h 4832092"/>
              <a:gd name="connsiteX20" fmla="*/ 4296728 w 5128721"/>
              <a:gd name="connsiteY20" fmla="*/ 4832092 h 4832092"/>
              <a:gd name="connsiteX21" fmla="*/ 3624296 w 5128721"/>
              <a:gd name="connsiteY21" fmla="*/ 4832092 h 4832092"/>
              <a:gd name="connsiteX22" fmla="*/ 3208300 w 5128721"/>
              <a:gd name="connsiteY22" fmla="*/ 4832092 h 4832092"/>
              <a:gd name="connsiteX23" fmla="*/ 2792304 w 5128721"/>
              <a:gd name="connsiteY23" fmla="*/ 4832092 h 4832092"/>
              <a:gd name="connsiteX24" fmla="*/ 2273733 w 5128721"/>
              <a:gd name="connsiteY24" fmla="*/ 4832092 h 4832092"/>
              <a:gd name="connsiteX25" fmla="*/ 1703875 w 5128721"/>
              <a:gd name="connsiteY25" fmla="*/ 4832092 h 4832092"/>
              <a:gd name="connsiteX26" fmla="*/ 1236592 w 5128721"/>
              <a:gd name="connsiteY26" fmla="*/ 4832092 h 4832092"/>
              <a:gd name="connsiteX27" fmla="*/ 564159 w 5128721"/>
              <a:gd name="connsiteY27" fmla="*/ 4832092 h 4832092"/>
              <a:gd name="connsiteX28" fmla="*/ 0 w 5128721"/>
              <a:gd name="connsiteY28" fmla="*/ 4832092 h 4832092"/>
              <a:gd name="connsiteX29" fmla="*/ 0 w 5128721"/>
              <a:gd name="connsiteY29" fmla="*/ 4440156 h 4832092"/>
              <a:gd name="connsiteX30" fmla="*/ 0 w 5128721"/>
              <a:gd name="connsiteY30" fmla="*/ 3999898 h 4832092"/>
              <a:gd name="connsiteX31" fmla="*/ 0 w 5128721"/>
              <a:gd name="connsiteY31" fmla="*/ 3607962 h 4832092"/>
              <a:gd name="connsiteX32" fmla="*/ 0 w 5128721"/>
              <a:gd name="connsiteY32" fmla="*/ 3119384 h 4832092"/>
              <a:gd name="connsiteX33" fmla="*/ 0 w 5128721"/>
              <a:gd name="connsiteY33" fmla="*/ 2679127 h 4832092"/>
              <a:gd name="connsiteX34" fmla="*/ 0 w 5128721"/>
              <a:gd name="connsiteY34" fmla="*/ 2142227 h 4832092"/>
              <a:gd name="connsiteX35" fmla="*/ 0 w 5128721"/>
              <a:gd name="connsiteY35" fmla="*/ 1653649 h 4832092"/>
              <a:gd name="connsiteX36" fmla="*/ 0 w 5128721"/>
              <a:gd name="connsiteY36" fmla="*/ 1213392 h 4832092"/>
              <a:gd name="connsiteX37" fmla="*/ 0 w 5128721"/>
              <a:gd name="connsiteY37" fmla="*/ 676493 h 4832092"/>
              <a:gd name="connsiteX38" fmla="*/ 0 w 5128721"/>
              <a:gd name="connsiteY38" fmla="*/ 0 h 483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128721" h="4832092" extrusionOk="0">
                <a:moveTo>
                  <a:pt x="0" y="0"/>
                </a:moveTo>
                <a:cubicBezTo>
                  <a:pt x="214614" y="-15335"/>
                  <a:pt x="441137" y="50823"/>
                  <a:pt x="569858" y="0"/>
                </a:cubicBezTo>
                <a:cubicBezTo>
                  <a:pt x="698579" y="-50823"/>
                  <a:pt x="972404" y="64402"/>
                  <a:pt x="1139716" y="0"/>
                </a:cubicBezTo>
                <a:cubicBezTo>
                  <a:pt x="1307028" y="-64402"/>
                  <a:pt x="1674404" y="9316"/>
                  <a:pt x="1812148" y="0"/>
                </a:cubicBezTo>
                <a:cubicBezTo>
                  <a:pt x="1949892" y="-9316"/>
                  <a:pt x="2087081" y="45597"/>
                  <a:pt x="2228144" y="0"/>
                </a:cubicBezTo>
                <a:cubicBezTo>
                  <a:pt x="2369207" y="-45597"/>
                  <a:pt x="2573880" y="41094"/>
                  <a:pt x="2695428" y="0"/>
                </a:cubicBezTo>
                <a:cubicBezTo>
                  <a:pt x="2816976" y="-41094"/>
                  <a:pt x="3168948" y="18190"/>
                  <a:pt x="3367860" y="0"/>
                </a:cubicBezTo>
                <a:cubicBezTo>
                  <a:pt x="3566772" y="-18190"/>
                  <a:pt x="3772575" y="28769"/>
                  <a:pt x="3937718" y="0"/>
                </a:cubicBezTo>
                <a:cubicBezTo>
                  <a:pt x="4102861" y="-28769"/>
                  <a:pt x="4343924" y="37740"/>
                  <a:pt x="4507576" y="0"/>
                </a:cubicBezTo>
                <a:cubicBezTo>
                  <a:pt x="4671228" y="-37740"/>
                  <a:pt x="4937043" y="24553"/>
                  <a:pt x="5128721" y="0"/>
                </a:cubicBezTo>
                <a:cubicBezTo>
                  <a:pt x="5145941" y="151949"/>
                  <a:pt x="5082048" y="231979"/>
                  <a:pt x="5128721" y="391936"/>
                </a:cubicBezTo>
                <a:cubicBezTo>
                  <a:pt x="5175394" y="551893"/>
                  <a:pt x="5079139" y="720356"/>
                  <a:pt x="5128721" y="977156"/>
                </a:cubicBezTo>
                <a:cubicBezTo>
                  <a:pt x="5178303" y="1233956"/>
                  <a:pt x="5082758" y="1369712"/>
                  <a:pt x="5128721" y="1514055"/>
                </a:cubicBezTo>
                <a:cubicBezTo>
                  <a:pt x="5174684" y="1658398"/>
                  <a:pt x="5105228" y="1807312"/>
                  <a:pt x="5128721" y="2050955"/>
                </a:cubicBezTo>
                <a:cubicBezTo>
                  <a:pt x="5152214" y="2294598"/>
                  <a:pt x="5094857" y="2376313"/>
                  <a:pt x="5128721" y="2539533"/>
                </a:cubicBezTo>
                <a:cubicBezTo>
                  <a:pt x="5162585" y="2702753"/>
                  <a:pt x="5077251" y="2885199"/>
                  <a:pt x="5128721" y="2979790"/>
                </a:cubicBezTo>
                <a:cubicBezTo>
                  <a:pt x="5180191" y="3074381"/>
                  <a:pt x="5126127" y="3336974"/>
                  <a:pt x="5128721" y="3468368"/>
                </a:cubicBezTo>
                <a:cubicBezTo>
                  <a:pt x="5131315" y="3599762"/>
                  <a:pt x="5104626" y="3889064"/>
                  <a:pt x="5128721" y="4101909"/>
                </a:cubicBezTo>
                <a:cubicBezTo>
                  <a:pt x="5152816" y="4314754"/>
                  <a:pt x="5067735" y="4612965"/>
                  <a:pt x="5128721" y="4832092"/>
                </a:cubicBezTo>
                <a:cubicBezTo>
                  <a:pt x="5012937" y="4840068"/>
                  <a:pt x="4812168" y="4786543"/>
                  <a:pt x="4712725" y="4832092"/>
                </a:cubicBezTo>
                <a:cubicBezTo>
                  <a:pt x="4613282" y="4877641"/>
                  <a:pt x="4494762" y="4800666"/>
                  <a:pt x="4296728" y="4832092"/>
                </a:cubicBezTo>
                <a:cubicBezTo>
                  <a:pt x="4098694" y="4863518"/>
                  <a:pt x="3875855" y="4760274"/>
                  <a:pt x="3624296" y="4832092"/>
                </a:cubicBezTo>
                <a:cubicBezTo>
                  <a:pt x="3372737" y="4903910"/>
                  <a:pt x="3409599" y="4823824"/>
                  <a:pt x="3208300" y="4832092"/>
                </a:cubicBezTo>
                <a:cubicBezTo>
                  <a:pt x="3007001" y="4840360"/>
                  <a:pt x="2971625" y="4783237"/>
                  <a:pt x="2792304" y="4832092"/>
                </a:cubicBezTo>
                <a:cubicBezTo>
                  <a:pt x="2612983" y="4880947"/>
                  <a:pt x="2503997" y="4816725"/>
                  <a:pt x="2273733" y="4832092"/>
                </a:cubicBezTo>
                <a:cubicBezTo>
                  <a:pt x="2043469" y="4847459"/>
                  <a:pt x="1948992" y="4764193"/>
                  <a:pt x="1703875" y="4832092"/>
                </a:cubicBezTo>
                <a:cubicBezTo>
                  <a:pt x="1458758" y="4899991"/>
                  <a:pt x="1377236" y="4823236"/>
                  <a:pt x="1236592" y="4832092"/>
                </a:cubicBezTo>
                <a:cubicBezTo>
                  <a:pt x="1095948" y="4840948"/>
                  <a:pt x="761265" y="4782563"/>
                  <a:pt x="564159" y="4832092"/>
                </a:cubicBezTo>
                <a:cubicBezTo>
                  <a:pt x="367053" y="4881621"/>
                  <a:pt x="271729" y="4770808"/>
                  <a:pt x="0" y="4832092"/>
                </a:cubicBezTo>
                <a:cubicBezTo>
                  <a:pt x="-1612" y="4685247"/>
                  <a:pt x="40284" y="4572544"/>
                  <a:pt x="0" y="4440156"/>
                </a:cubicBezTo>
                <a:cubicBezTo>
                  <a:pt x="-40284" y="4307768"/>
                  <a:pt x="11342" y="4196297"/>
                  <a:pt x="0" y="3999898"/>
                </a:cubicBezTo>
                <a:cubicBezTo>
                  <a:pt x="-11342" y="3803499"/>
                  <a:pt x="26002" y="3715125"/>
                  <a:pt x="0" y="3607962"/>
                </a:cubicBezTo>
                <a:cubicBezTo>
                  <a:pt x="-26002" y="3500799"/>
                  <a:pt x="2913" y="3243370"/>
                  <a:pt x="0" y="3119384"/>
                </a:cubicBezTo>
                <a:cubicBezTo>
                  <a:pt x="-2913" y="2995398"/>
                  <a:pt x="10267" y="2777935"/>
                  <a:pt x="0" y="2679127"/>
                </a:cubicBezTo>
                <a:cubicBezTo>
                  <a:pt x="-10267" y="2580319"/>
                  <a:pt x="3845" y="2316964"/>
                  <a:pt x="0" y="2142227"/>
                </a:cubicBezTo>
                <a:cubicBezTo>
                  <a:pt x="-3845" y="1967490"/>
                  <a:pt x="39709" y="1860791"/>
                  <a:pt x="0" y="1653649"/>
                </a:cubicBezTo>
                <a:cubicBezTo>
                  <a:pt x="-39709" y="1446507"/>
                  <a:pt x="7664" y="1333274"/>
                  <a:pt x="0" y="1213392"/>
                </a:cubicBezTo>
                <a:cubicBezTo>
                  <a:pt x="-7664" y="1093510"/>
                  <a:pt x="27697" y="885111"/>
                  <a:pt x="0" y="676493"/>
                </a:cubicBezTo>
                <a:cubicBezTo>
                  <a:pt x="-27697" y="467875"/>
                  <a:pt x="67543" y="329179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</a:rPr>
              <a:t>The Goal</a:t>
            </a:r>
          </a:p>
          <a:p>
            <a:pPr algn="ctr"/>
            <a:endParaRPr lang="en-US" sz="2200" dirty="0">
              <a:solidFill>
                <a:schemeClr val="bg1"/>
              </a:solidFill>
            </a:endParaRPr>
          </a:p>
          <a:p>
            <a:pPr algn="ctr"/>
            <a:r>
              <a:rPr lang="en-US" sz="2200" b="0" dirty="0">
                <a:solidFill>
                  <a:schemeClr val="bg1"/>
                </a:solidFill>
              </a:rPr>
              <a:t>To gain power and control in a relationship.</a:t>
            </a:r>
          </a:p>
          <a:p>
            <a:pPr algn="ctr"/>
            <a:endParaRPr lang="en-US" sz="2200" b="0" dirty="0"/>
          </a:p>
          <a:p>
            <a:pPr algn="ctr"/>
            <a:r>
              <a:rPr lang="en-US" sz="2200" b="1" dirty="0">
                <a:solidFill>
                  <a:schemeClr val="accent1"/>
                </a:solidFill>
              </a:rPr>
              <a:t>Does it really happen?</a:t>
            </a:r>
          </a:p>
          <a:p>
            <a:pPr algn="ctr"/>
            <a:endParaRPr lang="en-US" sz="2200" dirty="0">
              <a:solidFill>
                <a:schemeClr val="accent1"/>
              </a:solidFill>
            </a:endParaRPr>
          </a:p>
          <a:p>
            <a:pPr algn="ctr"/>
            <a:r>
              <a:rPr lang="en-US" sz="2200" b="0" dirty="0">
                <a:solidFill>
                  <a:schemeClr val="bg1"/>
                </a:solidFill>
              </a:rPr>
              <a:t>Yes–99% of domestic violence situations</a:t>
            </a:r>
          </a:p>
          <a:p>
            <a:pPr algn="ctr"/>
            <a:endParaRPr lang="en-US" sz="2200" dirty="0">
              <a:solidFill>
                <a:schemeClr val="accent2"/>
              </a:solidFill>
            </a:endParaRPr>
          </a:p>
          <a:p>
            <a:pPr algn="ctr"/>
            <a:r>
              <a:rPr lang="en-US" sz="2200" b="1" dirty="0">
                <a:solidFill>
                  <a:schemeClr val="accent2"/>
                </a:solidFill>
              </a:rPr>
              <a:t>The Warning Signs</a:t>
            </a:r>
          </a:p>
          <a:p>
            <a:pPr algn="ctr"/>
            <a:endParaRPr lang="en-US" sz="2200" b="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200" b="0" dirty="0">
                <a:solidFill>
                  <a:schemeClr val="bg1"/>
                </a:solidFill>
              </a:rPr>
              <a:t>Controlling spending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200" b="0" dirty="0">
                <a:solidFill>
                  <a:schemeClr val="bg1"/>
                </a:solidFill>
              </a:rPr>
              <a:t>Ruining credit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200" b="0" dirty="0">
                <a:solidFill>
                  <a:schemeClr val="bg1"/>
                </a:solidFill>
              </a:rPr>
              <a:t>Interfering with finances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200" b="0" dirty="0">
                <a:solidFill>
                  <a:schemeClr val="bg1"/>
                </a:solidFill>
              </a:rPr>
              <a:t>Limiting or forbidding work</a:t>
            </a:r>
          </a:p>
        </p:txBody>
      </p:sp>
    </p:spTree>
    <p:extLst>
      <p:ext uri="{BB962C8B-B14F-4D97-AF65-F5344CB8AC3E}">
        <p14:creationId xmlns:p14="http://schemas.microsoft.com/office/powerpoint/2010/main" val="3996999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re colors">
      <a:dk1>
        <a:srgbClr val="323232"/>
      </a:dk1>
      <a:lt1>
        <a:srgbClr val="FFFFFF"/>
      </a:lt1>
      <a:dk2>
        <a:srgbClr val="1598D4"/>
      </a:dk2>
      <a:lt2>
        <a:srgbClr val="D8D8D8"/>
      </a:lt2>
      <a:accent1>
        <a:srgbClr val="39B4EB"/>
      </a:accent1>
      <a:accent2>
        <a:srgbClr val="FF6F0D"/>
      </a:accent2>
      <a:accent3>
        <a:srgbClr val="85CA3A"/>
      </a:accent3>
      <a:accent4>
        <a:srgbClr val="9900CC"/>
      </a:accent4>
      <a:accent5>
        <a:srgbClr val="FFA725"/>
      </a:accent5>
      <a:accent6>
        <a:srgbClr val="2354E8"/>
      </a:accent6>
      <a:hlink>
        <a:srgbClr val="49BAED"/>
      </a:hlink>
      <a:folHlink>
        <a:srgbClr val="49BAED"/>
      </a:folHlink>
    </a:clrScheme>
    <a:fontScheme name="Custom 10">
      <a:majorFont>
        <a:latin typeface="segoe ui"/>
        <a:ea typeface=""/>
        <a:cs typeface=""/>
      </a:majorFont>
      <a:minorFont>
        <a:latin typeface="seog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>
    <a:lnDef>
      <a:spPr>
        <a:ln>
          <a:solidFill>
            <a:schemeClr val="bg2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游ゴシック Light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等线 Light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游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等线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游ゴシック Light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等线 Light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游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等线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3541165308D8419140CF8EEC754C7F" ma:contentTypeVersion="13" ma:contentTypeDescription="Create a new document." ma:contentTypeScope="" ma:versionID="cce4d46eeb2e59fef27523bd9b52f8a6">
  <xsd:schema xmlns:xsd="http://www.w3.org/2001/XMLSchema" xmlns:xs="http://www.w3.org/2001/XMLSchema" xmlns:p="http://schemas.microsoft.com/office/2006/metadata/properties" xmlns:ns3="eec8dc65-f728-40cb-86e2-54b8f0b7b0c6" xmlns:ns4="c5257585-064b-4d89-be57-3d3ed3c14189" targetNamespace="http://schemas.microsoft.com/office/2006/metadata/properties" ma:root="true" ma:fieldsID="4ae58318dc8e1bee405441f9443b797f" ns3:_="" ns4:_="">
    <xsd:import namespace="eec8dc65-f728-40cb-86e2-54b8f0b7b0c6"/>
    <xsd:import namespace="c5257585-064b-4d89-be57-3d3ed3c1418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c8dc65-f728-40cb-86e2-54b8f0b7b0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257585-064b-4d89-be57-3d3ed3c1418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B0CD98-7975-4922-9845-A0026CD033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BA51B9-65B7-4AD7-807F-065A1D5596A7}">
  <ds:schemaRefs>
    <ds:schemaRef ds:uri="http://purl.org/dc/elements/1.1/"/>
    <ds:schemaRef ds:uri="c5257585-064b-4d89-be57-3d3ed3c14189"/>
    <ds:schemaRef ds:uri="eec8dc65-f728-40cb-86e2-54b8f0b7b0c6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677C9FE-2F48-4951-A46C-44179172AA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c8dc65-f728-40cb-86e2-54b8f0b7b0c6"/>
    <ds:schemaRef ds:uri="c5257585-064b-4d89-be57-3d3ed3c141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</TotalTime>
  <Words>1438</Words>
  <Application>Microsoft Office PowerPoint</Application>
  <PresentationFormat>Widescreen</PresentationFormat>
  <Paragraphs>170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segoe ui</vt:lpstr>
      <vt:lpstr>seoge ui</vt:lpstr>
      <vt:lpstr>Wingdings</vt:lpstr>
      <vt:lpstr>Office Theme</vt:lpstr>
      <vt:lpstr>Get Smart About  Identity Fraud</vt:lpstr>
      <vt:lpstr>Identity Theft Can Destroy  Your Credit</vt:lpstr>
      <vt:lpstr>What is a Credit Report?</vt:lpstr>
      <vt:lpstr>What is Used to Calculate a Credit Score?</vt:lpstr>
      <vt:lpstr>What is Your “Identity”?</vt:lpstr>
      <vt:lpstr>What is Identity Theft?</vt:lpstr>
      <vt:lpstr>How Does  Identity Theft Happen?</vt:lpstr>
      <vt:lpstr>Some Tips to Avoid Being a Victim</vt:lpstr>
      <vt:lpstr>Financial Abuse</vt:lpstr>
      <vt:lpstr>What Does it Mean to  Get Hacked?</vt:lpstr>
      <vt:lpstr>Another Way You Get Hacked is</vt:lpstr>
      <vt:lpstr>What are Phishing and Pharming?</vt:lpstr>
      <vt:lpstr>PowerPoint Presentation</vt:lpstr>
      <vt:lpstr>How Do You Protect Yourself Against Phishing and Pharming?</vt:lpstr>
      <vt:lpstr>How Do You Protect Yourself Against Phishing and Pharming?</vt:lpstr>
      <vt:lpstr>What is Multi-Victim Fraud?  </vt:lpstr>
      <vt:lpstr>What is the Dark Web?</vt:lpstr>
      <vt:lpstr>Here Are Signs That Someone  May Have Stolen Your Private Data</vt:lpstr>
      <vt:lpstr>How do You Protect Yourself Against the Risk That Your Private Data Has Been Hacked?</vt:lpstr>
      <vt:lpstr>Act Fast if You Discover A Problem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Smart About  Identity Fraud</dc:title>
  <dc:creator>Volchek, Gene</dc:creator>
  <cp:lastModifiedBy>Raj Prazad</cp:lastModifiedBy>
  <cp:revision>12</cp:revision>
  <cp:lastPrinted>1900-01-01T00:00:00Z</cp:lastPrinted>
  <dcterms:created xsi:type="dcterms:W3CDTF">1900-01-01T00:00:00Z</dcterms:created>
  <dcterms:modified xsi:type="dcterms:W3CDTF">2023-08-28T17:27:17Z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0x0101004C3541165308D8419140CF8EEC754C7F</vt:lpwstr>
  </property>
</Properties>
</file>