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333" r:id="rId3"/>
    <p:sldId id="315" r:id="rId4"/>
    <p:sldId id="335" r:id="rId5"/>
    <p:sldId id="316" r:id="rId6"/>
    <p:sldId id="317" r:id="rId7"/>
    <p:sldId id="318" r:id="rId8"/>
    <p:sldId id="336" r:id="rId9"/>
    <p:sldId id="338" r:id="rId10"/>
    <p:sldId id="334" r:id="rId11"/>
    <p:sldId id="320" r:id="rId12"/>
    <p:sldId id="340" r:id="rId13"/>
    <p:sldId id="342" r:id="rId14"/>
    <p:sldId id="322" r:id="rId15"/>
    <p:sldId id="337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9" r:id="rId25"/>
    <p:sldId id="332" r:id="rId26"/>
    <p:sldId id="343" r:id="rId2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331AB4-B625-438F-8029-ADBDBFFCD2D3}">
          <p14:sldIdLst>
            <p14:sldId id="258"/>
            <p14:sldId id="333"/>
            <p14:sldId id="315"/>
            <p14:sldId id="335"/>
            <p14:sldId id="316"/>
            <p14:sldId id="317"/>
            <p14:sldId id="318"/>
            <p14:sldId id="336"/>
            <p14:sldId id="338"/>
            <p14:sldId id="334"/>
            <p14:sldId id="320"/>
            <p14:sldId id="340"/>
            <p14:sldId id="342"/>
            <p14:sldId id="322"/>
            <p14:sldId id="337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9"/>
            <p14:sldId id="332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3072" userDrawn="1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F8BC05-16BA-7205-E456-8511CBF1361A}" name="Ryan Chapin" initials="RC" userId="S::Ryan_Chapin@ilnd.uscourts.gov::76f1d407-f340-4c19-bdfc-8a9a1174f4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161"/>
    <a:srgbClr val="FF9999"/>
    <a:srgbClr val="5C5C5C"/>
    <a:srgbClr val="000000"/>
    <a:srgbClr val="323232"/>
    <a:srgbClr val="83C937"/>
    <a:srgbClr val="666666"/>
    <a:srgbClr val="A700E2"/>
    <a:srgbClr val="1598D4"/>
    <a:srgbClr val="FF7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5" autoAdjust="0"/>
    <p:restoredTop sz="96242" autoAdjust="0"/>
  </p:normalViewPr>
  <p:slideViewPr>
    <p:cSldViewPr snapToGrid="0" showGuides="1">
      <p:cViewPr varScale="1">
        <p:scale>
          <a:sx n="61" d="100"/>
          <a:sy n="61" d="100"/>
        </p:scale>
        <p:origin x="800" y="60"/>
      </p:cViewPr>
      <p:guideLst>
        <p:guide orient="horz" pos="307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2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explosion val="12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D12-45D5-9523-5275D1BB71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12-45D5-9523-5275D1BB71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12-45D5-9523-5275D1BB71E7}"/>
              </c:ext>
            </c:extLst>
          </c:dPt>
          <c:dLbls>
            <c:dLbl>
              <c:idx val="2"/>
              <c:layout>
                <c:manualLayout>
                  <c:x val="0.151719883"/>
                  <c:y val="-0.267198384000000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12-45D5-9523-5275D1BB71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12-45D5-9523-5275D1BB7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73E46-7A23-462F-A7FA-82700AEC9931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C5BCE-CC43-455B-A6AB-5B13B834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EA404-6FD1-4DFF-BE4F-174297327D8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422E-581D-40FB-BFB1-C68D0FD0E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1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b="1" u="sng"/>
              <a:t> </a:t>
            </a:r>
            <a:r>
              <a:rPr lang="en-US"/>
              <a:t>Start with the credit “skit” – engage students.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D8EE3-805E-4F8E-A508-9530DD253B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95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3422E-581D-40FB-BFB1-C68D0FD0EA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98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3422E-581D-40FB-BFB1-C68D0FD0EA5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7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 to You Tube and get the “Don’t Spend Money You Don’t Have skit from Saturday Night Live or insert it electronically in the power-point – depending upon technology.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3422E-581D-40FB-BFB1-C68D0FD0EA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2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3422E-581D-40FB-BFB1-C68D0FD0EA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55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/>
              <a:t>Stop here and do KH #1-5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3422E-581D-40FB-BFB1-C68D0FD0EA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23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/>
              <a:t>Go over this with the students.  Solicit their input on wants and needs and fill in as you discuss it with them.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3422E-581D-40FB-BFB1-C68D0FD0EA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0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answer in chat or solicit oral responses if in person.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3422E-581D-40FB-BFB1-C68D0FD0EA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70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/>
              <a:t>Go over this with the students.  Solicit their input on wants and needs and fill in as you discuss it with them.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3422E-581D-40FB-BFB1-C68D0FD0EA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27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answer in chat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3422E-581D-40FB-BFB1-C68D0FD0EA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43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answer in chat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3422E-581D-40FB-BFB1-C68D0FD0EA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2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r="36027"/>
          <a:stretch>
            <a:fillRect/>
          </a:stretch>
        </p:blipFill>
        <p:spPr>
          <a:xfrm>
            <a:off x="2" y="1713"/>
            <a:ext cx="8257879" cy="6858000"/>
          </a:xfrm>
          <a:prstGeom prst="rect">
            <a:avLst/>
          </a:prstGeom>
        </p:spPr>
      </p:pic>
      <p:sp>
        <p:nvSpPr>
          <p:cNvPr id="28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7296"/>
            <a:ext cx="7191256" cy="6858000"/>
          </a:xfrm>
          <a:custGeom>
            <a:avLst/>
            <a:gdLst>
              <a:gd name="connsiteX0" fmla="*/ 0 w 7191256"/>
              <a:gd name="connsiteY0" fmla="*/ 0 h 6858000"/>
              <a:gd name="connsiteX1" fmla="*/ 4418532 w 7191256"/>
              <a:gd name="connsiteY1" fmla="*/ 0 h 6858000"/>
              <a:gd name="connsiteX2" fmla="*/ 3380750 w 7191256"/>
              <a:gd name="connsiteY2" fmla="*/ 2738747 h 6858000"/>
              <a:gd name="connsiteX3" fmla="*/ 7191256 w 7191256"/>
              <a:gd name="connsiteY3" fmla="*/ 6858000 h 6858000"/>
              <a:gd name="connsiteX4" fmla="*/ 0 w 7191256"/>
              <a:gd name="connsiteY4" fmla="*/ 6858000 h 6858000"/>
              <a:gd name="connsiteX5" fmla="*/ 0 w 719125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1256" h="6858000">
                <a:moveTo>
                  <a:pt x="0" y="0"/>
                </a:moveTo>
                <a:cubicBezTo>
                  <a:pt x="4418532" y="0"/>
                  <a:pt x="4418532" y="0"/>
                  <a:pt x="4418532" y="0"/>
                </a:cubicBezTo>
                <a:cubicBezTo>
                  <a:pt x="3746839" y="757052"/>
                  <a:pt x="3380750" y="1727224"/>
                  <a:pt x="3380750" y="2738747"/>
                </a:cubicBezTo>
                <a:cubicBezTo>
                  <a:pt x="3380750" y="4908114"/>
                  <a:pt x="5061575" y="6692594"/>
                  <a:pt x="7191256" y="6858000"/>
                </a:cubicBezTo>
                <a:lnTo>
                  <a:pt x="0" y="6858000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COVER </a:t>
            </a:r>
            <a:br>
              <a:rPr lang="en-US"/>
            </a:br>
            <a:r>
              <a:rPr lang="en-US"/>
              <a:t>PICTURE HERE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 rot="5400000">
            <a:off x="6096000" y="-1054099"/>
            <a:ext cx="0" cy="121920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134600" y="184150"/>
            <a:ext cx="1524000" cy="1519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3270" y="1803401"/>
            <a:ext cx="7765330" cy="226100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3270" y="4209623"/>
            <a:ext cx="7765330" cy="132153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A7A7A7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36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-3175" y="0"/>
            <a:ext cx="4572000" cy="4572000"/>
          </a:xfrm>
          <a:custGeom>
            <a:avLst/>
            <a:gdLst>
              <a:gd name="connsiteX0" fmla="*/ 0 w 5478463"/>
              <a:gd name="connsiteY0" fmla="*/ 0 h 5575300"/>
              <a:gd name="connsiteX1" fmla="*/ 4762794 w 5478463"/>
              <a:gd name="connsiteY1" fmla="*/ 0 h 5575300"/>
              <a:gd name="connsiteX2" fmla="*/ 5478463 w 5478463"/>
              <a:gd name="connsiteY2" fmla="*/ 2106363 h 5575300"/>
              <a:gd name="connsiteX3" fmla="*/ 2009499 w 5478463"/>
              <a:gd name="connsiteY3" fmla="*/ 5575300 h 5575300"/>
              <a:gd name="connsiteX4" fmla="*/ 0 w 5478463"/>
              <a:gd name="connsiteY4" fmla="*/ 4934641 h 5575300"/>
              <a:gd name="connsiteX5" fmla="*/ 0 w 5478463"/>
              <a:gd name="connsiteY5" fmla="*/ 0 h 55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8463" h="5575300">
                <a:moveTo>
                  <a:pt x="0" y="0"/>
                </a:moveTo>
                <a:cubicBezTo>
                  <a:pt x="0" y="0"/>
                  <a:pt x="0" y="0"/>
                  <a:pt x="4762794" y="0"/>
                </a:cubicBezTo>
                <a:cubicBezTo>
                  <a:pt x="5212822" y="584407"/>
                  <a:pt x="5478463" y="1315696"/>
                  <a:pt x="5478463" y="2106363"/>
                </a:cubicBezTo>
                <a:cubicBezTo>
                  <a:pt x="5478463" y="4022092"/>
                  <a:pt x="3925242" y="5575300"/>
                  <a:pt x="2009499" y="5575300"/>
                </a:cubicBezTo>
                <a:cubicBezTo>
                  <a:pt x="1259453" y="5575300"/>
                  <a:pt x="565660" y="5337787"/>
                  <a:pt x="0" y="4934641"/>
                </a:cubicBezTo>
                <a:cubicBezTo>
                  <a:pt x="0" y="4934641"/>
                  <a:pt x="0" y="4934641"/>
                  <a:pt x="0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en-US"/>
              <a:t>PLACE PICTURE HERE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673600" y="0"/>
            <a:ext cx="6984999" cy="1917701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673600" y="2006601"/>
            <a:ext cx="6984999" cy="4170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219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 Phot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620000" y="0"/>
            <a:ext cx="4572000" cy="4572000"/>
          </a:xfrm>
          <a:custGeom>
            <a:avLst/>
            <a:gdLst>
              <a:gd name="connsiteX0" fmla="*/ 712544 w 5478462"/>
              <a:gd name="connsiteY0" fmla="*/ 0 h 5575300"/>
              <a:gd name="connsiteX1" fmla="*/ 5478462 w 5478462"/>
              <a:gd name="connsiteY1" fmla="*/ 0 h 5575300"/>
              <a:gd name="connsiteX2" fmla="*/ 5478462 w 5478462"/>
              <a:gd name="connsiteY2" fmla="*/ 4934641 h 5575300"/>
              <a:gd name="connsiteX3" fmla="*/ 3468963 w 5478462"/>
              <a:gd name="connsiteY3" fmla="*/ 5575300 h 5575300"/>
              <a:gd name="connsiteX4" fmla="*/ 0 w 5478462"/>
              <a:gd name="connsiteY4" fmla="*/ 2106363 h 5575300"/>
              <a:gd name="connsiteX5" fmla="*/ 712544 w 5478462"/>
              <a:gd name="connsiteY5" fmla="*/ 0 h 55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8462" h="5575300">
                <a:moveTo>
                  <a:pt x="712544" y="0"/>
                </a:moveTo>
                <a:lnTo>
                  <a:pt x="5478462" y="0"/>
                </a:lnTo>
                <a:cubicBezTo>
                  <a:pt x="5478462" y="0"/>
                  <a:pt x="5478462" y="0"/>
                  <a:pt x="5478462" y="4934641"/>
                </a:cubicBezTo>
                <a:cubicBezTo>
                  <a:pt x="4912802" y="5337787"/>
                  <a:pt x="4219009" y="5575300"/>
                  <a:pt x="3468963" y="5575300"/>
                </a:cubicBezTo>
                <a:cubicBezTo>
                  <a:pt x="1553221" y="5575300"/>
                  <a:pt x="0" y="4022092"/>
                  <a:pt x="0" y="2106363"/>
                </a:cubicBezTo>
                <a:cubicBezTo>
                  <a:pt x="0" y="1315696"/>
                  <a:pt x="265641" y="584407"/>
                  <a:pt x="712544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defRPr lang="en-US" sz="2000" kern="1200" baseline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PLACE PICTURE HERE</a:t>
            </a:r>
          </a:p>
          <a:p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6985001" cy="1917701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33400" y="2006601"/>
            <a:ext cx="6985001" cy="4170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650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5872"/>
            <a:ext cx="11125200" cy="39710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533400" y="1562101"/>
            <a:ext cx="11125200" cy="548640"/>
          </a:xfrm>
          <a:solidFill>
            <a:schemeClr val="accent1">
              <a:lumMod val="75000"/>
            </a:schemeClr>
          </a:solidFill>
          <a:ln>
            <a:solidFill>
              <a:srgbClr val="1598D4"/>
            </a:solidFill>
          </a:ln>
        </p:spPr>
        <p:txBody>
          <a:bodyPr lIns="73152" rIns="73152" anchor="ctr"/>
          <a:lstStyle>
            <a:lvl1pPr marL="0" indent="0" algn="l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0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 l="67285"/>
          <a:stretch>
            <a:fillRect/>
          </a:stretch>
        </p:blipFill>
        <p:spPr>
          <a:xfrm flipH="1" flipV="1">
            <a:off x="9427" y="-1"/>
            <a:ext cx="4411744" cy="6856284"/>
          </a:xfrm>
          <a:prstGeom prst="rect">
            <a:avLst/>
          </a:prstGeom>
        </p:spPr>
      </p:pic>
      <p:sp>
        <p:nvSpPr>
          <p:cNvPr id="8" name="Freeform 6"/>
          <p:cNvSpPr/>
          <p:nvPr userDrawn="1"/>
        </p:nvSpPr>
        <p:spPr>
          <a:xfrm>
            <a:off x="0" y="0"/>
            <a:ext cx="4249144" cy="6858000"/>
          </a:xfrm>
          <a:custGeom>
            <a:avLst/>
            <a:gdLst>
              <a:gd name="T0" fmla="*/ 720 w 1155"/>
              <a:gd name="T1" fmla="*/ 146 h 2160"/>
              <a:gd name="T2" fmla="*/ 861 w 1155"/>
              <a:gd name="T3" fmla="*/ 0 h 2160"/>
              <a:gd name="T4" fmla="*/ 0 w 1155"/>
              <a:gd name="T5" fmla="*/ 0 h 2160"/>
              <a:gd name="T6" fmla="*/ 0 w 1155"/>
              <a:gd name="T7" fmla="*/ 2160 h 2160"/>
              <a:gd name="T8" fmla="*/ 1155 w 1155"/>
              <a:gd name="T9" fmla="*/ 2160 h 2160"/>
              <a:gd name="T10" fmla="*/ 1067 w 1155"/>
              <a:gd name="T11" fmla="*/ 2094 h 2160"/>
              <a:gd name="T12" fmla="*/ 720 w 1155"/>
              <a:gd name="T13" fmla="*/ 14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5" h="2160">
                <a:moveTo>
                  <a:pt x="720" y="146"/>
                </a:moveTo>
                <a:cubicBezTo>
                  <a:pt x="763" y="93"/>
                  <a:pt x="810" y="44"/>
                  <a:pt x="86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55" y="2160"/>
                  <a:pt x="1155" y="2160"/>
                  <a:pt x="1155" y="2160"/>
                </a:cubicBezTo>
                <a:cubicBezTo>
                  <a:pt x="1125" y="2139"/>
                  <a:pt x="1096" y="2117"/>
                  <a:pt x="1067" y="2094"/>
                </a:cubicBezTo>
                <a:cubicBezTo>
                  <a:pt x="425" y="1578"/>
                  <a:pt x="270" y="706"/>
                  <a:pt x="720" y="1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4028" y="1562100"/>
            <a:ext cx="8764571" cy="2852737"/>
          </a:xfrm>
        </p:spPr>
        <p:txBody>
          <a:bodyPr anchor="b">
            <a:normAutofit/>
          </a:bodyPr>
          <a:lstStyle>
            <a:lvl1pPr algn="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4028" y="4441824"/>
            <a:ext cx="8764571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A7A7A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944100" y="184150"/>
            <a:ext cx="1524000" cy="151998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0090941" y="6475740"/>
            <a:ext cx="1514261" cy="221599"/>
          </a:xfrm>
          <a:prstGeom prst="rect">
            <a:avLst/>
          </a:prstGeom>
        </p:spPr>
        <p:txBody>
          <a:bodyPr wrap="none" lIns="18288" tIns="18288" rIns="18288" bIns="18288">
            <a:spAutoFit/>
          </a:bodyPr>
          <a:lstStyle/>
          <a:p>
            <a:pPr algn="r"/>
            <a:r>
              <a:rPr lang="en-US" sz="1200" b="1" spc="120" baseline="0">
                <a:solidFill>
                  <a:schemeClr val="bg1"/>
                </a:solidFill>
              </a:rPr>
              <a:t>carechicago.org </a:t>
            </a:r>
          </a:p>
        </p:txBody>
      </p:sp>
    </p:spTree>
    <p:extLst>
      <p:ext uri="{BB962C8B-B14F-4D97-AF65-F5344CB8AC3E}">
        <p14:creationId xmlns:p14="http://schemas.microsoft.com/office/powerpoint/2010/main" val="170014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62102"/>
            <a:ext cx="5486399" cy="46148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2102"/>
            <a:ext cx="5486399" cy="46148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5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"/>
            <a:ext cx="11125200" cy="1409700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980" y="1406523"/>
            <a:ext cx="5303520" cy="8229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20" y="2282823"/>
            <a:ext cx="5120640" cy="3903665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7924" y="1406523"/>
            <a:ext cx="5303520" cy="82296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9364" y="2286000"/>
            <a:ext cx="5120640" cy="3903665"/>
          </a:xfrm>
        </p:spPr>
        <p:txBody>
          <a:bodyPr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ü"/>
              <a:defRPr sz="2400"/>
            </a:lvl1pPr>
            <a:lvl2pPr marL="457189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70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3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"/>
            <a:ext cx="11125200" cy="1409700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78" y="1409700"/>
            <a:ext cx="3474720" cy="8229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1598D4"/>
            </a:solidFill>
          </a:ln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418" y="2286000"/>
            <a:ext cx="3291840" cy="39036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 marL="685783" indent="-228594">
              <a:buClr>
                <a:schemeClr val="accent1"/>
              </a:buClr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1428" y="1409700"/>
            <a:ext cx="3474720" cy="8229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2868" y="2286000"/>
            <a:ext cx="3291840" cy="39036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60981" y="1409700"/>
            <a:ext cx="3474720" cy="82296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8252421" y="2286000"/>
            <a:ext cx="3291840" cy="39036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000"/>
            </a:lvl1pPr>
            <a:lvl2pPr>
              <a:buClr>
                <a:schemeClr val="accent3"/>
              </a:buClr>
              <a:buSzTx/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 </a:t>
            </a:r>
          </a:p>
        </p:txBody>
      </p:sp>
    </p:spTree>
    <p:extLst>
      <p:ext uri="{BB962C8B-B14F-4D97-AF65-F5344CB8AC3E}">
        <p14:creationId xmlns:p14="http://schemas.microsoft.com/office/powerpoint/2010/main" val="3667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5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6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"/>
            <a:ext cx="11125200" cy="1411111"/>
          </a:xfrm>
          <a:prstGeom prst="rect">
            <a:avLst/>
          </a:prstGeom>
        </p:spPr>
        <p:txBody>
          <a:bodyPr vert="horz" lIns="36576" tIns="36576" rIns="36576" bIns="365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62102"/>
            <a:ext cx="11125200" cy="4614863"/>
          </a:xfrm>
          <a:prstGeom prst="rect">
            <a:avLst/>
          </a:prstGeom>
        </p:spPr>
        <p:txBody>
          <a:bodyPr vert="horz" lIns="36576" tIns="36576" rIns="36576" bIns="3657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991" y="6397626"/>
            <a:ext cx="553861" cy="365125"/>
          </a:xfrm>
          <a:prstGeom prst="rect">
            <a:avLst/>
          </a:prstGeom>
        </p:spPr>
        <p:txBody>
          <a:bodyPr vert="horz" lIns="18288" tIns="18288" rIns="18288" bIns="18288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0090941" y="6475740"/>
            <a:ext cx="1514261" cy="221599"/>
          </a:xfrm>
          <a:prstGeom prst="rect">
            <a:avLst/>
          </a:prstGeom>
        </p:spPr>
        <p:txBody>
          <a:bodyPr wrap="none" lIns="18288" tIns="18288" rIns="18288" bIns="18288">
            <a:spAutoFit/>
          </a:bodyPr>
          <a:lstStyle/>
          <a:p>
            <a:pPr algn="r"/>
            <a:r>
              <a:rPr lang="en-US" sz="1200" b="1" spc="120" baseline="0">
                <a:solidFill>
                  <a:schemeClr val="bg1"/>
                </a:solidFill>
              </a:rPr>
              <a:t>carechicago.org </a:t>
            </a:r>
          </a:p>
        </p:txBody>
      </p:sp>
    </p:spTree>
    <p:extLst>
      <p:ext uri="{BB962C8B-B14F-4D97-AF65-F5344CB8AC3E}">
        <p14:creationId xmlns:p14="http://schemas.microsoft.com/office/powerpoint/2010/main" val="171754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8" r:id="rId7"/>
    <p:sldLayoutId id="2147483654" r:id="rId8"/>
    <p:sldLayoutId id="2147483655" r:id="rId9"/>
    <p:sldLayoutId id="2147483656" r:id="rId10"/>
    <p:sldLayoutId id="2147483657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rgbClr val="FFFFFF"/>
        </a:buClr>
        <a:buFont typeface="Arial" panose="020B0604020202020204" pitchFamily="34" charset="0"/>
        <a:buChar char="•"/>
        <a:defRPr sz="26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chemeClr val="bg1"/>
        </a:buClr>
        <a:buFontTx/>
        <a:buChar char="‒"/>
        <a:defRPr sz="2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rgbClr val="FFFFFF"/>
        </a:buClr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chemeClr val="bg1"/>
        </a:buClr>
        <a:buFontTx/>
        <a:buChar char="‒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rgbClr val="FFFFFF"/>
        </a:buClr>
        <a:buFont typeface="Arial" panose="020B0604020202020204" pitchFamily="34" charset="0"/>
        <a:buChar char="•"/>
        <a:defRPr sz="16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44">
          <p15:clr>
            <a:srgbClr val="F26B43"/>
          </p15:clr>
        </p15:guide>
        <p15:guide id="5" orient="horz" pos="888">
          <p15:clr>
            <a:srgbClr val="F26B43"/>
          </p15:clr>
        </p15:guide>
        <p15:guide id="6" orient="horz" pos="984">
          <p15:clr>
            <a:srgbClr val="F26B43"/>
          </p15:clr>
        </p15:guide>
        <p15:guide id="7" orient="horz" pos="3897">
          <p15:clr>
            <a:srgbClr val="F26B43"/>
          </p15:clr>
        </p15:guide>
        <p15:guide id="8" pos="336">
          <p15:clr>
            <a:srgbClr val="F26B43"/>
          </p15:clr>
        </p15:guide>
        <p15:guide id="9" orient="horz" pos="36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3ZJKN_5M4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Get Smart About </a:t>
            </a:r>
            <a:br>
              <a:rPr lang="en-US" sz="4400"/>
            </a:br>
            <a:r>
              <a:rPr lang="en-US" sz="4400"/>
              <a:t>Budgeting and Savings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Credit Abuse Resistance Education (CARE) Presentation</a:t>
            </a:r>
          </a:p>
          <a:p>
            <a:r>
              <a:rPr lang="en-US">
                <a:highlight>
                  <a:srgbClr val="FFFF00"/>
                </a:highlight>
              </a:rPr>
              <a:t> </a:t>
            </a:r>
          </a:p>
          <a:p>
            <a:r>
              <a:rPr lang="en-US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819" r="85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85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"/>
            <a:ext cx="11125200" cy="2184398"/>
          </a:xfrm>
        </p:spPr>
        <p:txBody>
          <a:bodyPr/>
          <a:lstStyle/>
          <a:p>
            <a:pPr algn="ctr"/>
            <a:r>
              <a:rPr lang="en-US"/>
              <a:t>There are TWO Type of Expenses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50953" y="2021385"/>
            <a:ext cx="3137647" cy="750975"/>
          </a:xfrm>
          <a:prstGeom prst="rect">
            <a:avLst/>
          </a:prstGeom>
        </p:spPr>
        <p:txBody>
          <a:bodyPr wrap="square" lIns="36576" tIns="36576" rIns="36576" bIns="36576">
            <a:spAutoFit/>
          </a:bodyPr>
          <a:lstStyle/>
          <a:p>
            <a:pPr algn="ctr"/>
            <a:r>
              <a:rPr lang="en-US" sz="4400" b="1">
                <a:solidFill>
                  <a:schemeClr val="accent3"/>
                </a:solidFill>
              </a:rPr>
              <a:t>Variable</a:t>
            </a:r>
            <a:endParaRPr lang="en-US" sz="240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053" y="2021385"/>
            <a:ext cx="3137647" cy="750975"/>
          </a:xfrm>
          <a:prstGeom prst="rect">
            <a:avLst/>
          </a:prstGeom>
        </p:spPr>
        <p:txBody>
          <a:bodyPr wrap="square" lIns="36576" tIns="36576" rIns="36576" bIns="36576">
            <a:spAutoFit/>
          </a:bodyPr>
          <a:lstStyle/>
          <a:p>
            <a:pPr algn="ctr"/>
            <a:r>
              <a:rPr lang="en-US" sz="4400" b="1">
                <a:solidFill>
                  <a:schemeClr val="accent1"/>
                </a:solidFill>
              </a:rPr>
              <a:t>FIXED</a:t>
            </a: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64480" y="3140595"/>
            <a:ext cx="1463040" cy="1463040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txBody>
          <a:bodyPr wrap="square" lIns="36576" tIns="36576" rIns="36576" bIns="36576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vs.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103913" y="3138712"/>
            <a:ext cx="2585927" cy="2324100"/>
            <a:chOff x="-846818" y="3429000"/>
            <a:chExt cx="2449796" cy="2201752"/>
          </a:xfrm>
        </p:grpSpPr>
        <p:sp>
          <p:nvSpPr>
            <p:cNvPr id="16" name="Freeform 5"/>
            <p:cNvSpPr/>
            <p:nvPr/>
          </p:nvSpPr>
          <p:spPr>
            <a:xfrm>
              <a:off x="-846818" y="3429000"/>
              <a:ext cx="2449796" cy="1192069"/>
            </a:xfrm>
            <a:custGeom>
              <a:avLst/>
              <a:gdLst>
                <a:gd name="T0" fmla="*/ 696 w 707"/>
                <a:gd name="T1" fmla="*/ 343 h 344"/>
                <a:gd name="T2" fmla="*/ 689 w 707"/>
                <a:gd name="T3" fmla="*/ 340 h 344"/>
                <a:gd name="T4" fmla="*/ 364 w 707"/>
                <a:gd name="T5" fmla="*/ 28 h 344"/>
                <a:gd name="T6" fmla="*/ 342 w 707"/>
                <a:gd name="T7" fmla="*/ 28 h 344"/>
                <a:gd name="T8" fmla="*/ 18 w 707"/>
                <a:gd name="T9" fmla="*/ 340 h 344"/>
                <a:gd name="T10" fmla="*/ 3 w 707"/>
                <a:gd name="T11" fmla="*/ 340 h 344"/>
                <a:gd name="T12" fmla="*/ 4 w 707"/>
                <a:gd name="T13" fmla="*/ 325 h 344"/>
                <a:gd name="T14" fmla="*/ 329 w 707"/>
                <a:gd name="T15" fmla="*/ 13 h 344"/>
                <a:gd name="T16" fmla="*/ 378 w 707"/>
                <a:gd name="T17" fmla="*/ 13 h 344"/>
                <a:gd name="T18" fmla="*/ 703 w 707"/>
                <a:gd name="T19" fmla="*/ 325 h 344"/>
                <a:gd name="T20" fmla="*/ 703 w 707"/>
                <a:gd name="T21" fmla="*/ 340 h 344"/>
                <a:gd name="T22" fmla="*/ 696 w 707"/>
                <a:gd name="T23" fmla="*/ 34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7" h="344">
                  <a:moveTo>
                    <a:pt x="696" y="343"/>
                  </a:moveTo>
                  <a:cubicBezTo>
                    <a:pt x="694" y="343"/>
                    <a:pt x="691" y="342"/>
                    <a:pt x="689" y="340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58" y="22"/>
                    <a:pt x="349" y="22"/>
                    <a:pt x="342" y="28"/>
                  </a:cubicBezTo>
                  <a:cubicBezTo>
                    <a:pt x="18" y="340"/>
                    <a:pt x="18" y="340"/>
                    <a:pt x="18" y="340"/>
                  </a:cubicBezTo>
                  <a:cubicBezTo>
                    <a:pt x="14" y="344"/>
                    <a:pt x="7" y="343"/>
                    <a:pt x="3" y="340"/>
                  </a:cubicBezTo>
                  <a:cubicBezTo>
                    <a:pt x="0" y="336"/>
                    <a:pt x="0" y="329"/>
                    <a:pt x="4" y="325"/>
                  </a:cubicBezTo>
                  <a:cubicBezTo>
                    <a:pt x="329" y="13"/>
                    <a:pt x="329" y="13"/>
                    <a:pt x="329" y="13"/>
                  </a:cubicBezTo>
                  <a:cubicBezTo>
                    <a:pt x="342" y="0"/>
                    <a:pt x="364" y="0"/>
                    <a:pt x="378" y="13"/>
                  </a:cubicBezTo>
                  <a:cubicBezTo>
                    <a:pt x="703" y="325"/>
                    <a:pt x="703" y="325"/>
                    <a:pt x="703" y="325"/>
                  </a:cubicBezTo>
                  <a:cubicBezTo>
                    <a:pt x="707" y="329"/>
                    <a:pt x="707" y="336"/>
                    <a:pt x="703" y="340"/>
                  </a:cubicBezTo>
                  <a:cubicBezTo>
                    <a:pt x="701" y="342"/>
                    <a:pt x="699" y="343"/>
                    <a:pt x="696" y="34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/>
            <p:nvPr/>
          </p:nvSpPr>
          <p:spPr>
            <a:xfrm>
              <a:off x="-521443" y="4510179"/>
              <a:ext cx="1806341" cy="1120573"/>
            </a:xfrm>
            <a:custGeom>
              <a:avLst/>
              <a:gdLst>
                <a:gd name="T0" fmla="*/ 485 w 521"/>
                <a:gd name="T1" fmla="*/ 323 h 323"/>
                <a:gd name="T2" fmla="*/ 36 w 521"/>
                <a:gd name="T3" fmla="*/ 323 h 323"/>
                <a:gd name="T4" fmla="*/ 0 w 521"/>
                <a:gd name="T5" fmla="*/ 287 h 323"/>
                <a:gd name="T6" fmla="*/ 0 w 521"/>
                <a:gd name="T7" fmla="*/ 10 h 323"/>
                <a:gd name="T8" fmla="*/ 10 w 521"/>
                <a:gd name="T9" fmla="*/ 0 h 323"/>
                <a:gd name="T10" fmla="*/ 20 w 521"/>
                <a:gd name="T11" fmla="*/ 10 h 323"/>
                <a:gd name="T12" fmla="*/ 20 w 521"/>
                <a:gd name="T13" fmla="*/ 287 h 323"/>
                <a:gd name="T14" fmla="*/ 36 w 521"/>
                <a:gd name="T15" fmla="*/ 303 h 323"/>
                <a:gd name="T16" fmla="*/ 485 w 521"/>
                <a:gd name="T17" fmla="*/ 303 h 323"/>
                <a:gd name="T18" fmla="*/ 501 w 521"/>
                <a:gd name="T19" fmla="*/ 287 h 323"/>
                <a:gd name="T20" fmla="*/ 501 w 521"/>
                <a:gd name="T21" fmla="*/ 10 h 323"/>
                <a:gd name="T22" fmla="*/ 511 w 521"/>
                <a:gd name="T23" fmla="*/ 0 h 323"/>
                <a:gd name="T24" fmla="*/ 521 w 521"/>
                <a:gd name="T25" fmla="*/ 10 h 323"/>
                <a:gd name="T26" fmla="*/ 521 w 521"/>
                <a:gd name="T27" fmla="*/ 287 h 323"/>
                <a:gd name="T28" fmla="*/ 485 w 521"/>
                <a:gd name="T29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1" h="323">
                  <a:moveTo>
                    <a:pt x="485" y="323"/>
                  </a:moveTo>
                  <a:cubicBezTo>
                    <a:pt x="36" y="323"/>
                    <a:pt x="36" y="323"/>
                    <a:pt x="36" y="323"/>
                  </a:cubicBezTo>
                  <a:cubicBezTo>
                    <a:pt x="16" y="323"/>
                    <a:pt x="0" y="307"/>
                    <a:pt x="0" y="28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287"/>
                    <a:pt x="20" y="287"/>
                    <a:pt x="20" y="287"/>
                  </a:cubicBezTo>
                  <a:cubicBezTo>
                    <a:pt x="20" y="296"/>
                    <a:pt x="27" y="303"/>
                    <a:pt x="36" y="303"/>
                  </a:cubicBezTo>
                  <a:cubicBezTo>
                    <a:pt x="485" y="303"/>
                    <a:pt x="485" y="303"/>
                    <a:pt x="485" y="303"/>
                  </a:cubicBezTo>
                  <a:cubicBezTo>
                    <a:pt x="494" y="303"/>
                    <a:pt x="501" y="296"/>
                    <a:pt x="501" y="287"/>
                  </a:cubicBezTo>
                  <a:cubicBezTo>
                    <a:pt x="501" y="10"/>
                    <a:pt x="501" y="10"/>
                    <a:pt x="501" y="10"/>
                  </a:cubicBezTo>
                  <a:cubicBezTo>
                    <a:pt x="501" y="4"/>
                    <a:pt x="505" y="0"/>
                    <a:pt x="511" y="0"/>
                  </a:cubicBezTo>
                  <a:cubicBezTo>
                    <a:pt x="516" y="0"/>
                    <a:pt x="521" y="4"/>
                    <a:pt x="521" y="10"/>
                  </a:cubicBezTo>
                  <a:cubicBezTo>
                    <a:pt x="521" y="287"/>
                    <a:pt x="521" y="287"/>
                    <a:pt x="521" y="287"/>
                  </a:cubicBezTo>
                  <a:cubicBezTo>
                    <a:pt x="521" y="307"/>
                    <a:pt x="505" y="323"/>
                    <a:pt x="485" y="32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/>
            <p:cNvSpPr/>
            <p:nvPr/>
          </p:nvSpPr>
          <p:spPr>
            <a:xfrm>
              <a:off x="75321" y="4736336"/>
              <a:ext cx="589468" cy="717868"/>
            </a:xfrm>
            <a:custGeom>
              <a:avLst/>
              <a:gdLst>
                <a:gd name="T0" fmla="*/ 160 w 170"/>
                <a:gd name="T1" fmla="*/ 207 h 207"/>
                <a:gd name="T2" fmla="*/ 150 w 170"/>
                <a:gd name="T3" fmla="*/ 197 h 207"/>
                <a:gd name="T4" fmla="*/ 150 w 170"/>
                <a:gd name="T5" fmla="*/ 36 h 207"/>
                <a:gd name="T6" fmla="*/ 134 w 170"/>
                <a:gd name="T7" fmla="*/ 20 h 207"/>
                <a:gd name="T8" fmla="*/ 36 w 170"/>
                <a:gd name="T9" fmla="*/ 20 h 207"/>
                <a:gd name="T10" fmla="*/ 20 w 170"/>
                <a:gd name="T11" fmla="*/ 36 h 207"/>
                <a:gd name="T12" fmla="*/ 20 w 170"/>
                <a:gd name="T13" fmla="*/ 197 h 207"/>
                <a:gd name="T14" fmla="*/ 10 w 170"/>
                <a:gd name="T15" fmla="*/ 207 h 207"/>
                <a:gd name="T16" fmla="*/ 0 w 170"/>
                <a:gd name="T17" fmla="*/ 197 h 207"/>
                <a:gd name="T18" fmla="*/ 0 w 170"/>
                <a:gd name="T19" fmla="*/ 36 h 207"/>
                <a:gd name="T20" fmla="*/ 36 w 170"/>
                <a:gd name="T21" fmla="*/ 0 h 207"/>
                <a:gd name="T22" fmla="*/ 134 w 170"/>
                <a:gd name="T23" fmla="*/ 0 h 207"/>
                <a:gd name="T24" fmla="*/ 170 w 170"/>
                <a:gd name="T25" fmla="*/ 36 h 207"/>
                <a:gd name="T26" fmla="*/ 170 w 170"/>
                <a:gd name="T27" fmla="*/ 197 h 207"/>
                <a:gd name="T28" fmla="*/ 160 w 170"/>
                <a:gd name="T2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207">
                  <a:moveTo>
                    <a:pt x="160" y="207"/>
                  </a:moveTo>
                  <a:cubicBezTo>
                    <a:pt x="154" y="207"/>
                    <a:pt x="150" y="203"/>
                    <a:pt x="150" y="197"/>
                  </a:cubicBezTo>
                  <a:cubicBezTo>
                    <a:pt x="150" y="36"/>
                    <a:pt x="150" y="36"/>
                    <a:pt x="150" y="36"/>
                  </a:cubicBezTo>
                  <a:cubicBezTo>
                    <a:pt x="150" y="27"/>
                    <a:pt x="143" y="20"/>
                    <a:pt x="134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27" y="20"/>
                    <a:pt x="20" y="27"/>
                    <a:pt x="20" y="36"/>
                  </a:cubicBezTo>
                  <a:cubicBezTo>
                    <a:pt x="20" y="197"/>
                    <a:pt x="20" y="197"/>
                    <a:pt x="20" y="197"/>
                  </a:cubicBezTo>
                  <a:cubicBezTo>
                    <a:pt x="20" y="203"/>
                    <a:pt x="16" y="207"/>
                    <a:pt x="10" y="207"/>
                  </a:cubicBezTo>
                  <a:cubicBezTo>
                    <a:pt x="5" y="207"/>
                    <a:pt x="0" y="203"/>
                    <a:pt x="0" y="19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54" y="0"/>
                    <a:pt x="170" y="16"/>
                    <a:pt x="170" y="36"/>
                  </a:cubicBezTo>
                  <a:cubicBezTo>
                    <a:pt x="170" y="197"/>
                    <a:pt x="170" y="197"/>
                    <a:pt x="170" y="197"/>
                  </a:cubicBezTo>
                  <a:cubicBezTo>
                    <a:pt x="170" y="203"/>
                    <a:pt x="165" y="207"/>
                    <a:pt x="160" y="20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/>
            <p:nvPr/>
          </p:nvSpPr>
          <p:spPr>
            <a:xfrm>
              <a:off x="861765" y="3431919"/>
              <a:ext cx="395411" cy="641995"/>
            </a:xfrm>
            <a:custGeom>
              <a:avLst/>
              <a:gdLst>
                <a:gd name="T0" fmla="*/ 104 w 114"/>
                <a:gd name="T1" fmla="*/ 185 h 185"/>
                <a:gd name="T2" fmla="*/ 94 w 114"/>
                <a:gd name="T3" fmla="*/ 175 h 185"/>
                <a:gd name="T4" fmla="*/ 94 w 114"/>
                <a:gd name="T5" fmla="*/ 35 h 185"/>
                <a:gd name="T6" fmla="*/ 78 w 114"/>
                <a:gd name="T7" fmla="*/ 20 h 185"/>
                <a:gd name="T8" fmla="*/ 36 w 114"/>
                <a:gd name="T9" fmla="*/ 20 h 185"/>
                <a:gd name="T10" fmla="*/ 20 w 114"/>
                <a:gd name="T11" fmla="*/ 35 h 185"/>
                <a:gd name="T12" fmla="*/ 20 w 114"/>
                <a:gd name="T13" fmla="*/ 76 h 185"/>
                <a:gd name="T14" fmla="*/ 10 w 114"/>
                <a:gd name="T15" fmla="*/ 86 h 185"/>
                <a:gd name="T16" fmla="*/ 0 w 114"/>
                <a:gd name="T17" fmla="*/ 76 h 185"/>
                <a:gd name="T18" fmla="*/ 0 w 114"/>
                <a:gd name="T19" fmla="*/ 35 h 185"/>
                <a:gd name="T20" fmla="*/ 36 w 114"/>
                <a:gd name="T21" fmla="*/ 0 h 185"/>
                <a:gd name="T22" fmla="*/ 78 w 114"/>
                <a:gd name="T23" fmla="*/ 0 h 185"/>
                <a:gd name="T24" fmla="*/ 114 w 114"/>
                <a:gd name="T25" fmla="*/ 35 h 185"/>
                <a:gd name="T26" fmla="*/ 114 w 114"/>
                <a:gd name="T27" fmla="*/ 175 h 185"/>
                <a:gd name="T28" fmla="*/ 104 w 114"/>
                <a:gd name="T2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185">
                  <a:moveTo>
                    <a:pt x="104" y="185"/>
                  </a:moveTo>
                  <a:cubicBezTo>
                    <a:pt x="98" y="185"/>
                    <a:pt x="94" y="180"/>
                    <a:pt x="94" y="17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27"/>
                    <a:pt x="87" y="20"/>
                    <a:pt x="78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27" y="20"/>
                    <a:pt x="20" y="27"/>
                    <a:pt x="20" y="3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82"/>
                    <a:pt x="16" y="86"/>
                    <a:pt x="10" y="86"/>
                  </a:cubicBezTo>
                  <a:cubicBezTo>
                    <a:pt x="5" y="86"/>
                    <a:pt x="0" y="82"/>
                    <a:pt x="0" y="7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98" y="0"/>
                    <a:pt x="114" y="16"/>
                    <a:pt x="114" y="35"/>
                  </a:cubicBezTo>
                  <a:cubicBezTo>
                    <a:pt x="114" y="175"/>
                    <a:pt x="114" y="175"/>
                    <a:pt x="114" y="175"/>
                  </a:cubicBezTo>
                  <a:cubicBezTo>
                    <a:pt x="114" y="180"/>
                    <a:pt x="109" y="185"/>
                    <a:pt x="104" y="18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69948" y="3138712"/>
            <a:ext cx="2699657" cy="2330318"/>
            <a:chOff x="1582057" y="3429000"/>
            <a:chExt cx="2440807" cy="2106881"/>
          </a:xfrm>
        </p:grpSpPr>
        <p:sp>
          <p:nvSpPr>
            <p:cNvPr id="24" name="Freeform 7"/>
            <p:cNvSpPr>
              <a:spLocks noEditPoints="1"/>
            </p:cNvSpPr>
            <p:nvPr/>
          </p:nvSpPr>
          <p:spPr>
            <a:xfrm>
              <a:off x="1582057" y="3429000"/>
              <a:ext cx="2440807" cy="1819375"/>
            </a:xfrm>
            <a:custGeom>
              <a:avLst/>
              <a:gdLst>
                <a:gd name="T0" fmla="*/ 668 w 686"/>
                <a:gd name="T1" fmla="*/ 142 h 511"/>
                <a:gd name="T2" fmla="*/ 170 w 686"/>
                <a:gd name="T3" fmla="*/ 43 h 511"/>
                <a:gd name="T4" fmla="*/ 141 w 686"/>
                <a:gd name="T5" fmla="*/ 25 h 511"/>
                <a:gd name="T6" fmla="*/ 34 w 686"/>
                <a:gd name="T7" fmla="*/ 0 h 511"/>
                <a:gd name="T8" fmla="*/ 0 w 686"/>
                <a:gd name="T9" fmla="*/ 39 h 511"/>
                <a:gd name="T10" fmla="*/ 109 w 686"/>
                <a:gd name="T11" fmla="*/ 73 h 511"/>
                <a:gd name="T12" fmla="*/ 150 w 686"/>
                <a:gd name="T13" fmla="*/ 45 h 511"/>
                <a:gd name="T14" fmla="*/ 190 w 686"/>
                <a:gd name="T15" fmla="*/ 511 h 511"/>
                <a:gd name="T16" fmla="*/ 594 w 686"/>
                <a:gd name="T17" fmla="*/ 501 h 511"/>
                <a:gd name="T18" fmla="*/ 192 w 686"/>
                <a:gd name="T19" fmla="*/ 491 h 511"/>
                <a:gd name="T20" fmla="*/ 628 w 686"/>
                <a:gd name="T21" fmla="*/ 410 h 511"/>
                <a:gd name="T22" fmla="*/ 662 w 686"/>
                <a:gd name="T23" fmla="*/ 298 h 511"/>
                <a:gd name="T24" fmla="*/ 662 w 686"/>
                <a:gd name="T25" fmla="*/ 293 h 511"/>
                <a:gd name="T26" fmla="*/ 681 w 686"/>
                <a:gd name="T27" fmla="*/ 148 h 511"/>
                <a:gd name="T28" fmla="*/ 109 w 686"/>
                <a:gd name="T29" fmla="*/ 53 h 511"/>
                <a:gd name="T30" fmla="*/ 20 w 686"/>
                <a:gd name="T31" fmla="*/ 39 h 511"/>
                <a:gd name="T32" fmla="*/ 34 w 686"/>
                <a:gd name="T33" fmla="*/ 20 h 511"/>
                <a:gd name="T34" fmla="*/ 122 w 686"/>
                <a:gd name="T35" fmla="*/ 34 h 511"/>
                <a:gd name="T36" fmla="*/ 344 w 686"/>
                <a:gd name="T37" fmla="*/ 284 h 511"/>
                <a:gd name="T38" fmla="*/ 492 w 686"/>
                <a:gd name="T39" fmla="*/ 162 h 511"/>
                <a:gd name="T40" fmla="*/ 344 w 686"/>
                <a:gd name="T41" fmla="*/ 284 h 511"/>
                <a:gd name="T42" fmla="*/ 492 w 686"/>
                <a:gd name="T43" fmla="*/ 401 h 511"/>
                <a:gd name="T44" fmla="*/ 344 w 686"/>
                <a:gd name="T45" fmla="*/ 304 h 511"/>
                <a:gd name="T46" fmla="*/ 324 w 686"/>
                <a:gd name="T47" fmla="*/ 162 h 511"/>
                <a:gd name="T48" fmla="*/ 182 w 686"/>
                <a:gd name="T49" fmla="*/ 284 h 511"/>
                <a:gd name="T50" fmla="*/ 324 w 686"/>
                <a:gd name="T51" fmla="*/ 162 h 511"/>
                <a:gd name="T52" fmla="*/ 324 w 686"/>
                <a:gd name="T53" fmla="*/ 304 h 511"/>
                <a:gd name="T54" fmla="*/ 189 w 686"/>
                <a:gd name="T55" fmla="*/ 425 h 511"/>
                <a:gd name="T56" fmla="*/ 625 w 686"/>
                <a:gd name="T57" fmla="*/ 390 h 511"/>
                <a:gd name="T58" fmla="*/ 512 w 686"/>
                <a:gd name="T59" fmla="*/ 304 h 511"/>
                <a:gd name="T60" fmla="*/ 625 w 686"/>
                <a:gd name="T61" fmla="*/ 390 h 511"/>
                <a:gd name="T62" fmla="*/ 512 w 686"/>
                <a:gd name="T63" fmla="*/ 284 h 511"/>
                <a:gd name="T64" fmla="*/ 665 w 686"/>
                <a:gd name="T65" fmla="*/ 162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6" h="511">
                  <a:moveTo>
                    <a:pt x="681" y="148"/>
                  </a:moveTo>
                  <a:cubicBezTo>
                    <a:pt x="678" y="144"/>
                    <a:pt x="673" y="142"/>
                    <a:pt x="668" y="142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0" y="33"/>
                    <a:pt x="162" y="25"/>
                    <a:pt x="152" y="25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38" y="11"/>
                    <a:pt x="125" y="0"/>
                    <a:pt x="10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8"/>
                    <a:pt x="15" y="73"/>
                    <a:pt x="34" y="73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25" y="73"/>
                    <a:pt x="139" y="61"/>
                    <a:pt x="142" y="45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72" y="494"/>
                    <a:pt x="172" y="494"/>
                    <a:pt x="172" y="494"/>
                  </a:cubicBezTo>
                  <a:cubicBezTo>
                    <a:pt x="172" y="503"/>
                    <a:pt x="180" y="511"/>
                    <a:pt x="190" y="511"/>
                  </a:cubicBezTo>
                  <a:cubicBezTo>
                    <a:pt x="584" y="511"/>
                    <a:pt x="584" y="511"/>
                    <a:pt x="584" y="511"/>
                  </a:cubicBezTo>
                  <a:cubicBezTo>
                    <a:pt x="590" y="511"/>
                    <a:pt x="594" y="507"/>
                    <a:pt x="594" y="501"/>
                  </a:cubicBezTo>
                  <a:cubicBezTo>
                    <a:pt x="594" y="496"/>
                    <a:pt x="590" y="491"/>
                    <a:pt x="584" y="491"/>
                  </a:cubicBezTo>
                  <a:cubicBezTo>
                    <a:pt x="192" y="491"/>
                    <a:pt x="192" y="491"/>
                    <a:pt x="192" y="491"/>
                  </a:cubicBezTo>
                  <a:cubicBezTo>
                    <a:pt x="190" y="445"/>
                    <a:pt x="190" y="445"/>
                    <a:pt x="190" y="445"/>
                  </a:cubicBezTo>
                  <a:cubicBezTo>
                    <a:pt x="628" y="410"/>
                    <a:pt x="628" y="410"/>
                    <a:pt x="628" y="410"/>
                  </a:cubicBezTo>
                  <a:cubicBezTo>
                    <a:pt x="636" y="409"/>
                    <a:pt x="643" y="403"/>
                    <a:pt x="644" y="395"/>
                  </a:cubicBezTo>
                  <a:cubicBezTo>
                    <a:pt x="662" y="298"/>
                    <a:pt x="662" y="298"/>
                    <a:pt x="662" y="298"/>
                  </a:cubicBezTo>
                  <a:cubicBezTo>
                    <a:pt x="662" y="297"/>
                    <a:pt x="663" y="295"/>
                    <a:pt x="663" y="294"/>
                  </a:cubicBezTo>
                  <a:cubicBezTo>
                    <a:pt x="663" y="294"/>
                    <a:pt x="662" y="293"/>
                    <a:pt x="662" y="293"/>
                  </a:cubicBezTo>
                  <a:cubicBezTo>
                    <a:pt x="685" y="163"/>
                    <a:pt x="685" y="163"/>
                    <a:pt x="685" y="163"/>
                  </a:cubicBezTo>
                  <a:cubicBezTo>
                    <a:pt x="686" y="157"/>
                    <a:pt x="685" y="152"/>
                    <a:pt x="681" y="148"/>
                  </a:cubicBezTo>
                  <a:close/>
                  <a:moveTo>
                    <a:pt x="122" y="39"/>
                  </a:moveTo>
                  <a:cubicBezTo>
                    <a:pt x="122" y="47"/>
                    <a:pt x="116" y="53"/>
                    <a:pt x="109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26" y="53"/>
                    <a:pt x="20" y="47"/>
                    <a:pt x="20" y="39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16" y="20"/>
                    <a:pt x="122" y="26"/>
                    <a:pt x="122" y="34"/>
                  </a:cubicBezTo>
                  <a:lnTo>
                    <a:pt x="122" y="39"/>
                  </a:lnTo>
                  <a:close/>
                  <a:moveTo>
                    <a:pt x="344" y="284"/>
                  </a:moveTo>
                  <a:cubicBezTo>
                    <a:pt x="344" y="162"/>
                    <a:pt x="344" y="162"/>
                    <a:pt x="344" y="162"/>
                  </a:cubicBezTo>
                  <a:cubicBezTo>
                    <a:pt x="492" y="162"/>
                    <a:pt x="492" y="162"/>
                    <a:pt x="492" y="162"/>
                  </a:cubicBezTo>
                  <a:cubicBezTo>
                    <a:pt x="492" y="284"/>
                    <a:pt x="492" y="284"/>
                    <a:pt x="492" y="284"/>
                  </a:cubicBezTo>
                  <a:lnTo>
                    <a:pt x="344" y="284"/>
                  </a:lnTo>
                  <a:close/>
                  <a:moveTo>
                    <a:pt x="492" y="304"/>
                  </a:moveTo>
                  <a:cubicBezTo>
                    <a:pt x="492" y="401"/>
                    <a:pt x="492" y="401"/>
                    <a:pt x="492" y="401"/>
                  </a:cubicBezTo>
                  <a:cubicBezTo>
                    <a:pt x="344" y="412"/>
                    <a:pt x="344" y="412"/>
                    <a:pt x="344" y="412"/>
                  </a:cubicBezTo>
                  <a:cubicBezTo>
                    <a:pt x="344" y="304"/>
                    <a:pt x="344" y="304"/>
                    <a:pt x="344" y="304"/>
                  </a:cubicBezTo>
                  <a:lnTo>
                    <a:pt x="492" y="304"/>
                  </a:lnTo>
                  <a:close/>
                  <a:moveTo>
                    <a:pt x="324" y="162"/>
                  </a:moveTo>
                  <a:cubicBezTo>
                    <a:pt x="324" y="284"/>
                    <a:pt x="324" y="284"/>
                    <a:pt x="324" y="284"/>
                  </a:cubicBezTo>
                  <a:cubicBezTo>
                    <a:pt x="182" y="284"/>
                    <a:pt x="182" y="284"/>
                    <a:pt x="182" y="284"/>
                  </a:cubicBezTo>
                  <a:cubicBezTo>
                    <a:pt x="176" y="162"/>
                    <a:pt x="176" y="162"/>
                    <a:pt x="176" y="162"/>
                  </a:cubicBezTo>
                  <a:lnTo>
                    <a:pt x="324" y="162"/>
                  </a:lnTo>
                  <a:close/>
                  <a:moveTo>
                    <a:pt x="183" y="304"/>
                  </a:moveTo>
                  <a:cubicBezTo>
                    <a:pt x="324" y="304"/>
                    <a:pt x="324" y="304"/>
                    <a:pt x="324" y="304"/>
                  </a:cubicBezTo>
                  <a:cubicBezTo>
                    <a:pt x="324" y="414"/>
                    <a:pt x="324" y="414"/>
                    <a:pt x="324" y="414"/>
                  </a:cubicBezTo>
                  <a:cubicBezTo>
                    <a:pt x="189" y="425"/>
                    <a:pt x="189" y="425"/>
                    <a:pt x="189" y="425"/>
                  </a:cubicBezTo>
                  <a:lnTo>
                    <a:pt x="183" y="304"/>
                  </a:lnTo>
                  <a:close/>
                  <a:moveTo>
                    <a:pt x="625" y="390"/>
                  </a:moveTo>
                  <a:cubicBezTo>
                    <a:pt x="512" y="399"/>
                    <a:pt x="512" y="399"/>
                    <a:pt x="512" y="399"/>
                  </a:cubicBezTo>
                  <a:cubicBezTo>
                    <a:pt x="512" y="304"/>
                    <a:pt x="512" y="304"/>
                    <a:pt x="512" y="304"/>
                  </a:cubicBezTo>
                  <a:cubicBezTo>
                    <a:pt x="640" y="304"/>
                    <a:pt x="640" y="304"/>
                    <a:pt x="640" y="304"/>
                  </a:cubicBezTo>
                  <a:lnTo>
                    <a:pt x="625" y="390"/>
                  </a:lnTo>
                  <a:close/>
                  <a:moveTo>
                    <a:pt x="644" y="284"/>
                  </a:moveTo>
                  <a:cubicBezTo>
                    <a:pt x="512" y="284"/>
                    <a:pt x="512" y="284"/>
                    <a:pt x="512" y="284"/>
                  </a:cubicBezTo>
                  <a:cubicBezTo>
                    <a:pt x="512" y="162"/>
                    <a:pt x="512" y="162"/>
                    <a:pt x="512" y="162"/>
                  </a:cubicBezTo>
                  <a:cubicBezTo>
                    <a:pt x="665" y="162"/>
                    <a:pt x="665" y="162"/>
                    <a:pt x="665" y="162"/>
                  </a:cubicBezTo>
                  <a:lnTo>
                    <a:pt x="644" y="284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>
            <a:xfrm>
              <a:off x="2275366" y="5276826"/>
              <a:ext cx="260552" cy="259055"/>
            </a:xfrm>
            <a:custGeom>
              <a:avLst/>
              <a:gdLst>
                <a:gd name="T0" fmla="*/ 39 w 73"/>
                <a:gd name="T1" fmla="*/ 0 h 73"/>
                <a:gd name="T2" fmla="*/ 34 w 73"/>
                <a:gd name="T3" fmla="*/ 0 h 73"/>
                <a:gd name="T4" fmla="*/ 0 w 73"/>
                <a:gd name="T5" fmla="*/ 33 h 73"/>
                <a:gd name="T6" fmla="*/ 0 w 73"/>
                <a:gd name="T7" fmla="*/ 39 h 73"/>
                <a:gd name="T8" fmla="*/ 34 w 73"/>
                <a:gd name="T9" fmla="*/ 73 h 73"/>
                <a:gd name="T10" fmla="*/ 39 w 73"/>
                <a:gd name="T11" fmla="*/ 73 h 73"/>
                <a:gd name="T12" fmla="*/ 73 w 73"/>
                <a:gd name="T13" fmla="*/ 39 h 73"/>
                <a:gd name="T14" fmla="*/ 73 w 73"/>
                <a:gd name="T15" fmla="*/ 33 h 73"/>
                <a:gd name="T16" fmla="*/ 39 w 73"/>
                <a:gd name="T17" fmla="*/ 0 h 73"/>
                <a:gd name="T18" fmla="*/ 53 w 73"/>
                <a:gd name="T19" fmla="*/ 39 h 73"/>
                <a:gd name="T20" fmla="*/ 39 w 73"/>
                <a:gd name="T21" fmla="*/ 53 h 73"/>
                <a:gd name="T22" fmla="*/ 34 w 73"/>
                <a:gd name="T23" fmla="*/ 53 h 73"/>
                <a:gd name="T24" fmla="*/ 20 w 73"/>
                <a:gd name="T25" fmla="*/ 39 h 73"/>
                <a:gd name="T26" fmla="*/ 20 w 73"/>
                <a:gd name="T27" fmla="*/ 33 h 73"/>
                <a:gd name="T28" fmla="*/ 34 w 73"/>
                <a:gd name="T29" fmla="*/ 20 h 73"/>
                <a:gd name="T30" fmla="*/ 39 w 73"/>
                <a:gd name="T31" fmla="*/ 20 h 73"/>
                <a:gd name="T32" fmla="*/ 53 w 73"/>
                <a:gd name="T33" fmla="*/ 33 h 73"/>
                <a:gd name="T34" fmla="*/ 53 w 73"/>
                <a:gd name="T35" fmla="*/ 3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3">
                  <a:moveTo>
                    <a:pt x="39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7"/>
                    <a:pt x="15" y="73"/>
                    <a:pt x="34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58" y="73"/>
                    <a:pt x="73" y="57"/>
                    <a:pt x="73" y="39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15"/>
                    <a:pt x="58" y="0"/>
                    <a:pt x="39" y="0"/>
                  </a:cubicBezTo>
                  <a:close/>
                  <a:moveTo>
                    <a:pt x="53" y="39"/>
                  </a:moveTo>
                  <a:cubicBezTo>
                    <a:pt x="53" y="46"/>
                    <a:pt x="47" y="53"/>
                    <a:pt x="39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26" y="53"/>
                    <a:pt x="20" y="46"/>
                    <a:pt x="20" y="39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7" y="20"/>
                    <a:pt x="53" y="26"/>
                    <a:pt x="53" y="33"/>
                  </a:cubicBezTo>
                  <a:lnTo>
                    <a:pt x="53" y="39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"/>
            <p:cNvSpPr>
              <a:spLocks noEditPoints="1"/>
            </p:cNvSpPr>
            <p:nvPr/>
          </p:nvSpPr>
          <p:spPr>
            <a:xfrm>
              <a:off x="3332550" y="5276826"/>
              <a:ext cx="260552" cy="259055"/>
            </a:xfrm>
            <a:custGeom>
              <a:avLst/>
              <a:gdLst>
                <a:gd name="T0" fmla="*/ 40 w 73"/>
                <a:gd name="T1" fmla="*/ 0 h 73"/>
                <a:gd name="T2" fmla="*/ 34 w 73"/>
                <a:gd name="T3" fmla="*/ 0 h 73"/>
                <a:gd name="T4" fmla="*/ 0 w 73"/>
                <a:gd name="T5" fmla="*/ 33 h 73"/>
                <a:gd name="T6" fmla="*/ 0 w 73"/>
                <a:gd name="T7" fmla="*/ 39 h 73"/>
                <a:gd name="T8" fmla="*/ 34 w 73"/>
                <a:gd name="T9" fmla="*/ 73 h 73"/>
                <a:gd name="T10" fmla="*/ 40 w 73"/>
                <a:gd name="T11" fmla="*/ 73 h 73"/>
                <a:gd name="T12" fmla="*/ 73 w 73"/>
                <a:gd name="T13" fmla="*/ 39 h 73"/>
                <a:gd name="T14" fmla="*/ 73 w 73"/>
                <a:gd name="T15" fmla="*/ 33 h 73"/>
                <a:gd name="T16" fmla="*/ 40 w 73"/>
                <a:gd name="T17" fmla="*/ 0 h 73"/>
                <a:gd name="T18" fmla="*/ 53 w 73"/>
                <a:gd name="T19" fmla="*/ 39 h 73"/>
                <a:gd name="T20" fmla="*/ 40 w 73"/>
                <a:gd name="T21" fmla="*/ 53 h 73"/>
                <a:gd name="T22" fmla="*/ 34 w 73"/>
                <a:gd name="T23" fmla="*/ 53 h 73"/>
                <a:gd name="T24" fmla="*/ 20 w 73"/>
                <a:gd name="T25" fmla="*/ 39 h 73"/>
                <a:gd name="T26" fmla="*/ 20 w 73"/>
                <a:gd name="T27" fmla="*/ 33 h 73"/>
                <a:gd name="T28" fmla="*/ 34 w 73"/>
                <a:gd name="T29" fmla="*/ 20 h 73"/>
                <a:gd name="T30" fmla="*/ 40 w 73"/>
                <a:gd name="T31" fmla="*/ 20 h 73"/>
                <a:gd name="T32" fmla="*/ 53 w 73"/>
                <a:gd name="T33" fmla="*/ 33 h 73"/>
                <a:gd name="T34" fmla="*/ 53 w 73"/>
                <a:gd name="T35" fmla="*/ 3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3">
                  <a:moveTo>
                    <a:pt x="4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15"/>
                    <a:pt x="0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7"/>
                    <a:pt x="16" y="73"/>
                    <a:pt x="34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58" y="73"/>
                    <a:pt x="73" y="57"/>
                    <a:pt x="73" y="39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15"/>
                    <a:pt x="58" y="0"/>
                    <a:pt x="40" y="0"/>
                  </a:cubicBezTo>
                  <a:close/>
                  <a:moveTo>
                    <a:pt x="53" y="39"/>
                  </a:moveTo>
                  <a:cubicBezTo>
                    <a:pt x="53" y="46"/>
                    <a:pt x="47" y="53"/>
                    <a:pt x="40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27" y="53"/>
                    <a:pt x="20" y="46"/>
                    <a:pt x="20" y="39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6"/>
                    <a:pt x="27" y="20"/>
                    <a:pt x="34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7" y="20"/>
                    <a:pt x="53" y="26"/>
                    <a:pt x="53" y="33"/>
                  </a:cubicBezTo>
                  <a:lnTo>
                    <a:pt x="53" y="39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078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" y="1943100"/>
            <a:ext cx="5120640" cy="4243388"/>
          </a:xfrm>
          <a:ln>
            <a:solidFill>
              <a:schemeClr val="accent1"/>
            </a:solidFill>
          </a:ln>
        </p:spPr>
        <p:txBody>
          <a:bodyPr lIns="182880"/>
          <a:lstStyle/>
          <a:p>
            <a:endParaRPr lang="en-US"/>
          </a:p>
          <a:p>
            <a:r>
              <a:rPr lang="en-US"/>
              <a:t>Rent or Mortgage</a:t>
            </a:r>
          </a:p>
          <a:p>
            <a:r>
              <a:rPr lang="en-US"/>
              <a:t>Insurance (auto or home)</a:t>
            </a:r>
          </a:p>
          <a:p>
            <a:r>
              <a:rPr lang="en-US"/>
              <a:t>Car Payments</a:t>
            </a:r>
          </a:p>
          <a:p>
            <a:r>
              <a:rPr lang="en-US"/>
              <a:t>Taxes</a:t>
            </a:r>
          </a:p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9364" y="1943100"/>
            <a:ext cx="5120640" cy="4243388"/>
          </a:xfrm>
          <a:ln>
            <a:solidFill>
              <a:schemeClr val="accent3"/>
            </a:solidFill>
          </a:ln>
        </p:spPr>
        <p:txBody>
          <a:bodyPr lIns="182880"/>
          <a:lstStyle/>
          <a:p>
            <a:endParaRPr lang="en-US"/>
          </a:p>
          <a:p>
            <a:r>
              <a:rPr lang="en-US"/>
              <a:t>Car Maintenance</a:t>
            </a:r>
          </a:p>
          <a:p>
            <a:r>
              <a:rPr lang="en-US"/>
              <a:t>Utilities (Gas, Electric, Water, Garbage)</a:t>
            </a:r>
          </a:p>
          <a:p>
            <a:r>
              <a:rPr lang="en-US"/>
              <a:t>Food</a:t>
            </a:r>
          </a:p>
          <a:p>
            <a:r>
              <a:rPr lang="en-US"/>
              <a:t>Phone</a:t>
            </a:r>
          </a:p>
          <a:p>
            <a:r>
              <a:rPr lang="en-US"/>
              <a:t>Medical/Rx</a:t>
            </a:r>
          </a:p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Needed (Essential)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/>
              <a:t> FIXED Expenses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/>
              <a:t>VARIABLE Expenses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641101" y="3712029"/>
            <a:ext cx="2647386" cy="2396570"/>
            <a:chOff x="7704138" y="1406525"/>
            <a:chExt cx="4708526" cy="4262438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35" name="Group 34"/>
            <p:cNvGrpSpPr/>
            <p:nvPr/>
          </p:nvGrpSpPr>
          <p:grpSpPr>
            <a:xfrm>
              <a:off x="10502901" y="2700338"/>
              <a:ext cx="1909763" cy="2214563"/>
              <a:chOff x="10502901" y="2700338"/>
              <a:chExt cx="1909763" cy="2214563"/>
            </a:xfrm>
            <a:grpFill/>
          </p:grpSpPr>
          <p:sp>
            <p:nvSpPr>
              <p:cNvPr id="46" name="Freeform 5"/>
              <p:cNvSpPr>
                <a:spLocks noEditPoints="1"/>
              </p:cNvSpPr>
              <p:nvPr/>
            </p:nvSpPr>
            <p:spPr>
              <a:xfrm>
                <a:off x="10502901" y="2700338"/>
                <a:ext cx="1909763" cy="2214563"/>
              </a:xfrm>
              <a:custGeom>
                <a:avLst/>
                <a:gdLst>
                  <a:gd name="T0" fmla="*/ 253 w 506"/>
                  <a:gd name="T1" fmla="*/ 587 h 587"/>
                  <a:gd name="T2" fmla="*/ 3 w 506"/>
                  <a:gd name="T3" fmla="*/ 382 h 587"/>
                  <a:gd name="T4" fmla="*/ 0 w 506"/>
                  <a:gd name="T5" fmla="*/ 379 h 587"/>
                  <a:gd name="T6" fmla="*/ 0 w 506"/>
                  <a:gd name="T7" fmla="*/ 105 h 587"/>
                  <a:gd name="T8" fmla="*/ 8 w 506"/>
                  <a:gd name="T9" fmla="*/ 103 h 587"/>
                  <a:gd name="T10" fmla="*/ 159 w 506"/>
                  <a:gd name="T11" fmla="*/ 5 h 587"/>
                  <a:gd name="T12" fmla="*/ 162 w 506"/>
                  <a:gd name="T13" fmla="*/ 0 h 587"/>
                  <a:gd name="T14" fmla="*/ 168 w 506"/>
                  <a:gd name="T15" fmla="*/ 0 h 587"/>
                  <a:gd name="T16" fmla="*/ 345 w 506"/>
                  <a:gd name="T17" fmla="*/ 0 h 587"/>
                  <a:gd name="T18" fmla="*/ 347 w 506"/>
                  <a:gd name="T19" fmla="*/ 6 h 587"/>
                  <a:gd name="T20" fmla="*/ 498 w 506"/>
                  <a:gd name="T21" fmla="*/ 103 h 587"/>
                  <a:gd name="T22" fmla="*/ 506 w 506"/>
                  <a:gd name="T23" fmla="*/ 105 h 587"/>
                  <a:gd name="T24" fmla="*/ 506 w 506"/>
                  <a:gd name="T25" fmla="*/ 379 h 587"/>
                  <a:gd name="T26" fmla="*/ 503 w 506"/>
                  <a:gd name="T27" fmla="*/ 382 h 587"/>
                  <a:gd name="T28" fmla="*/ 253 w 506"/>
                  <a:gd name="T29" fmla="*/ 587 h 587"/>
                  <a:gd name="T30" fmla="*/ 20 w 506"/>
                  <a:gd name="T31" fmla="*/ 371 h 587"/>
                  <a:gd name="T32" fmla="*/ 253 w 506"/>
                  <a:gd name="T33" fmla="*/ 567 h 587"/>
                  <a:gd name="T34" fmla="*/ 486 w 506"/>
                  <a:gd name="T35" fmla="*/ 371 h 587"/>
                  <a:gd name="T36" fmla="*/ 486 w 506"/>
                  <a:gd name="T37" fmla="*/ 121 h 587"/>
                  <a:gd name="T38" fmla="*/ 332 w 506"/>
                  <a:gd name="T39" fmla="*/ 20 h 587"/>
                  <a:gd name="T40" fmla="*/ 174 w 506"/>
                  <a:gd name="T41" fmla="*/ 20 h 587"/>
                  <a:gd name="T42" fmla="*/ 20 w 506"/>
                  <a:gd name="T43" fmla="*/ 122 h 587"/>
                  <a:gd name="T44" fmla="*/ 20 w 506"/>
                  <a:gd name="T45" fmla="*/ 371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6" h="587">
                    <a:moveTo>
                      <a:pt x="253" y="587"/>
                    </a:moveTo>
                    <a:cubicBezTo>
                      <a:pt x="206" y="587"/>
                      <a:pt x="36" y="416"/>
                      <a:pt x="3" y="382"/>
                    </a:cubicBezTo>
                    <a:cubicBezTo>
                      <a:pt x="0" y="379"/>
                      <a:pt x="0" y="379"/>
                      <a:pt x="0" y="379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114" y="86"/>
                      <a:pt x="159" y="6"/>
                      <a:pt x="159" y="5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345" y="0"/>
                      <a:pt x="345" y="0"/>
                      <a:pt x="345" y="0"/>
                    </a:cubicBezTo>
                    <a:cubicBezTo>
                      <a:pt x="347" y="6"/>
                      <a:pt x="347" y="6"/>
                      <a:pt x="347" y="6"/>
                    </a:cubicBezTo>
                    <a:cubicBezTo>
                      <a:pt x="348" y="7"/>
                      <a:pt x="381" y="79"/>
                      <a:pt x="498" y="103"/>
                    </a:cubicBezTo>
                    <a:cubicBezTo>
                      <a:pt x="506" y="105"/>
                      <a:pt x="506" y="105"/>
                      <a:pt x="506" y="105"/>
                    </a:cubicBezTo>
                    <a:cubicBezTo>
                      <a:pt x="506" y="379"/>
                      <a:pt x="506" y="379"/>
                      <a:pt x="506" y="379"/>
                    </a:cubicBezTo>
                    <a:cubicBezTo>
                      <a:pt x="503" y="382"/>
                      <a:pt x="503" y="382"/>
                      <a:pt x="503" y="382"/>
                    </a:cubicBezTo>
                    <a:cubicBezTo>
                      <a:pt x="470" y="416"/>
                      <a:pt x="300" y="587"/>
                      <a:pt x="253" y="587"/>
                    </a:cubicBezTo>
                    <a:close/>
                    <a:moveTo>
                      <a:pt x="20" y="371"/>
                    </a:moveTo>
                    <a:cubicBezTo>
                      <a:pt x="96" y="448"/>
                      <a:pt x="224" y="567"/>
                      <a:pt x="253" y="567"/>
                    </a:cubicBezTo>
                    <a:cubicBezTo>
                      <a:pt x="282" y="567"/>
                      <a:pt x="410" y="448"/>
                      <a:pt x="486" y="371"/>
                    </a:cubicBezTo>
                    <a:cubicBezTo>
                      <a:pt x="486" y="121"/>
                      <a:pt x="486" y="121"/>
                      <a:pt x="486" y="121"/>
                    </a:cubicBezTo>
                    <a:cubicBezTo>
                      <a:pt x="383" y="98"/>
                      <a:pt x="343" y="39"/>
                      <a:pt x="332" y="20"/>
                    </a:cubicBezTo>
                    <a:cubicBezTo>
                      <a:pt x="174" y="20"/>
                      <a:pt x="174" y="20"/>
                      <a:pt x="174" y="20"/>
                    </a:cubicBezTo>
                    <a:cubicBezTo>
                      <a:pt x="162" y="38"/>
                      <a:pt x="115" y="102"/>
                      <a:pt x="20" y="122"/>
                    </a:cubicBezTo>
                    <a:lnTo>
                      <a:pt x="20" y="3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6"/>
              <p:cNvSpPr>
                <a:spLocks noEditPoints="1"/>
              </p:cNvSpPr>
              <p:nvPr/>
            </p:nvSpPr>
            <p:spPr>
              <a:xfrm>
                <a:off x="10888663" y="3235325"/>
                <a:ext cx="1139825" cy="1139825"/>
              </a:xfrm>
              <a:custGeom>
                <a:avLst/>
                <a:gdLst>
                  <a:gd name="T0" fmla="*/ 191 w 302"/>
                  <a:gd name="T1" fmla="*/ 302 h 302"/>
                  <a:gd name="T2" fmla="*/ 111 w 302"/>
                  <a:gd name="T3" fmla="*/ 302 h 302"/>
                  <a:gd name="T4" fmla="*/ 94 w 302"/>
                  <a:gd name="T5" fmla="*/ 286 h 302"/>
                  <a:gd name="T6" fmla="*/ 94 w 302"/>
                  <a:gd name="T7" fmla="*/ 208 h 302"/>
                  <a:gd name="T8" fmla="*/ 16 w 302"/>
                  <a:gd name="T9" fmla="*/ 208 h 302"/>
                  <a:gd name="T10" fmla="*/ 0 w 302"/>
                  <a:gd name="T11" fmla="*/ 192 h 302"/>
                  <a:gd name="T12" fmla="*/ 0 w 302"/>
                  <a:gd name="T13" fmla="*/ 111 h 302"/>
                  <a:gd name="T14" fmla="*/ 16 w 302"/>
                  <a:gd name="T15" fmla="*/ 95 h 302"/>
                  <a:gd name="T16" fmla="*/ 94 w 302"/>
                  <a:gd name="T17" fmla="*/ 95 h 302"/>
                  <a:gd name="T18" fmla="*/ 94 w 302"/>
                  <a:gd name="T19" fmla="*/ 17 h 302"/>
                  <a:gd name="T20" fmla="*/ 111 w 302"/>
                  <a:gd name="T21" fmla="*/ 0 h 302"/>
                  <a:gd name="T22" fmla="*/ 191 w 302"/>
                  <a:gd name="T23" fmla="*/ 0 h 302"/>
                  <a:gd name="T24" fmla="*/ 208 w 302"/>
                  <a:gd name="T25" fmla="*/ 17 h 302"/>
                  <a:gd name="T26" fmla="*/ 208 w 302"/>
                  <a:gd name="T27" fmla="*/ 95 h 302"/>
                  <a:gd name="T28" fmla="*/ 286 w 302"/>
                  <a:gd name="T29" fmla="*/ 95 h 302"/>
                  <a:gd name="T30" fmla="*/ 302 w 302"/>
                  <a:gd name="T31" fmla="*/ 111 h 302"/>
                  <a:gd name="T32" fmla="*/ 302 w 302"/>
                  <a:gd name="T33" fmla="*/ 192 h 302"/>
                  <a:gd name="T34" fmla="*/ 286 w 302"/>
                  <a:gd name="T35" fmla="*/ 208 h 302"/>
                  <a:gd name="T36" fmla="*/ 208 w 302"/>
                  <a:gd name="T37" fmla="*/ 208 h 302"/>
                  <a:gd name="T38" fmla="*/ 208 w 302"/>
                  <a:gd name="T39" fmla="*/ 286 h 302"/>
                  <a:gd name="T40" fmla="*/ 191 w 302"/>
                  <a:gd name="T41" fmla="*/ 302 h 302"/>
                  <a:gd name="T42" fmla="*/ 114 w 302"/>
                  <a:gd name="T43" fmla="*/ 282 h 302"/>
                  <a:gd name="T44" fmla="*/ 188 w 302"/>
                  <a:gd name="T45" fmla="*/ 282 h 302"/>
                  <a:gd name="T46" fmla="*/ 188 w 302"/>
                  <a:gd name="T47" fmla="*/ 188 h 302"/>
                  <a:gd name="T48" fmla="*/ 282 w 302"/>
                  <a:gd name="T49" fmla="*/ 188 h 302"/>
                  <a:gd name="T50" fmla="*/ 282 w 302"/>
                  <a:gd name="T51" fmla="*/ 115 h 302"/>
                  <a:gd name="T52" fmla="*/ 188 w 302"/>
                  <a:gd name="T53" fmla="*/ 115 h 302"/>
                  <a:gd name="T54" fmla="*/ 188 w 302"/>
                  <a:gd name="T55" fmla="*/ 20 h 302"/>
                  <a:gd name="T56" fmla="*/ 114 w 302"/>
                  <a:gd name="T57" fmla="*/ 20 h 302"/>
                  <a:gd name="T58" fmla="*/ 114 w 302"/>
                  <a:gd name="T59" fmla="*/ 115 h 302"/>
                  <a:gd name="T60" fmla="*/ 20 w 302"/>
                  <a:gd name="T61" fmla="*/ 115 h 302"/>
                  <a:gd name="T62" fmla="*/ 20 w 302"/>
                  <a:gd name="T63" fmla="*/ 188 h 302"/>
                  <a:gd name="T64" fmla="*/ 114 w 302"/>
                  <a:gd name="T65" fmla="*/ 188 h 302"/>
                  <a:gd name="T66" fmla="*/ 114 w 302"/>
                  <a:gd name="T67" fmla="*/ 28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2" h="302">
                    <a:moveTo>
                      <a:pt x="191" y="302"/>
                    </a:moveTo>
                    <a:cubicBezTo>
                      <a:pt x="111" y="302"/>
                      <a:pt x="111" y="302"/>
                      <a:pt x="111" y="302"/>
                    </a:cubicBezTo>
                    <a:cubicBezTo>
                      <a:pt x="102" y="302"/>
                      <a:pt x="94" y="295"/>
                      <a:pt x="94" y="286"/>
                    </a:cubicBezTo>
                    <a:cubicBezTo>
                      <a:pt x="94" y="208"/>
                      <a:pt x="94" y="208"/>
                      <a:pt x="94" y="208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7" y="208"/>
                      <a:pt x="0" y="201"/>
                      <a:pt x="0" y="192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02"/>
                      <a:pt x="7" y="95"/>
                      <a:pt x="16" y="95"/>
                    </a:cubicBezTo>
                    <a:cubicBezTo>
                      <a:pt x="94" y="95"/>
                      <a:pt x="94" y="95"/>
                      <a:pt x="94" y="95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4" y="8"/>
                      <a:pt x="102" y="0"/>
                      <a:pt x="111" y="0"/>
                    </a:cubicBezTo>
                    <a:cubicBezTo>
                      <a:pt x="191" y="0"/>
                      <a:pt x="191" y="0"/>
                      <a:pt x="191" y="0"/>
                    </a:cubicBezTo>
                    <a:cubicBezTo>
                      <a:pt x="200" y="0"/>
                      <a:pt x="208" y="8"/>
                      <a:pt x="208" y="17"/>
                    </a:cubicBezTo>
                    <a:cubicBezTo>
                      <a:pt x="208" y="95"/>
                      <a:pt x="208" y="95"/>
                      <a:pt x="208" y="95"/>
                    </a:cubicBezTo>
                    <a:cubicBezTo>
                      <a:pt x="286" y="95"/>
                      <a:pt x="286" y="95"/>
                      <a:pt x="286" y="95"/>
                    </a:cubicBezTo>
                    <a:cubicBezTo>
                      <a:pt x="295" y="95"/>
                      <a:pt x="302" y="102"/>
                      <a:pt x="302" y="111"/>
                    </a:cubicBezTo>
                    <a:cubicBezTo>
                      <a:pt x="302" y="192"/>
                      <a:pt x="302" y="192"/>
                      <a:pt x="302" y="192"/>
                    </a:cubicBezTo>
                    <a:cubicBezTo>
                      <a:pt x="302" y="201"/>
                      <a:pt x="295" y="208"/>
                      <a:pt x="286" y="208"/>
                    </a:cubicBezTo>
                    <a:cubicBezTo>
                      <a:pt x="208" y="208"/>
                      <a:pt x="208" y="208"/>
                      <a:pt x="208" y="208"/>
                    </a:cubicBezTo>
                    <a:cubicBezTo>
                      <a:pt x="208" y="286"/>
                      <a:pt x="208" y="286"/>
                      <a:pt x="208" y="286"/>
                    </a:cubicBezTo>
                    <a:cubicBezTo>
                      <a:pt x="208" y="295"/>
                      <a:pt x="200" y="302"/>
                      <a:pt x="191" y="302"/>
                    </a:cubicBezTo>
                    <a:close/>
                    <a:moveTo>
                      <a:pt x="114" y="282"/>
                    </a:moveTo>
                    <a:cubicBezTo>
                      <a:pt x="188" y="282"/>
                      <a:pt x="188" y="282"/>
                      <a:pt x="188" y="282"/>
                    </a:cubicBezTo>
                    <a:cubicBezTo>
                      <a:pt x="188" y="188"/>
                      <a:pt x="188" y="188"/>
                      <a:pt x="188" y="188"/>
                    </a:cubicBezTo>
                    <a:cubicBezTo>
                      <a:pt x="282" y="188"/>
                      <a:pt x="282" y="188"/>
                      <a:pt x="282" y="188"/>
                    </a:cubicBezTo>
                    <a:cubicBezTo>
                      <a:pt x="282" y="115"/>
                      <a:pt x="282" y="115"/>
                      <a:pt x="282" y="115"/>
                    </a:cubicBezTo>
                    <a:cubicBezTo>
                      <a:pt x="188" y="115"/>
                      <a:pt x="188" y="115"/>
                      <a:pt x="188" y="115"/>
                    </a:cubicBezTo>
                    <a:cubicBezTo>
                      <a:pt x="188" y="20"/>
                      <a:pt x="188" y="20"/>
                      <a:pt x="188" y="20"/>
                    </a:cubicBezTo>
                    <a:cubicBezTo>
                      <a:pt x="114" y="20"/>
                      <a:pt x="114" y="20"/>
                      <a:pt x="114" y="20"/>
                    </a:cubicBezTo>
                    <a:cubicBezTo>
                      <a:pt x="114" y="115"/>
                      <a:pt x="114" y="115"/>
                      <a:pt x="114" y="115"/>
                    </a:cubicBezTo>
                    <a:cubicBezTo>
                      <a:pt x="20" y="115"/>
                      <a:pt x="20" y="115"/>
                      <a:pt x="20" y="115"/>
                    </a:cubicBezTo>
                    <a:cubicBezTo>
                      <a:pt x="20" y="188"/>
                      <a:pt x="20" y="188"/>
                      <a:pt x="20" y="188"/>
                    </a:cubicBezTo>
                    <a:cubicBezTo>
                      <a:pt x="114" y="188"/>
                      <a:pt x="114" y="188"/>
                      <a:pt x="114" y="188"/>
                    </a:cubicBezTo>
                    <a:lnTo>
                      <a:pt x="11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7704138" y="3435350"/>
              <a:ext cx="2587625" cy="2233613"/>
              <a:chOff x="7704138" y="3435350"/>
              <a:chExt cx="2587625" cy="2233613"/>
            </a:xfrm>
            <a:grpFill/>
          </p:grpSpPr>
          <p:sp>
            <p:nvSpPr>
              <p:cNvPr id="43" name="Freeform 7"/>
              <p:cNvSpPr>
                <a:spLocks noEditPoints="1"/>
              </p:cNvSpPr>
              <p:nvPr/>
            </p:nvSpPr>
            <p:spPr>
              <a:xfrm>
                <a:off x="7704138" y="3435350"/>
                <a:ext cx="2587625" cy="1928813"/>
              </a:xfrm>
              <a:custGeom>
                <a:avLst/>
                <a:gdLst>
                  <a:gd name="T0" fmla="*/ 668 w 686"/>
                  <a:gd name="T1" fmla="*/ 142 h 511"/>
                  <a:gd name="T2" fmla="*/ 170 w 686"/>
                  <a:gd name="T3" fmla="*/ 43 h 511"/>
                  <a:gd name="T4" fmla="*/ 141 w 686"/>
                  <a:gd name="T5" fmla="*/ 25 h 511"/>
                  <a:gd name="T6" fmla="*/ 34 w 686"/>
                  <a:gd name="T7" fmla="*/ 0 h 511"/>
                  <a:gd name="T8" fmla="*/ 0 w 686"/>
                  <a:gd name="T9" fmla="*/ 39 h 511"/>
                  <a:gd name="T10" fmla="*/ 109 w 686"/>
                  <a:gd name="T11" fmla="*/ 73 h 511"/>
                  <a:gd name="T12" fmla="*/ 150 w 686"/>
                  <a:gd name="T13" fmla="*/ 45 h 511"/>
                  <a:gd name="T14" fmla="*/ 190 w 686"/>
                  <a:gd name="T15" fmla="*/ 511 h 511"/>
                  <a:gd name="T16" fmla="*/ 594 w 686"/>
                  <a:gd name="T17" fmla="*/ 501 h 511"/>
                  <a:gd name="T18" fmla="*/ 192 w 686"/>
                  <a:gd name="T19" fmla="*/ 491 h 511"/>
                  <a:gd name="T20" fmla="*/ 628 w 686"/>
                  <a:gd name="T21" fmla="*/ 410 h 511"/>
                  <a:gd name="T22" fmla="*/ 662 w 686"/>
                  <a:gd name="T23" fmla="*/ 298 h 511"/>
                  <a:gd name="T24" fmla="*/ 662 w 686"/>
                  <a:gd name="T25" fmla="*/ 293 h 511"/>
                  <a:gd name="T26" fmla="*/ 681 w 686"/>
                  <a:gd name="T27" fmla="*/ 148 h 511"/>
                  <a:gd name="T28" fmla="*/ 109 w 686"/>
                  <a:gd name="T29" fmla="*/ 53 h 511"/>
                  <a:gd name="T30" fmla="*/ 20 w 686"/>
                  <a:gd name="T31" fmla="*/ 39 h 511"/>
                  <a:gd name="T32" fmla="*/ 34 w 686"/>
                  <a:gd name="T33" fmla="*/ 20 h 511"/>
                  <a:gd name="T34" fmla="*/ 122 w 686"/>
                  <a:gd name="T35" fmla="*/ 34 h 511"/>
                  <a:gd name="T36" fmla="*/ 344 w 686"/>
                  <a:gd name="T37" fmla="*/ 284 h 511"/>
                  <a:gd name="T38" fmla="*/ 492 w 686"/>
                  <a:gd name="T39" fmla="*/ 162 h 511"/>
                  <a:gd name="T40" fmla="*/ 344 w 686"/>
                  <a:gd name="T41" fmla="*/ 284 h 511"/>
                  <a:gd name="T42" fmla="*/ 492 w 686"/>
                  <a:gd name="T43" fmla="*/ 401 h 511"/>
                  <a:gd name="T44" fmla="*/ 344 w 686"/>
                  <a:gd name="T45" fmla="*/ 304 h 511"/>
                  <a:gd name="T46" fmla="*/ 324 w 686"/>
                  <a:gd name="T47" fmla="*/ 162 h 511"/>
                  <a:gd name="T48" fmla="*/ 182 w 686"/>
                  <a:gd name="T49" fmla="*/ 284 h 511"/>
                  <a:gd name="T50" fmla="*/ 324 w 686"/>
                  <a:gd name="T51" fmla="*/ 162 h 511"/>
                  <a:gd name="T52" fmla="*/ 324 w 686"/>
                  <a:gd name="T53" fmla="*/ 304 h 511"/>
                  <a:gd name="T54" fmla="*/ 189 w 686"/>
                  <a:gd name="T55" fmla="*/ 425 h 511"/>
                  <a:gd name="T56" fmla="*/ 625 w 686"/>
                  <a:gd name="T57" fmla="*/ 390 h 511"/>
                  <a:gd name="T58" fmla="*/ 512 w 686"/>
                  <a:gd name="T59" fmla="*/ 304 h 511"/>
                  <a:gd name="T60" fmla="*/ 625 w 686"/>
                  <a:gd name="T61" fmla="*/ 390 h 511"/>
                  <a:gd name="T62" fmla="*/ 512 w 686"/>
                  <a:gd name="T63" fmla="*/ 284 h 511"/>
                  <a:gd name="T64" fmla="*/ 665 w 686"/>
                  <a:gd name="T65" fmla="*/ 162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86" h="511">
                    <a:moveTo>
                      <a:pt x="681" y="148"/>
                    </a:moveTo>
                    <a:cubicBezTo>
                      <a:pt x="678" y="144"/>
                      <a:pt x="673" y="142"/>
                      <a:pt x="668" y="142"/>
                    </a:cubicBezTo>
                    <a:cubicBezTo>
                      <a:pt x="175" y="142"/>
                      <a:pt x="175" y="142"/>
                      <a:pt x="175" y="142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33"/>
                      <a:pt x="162" y="25"/>
                      <a:pt x="152" y="25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138" y="11"/>
                      <a:pt x="125" y="0"/>
                      <a:pt x="109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58"/>
                      <a:pt x="15" y="73"/>
                      <a:pt x="34" y="73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25" y="73"/>
                      <a:pt x="139" y="61"/>
                      <a:pt x="142" y="45"/>
                    </a:cubicBezTo>
                    <a:cubicBezTo>
                      <a:pt x="150" y="45"/>
                      <a:pt x="150" y="45"/>
                      <a:pt x="150" y="45"/>
                    </a:cubicBezTo>
                    <a:cubicBezTo>
                      <a:pt x="172" y="494"/>
                      <a:pt x="172" y="494"/>
                      <a:pt x="172" y="494"/>
                    </a:cubicBezTo>
                    <a:cubicBezTo>
                      <a:pt x="172" y="503"/>
                      <a:pt x="180" y="511"/>
                      <a:pt x="190" y="511"/>
                    </a:cubicBezTo>
                    <a:cubicBezTo>
                      <a:pt x="584" y="511"/>
                      <a:pt x="584" y="511"/>
                      <a:pt x="584" y="511"/>
                    </a:cubicBezTo>
                    <a:cubicBezTo>
                      <a:pt x="590" y="511"/>
                      <a:pt x="594" y="507"/>
                      <a:pt x="594" y="501"/>
                    </a:cubicBezTo>
                    <a:cubicBezTo>
                      <a:pt x="594" y="496"/>
                      <a:pt x="590" y="491"/>
                      <a:pt x="584" y="491"/>
                    </a:cubicBezTo>
                    <a:cubicBezTo>
                      <a:pt x="192" y="491"/>
                      <a:pt x="192" y="491"/>
                      <a:pt x="192" y="491"/>
                    </a:cubicBezTo>
                    <a:cubicBezTo>
                      <a:pt x="190" y="445"/>
                      <a:pt x="190" y="445"/>
                      <a:pt x="190" y="445"/>
                    </a:cubicBezTo>
                    <a:cubicBezTo>
                      <a:pt x="628" y="410"/>
                      <a:pt x="628" y="410"/>
                      <a:pt x="628" y="410"/>
                    </a:cubicBezTo>
                    <a:cubicBezTo>
                      <a:pt x="636" y="409"/>
                      <a:pt x="643" y="403"/>
                      <a:pt x="644" y="395"/>
                    </a:cubicBezTo>
                    <a:cubicBezTo>
                      <a:pt x="662" y="298"/>
                      <a:pt x="662" y="298"/>
                      <a:pt x="662" y="298"/>
                    </a:cubicBezTo>
                    <a:cubicBezTo>
                      <a:pt x="662" y="297"/>
                      <a:pt x="663" y="295"/>
                      <a:pt x="663" y="294"/>
                    </a:cubicBezTo>
                    <a:cubicBezTo>
                      <a:pt x="663" y="294"/>
                      <a:pt x="662" y="293"/>
                      <a:pt x="662" y="293"/>
                    </a:cubicBezTo>
                    <a:cubicBezTo>
                      <a:pt x="685" y="163"/>
                      <a:pt x="685" y="163"/>
                      <a:pt x="685" y="163"/>
                    </a:cubicBezTo>
                    <a:cubicBezTo>
                      <a:pt x="686" y="157"/>
                      <a:pt x="685" y="152"/>
                      <a:pt x="681" y="148"/>
                    </a:cubicBezTo>
                    <a:close/>
                    <a:moveTo>
                      <a:pt x="122" y="39"/>
                    </a:moveTo>
                    <a:cubicBezTo>
                      <a:pt x="122" y="47"/>
                      <a:pt x="116" y="53"/>
                      <a:pt x="109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26" y="53"/>
                      <a:pt x="20" y="47"/>
                      <a:pt x="20" y="39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26"/>
                      <a:pt x="26" y="20"/>
                      <a:pt x="34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16" y="20"/>
                      <a:pt x="122" y="26"/>
                      <a:pt x="122" y="34"/>
                    </a:cubicBezTo>
                    <a:lnTo>
                      <a:pt x="122" y="39"/>
                    </a:lnTo>
                    <a:close/>
                    <a:moveTo>
                      <a:pt x="344" y="284"/>
                    </a:moveTo>
                    <a:cubicBezTo>
                      <a:pt x="344" y="162"/>
                      <a:pt x="344" y="162"/>
                      <a:pt x="344" y="162"/>
                    </a:cubicBezTo>
                    <a:cubicBezTo>
                      <a:pt x="492" y="162"/>
                      <a:pt x="492" y="162"/>
                      <a:pt x="492" y="162"/>
                    </a:cubicBezTo>
                    <a:cubicBezTo>
                      <a:pt x="492" y="284"/>
                      <a:pt x="492" y="284"/>
                      <a:pt x="492" y="284"/>
                    </a:cubicBezTo>
                    <a:lnTo>
                      <a:pt x="344" y="284"/>
                    </a:lnTo>
                    <a:close/>
                    <a:moveTo>
                      <a:pt x="492" y="304"/>
                    </a:moveTo>
                    <a:cubicBezTo>
                      <a:pt x="492" y="401"/>
                      <a:pt x="492" y="401"/>
                      <a:pt x="492" y="401"/>
                    </a:cubicBezTo>
                    <a:cubicBezTo>
                      <a:pt x="344" y="412"/>
                      <a:pt x="344" y="412"/>
                      <a:pt x="344" y="412"/>
                    </a:cubicBezTo>
                    <a:cubicBezTo>
                      <a:pt x="344" y="304"/>
                      <a:pt x="344" y="304"/>
                      <a:pt x="344" y="304"/>
                    </a:cubicBezTo>
                    <a:lnTo>
                      <a:pt x="492" y="304"/>
                    </a:lnTo>
                    <a:close/>
                    <a:moveTo>
                      <a:pt x="324" y="162"/>
                    </a:moveTo>
                    <a:cubicBezTo>
                      <a:pt x="324" y="284"/>
                      <a:pt x="324" y="284"/>
                      <a:pt x="324" y="284"/>
                    </a:cubicBezTo>
                    <a:cubicBezTo>
                      <a:pt x="182" y="284"/>
                      <a:pt x="182" y="284"/>
                      <a:pt x="182" y="284"/>
                    </a:cubicBezTo>
                    <a:cubicBezTo>
                      <a:pt x="176" y="162"/>
                      <a:pt x="176" y="162"/>
                      <a:pt x="176" y="162"/>
                    </a:cubicBezTo>
                    <a:lnTo>
                      <a:pt x="324" y="162"/>
                    </a:lnTo>
                    <a:close/>
                    <a:moveTo>
                      <a:pt x="183" y="304"/>
                    </a:moveTo>
                    <a:cubicBezTo>
                      <a:pt x="324" y="304"/>
                      <a:pt x="324" y="304"/>
                      <a:pt x="324" y="304"/>
                    </a:cubicBezTo>
                    <a:cubicBezTo>
                      <a:pt x="324" y="414"/>
                      <a:pt x="324" y="414"/>
                      <a:pt x="324" y="414"/>
                    </a:cubicBezTo>
                    <a:cubicBezTo>
                      <a:pt x="189" y="425"/>
                      <a:pt x="189" y="425"/>
                      <a:pt x="189" y="425"/>
                    </a:cubicBezTo>
                    <a:lnTo>
                      <a:pt x="183" y="304"/>
                    </a:lnTo>
                    <a:close/>
                    <a:moveTo>
                      <a:pt x="625" y="390"/>
                    </a:moveTo>
                    <a:cubicBezTo>
                      <a:pt x="512" y="399"/>
                      <a:pt x="512" y="399"/>
                      <a:pt x="512" y="399"/>
                    </a:cubicBezTo>
                    <a:cubicBezTo>
                      <a:pt x="512" y="304"/>
                      <a:pt x="512" y="304"/>
                      <a:pt x="512" y="304"/>
                    </a:cubicBezTo>
                    <a:cubicBezTo>
                      <a:pt x="640" y="304"/>
                      <a:pt x="640" y="304"/>
                      <a:pt x="640" y="304"/>
                    </a:cubicBezTo>
                    <a:lnTo>
                      <a:pt x="625" y="390"/>
                    </a:lnTo>
                    <a:close/>
                    <a:moveTo>
                      <a:pt x="644" y="284"/>
                    </a:moveTo>
                    <a:cubicBezTo>
                      <a:pt x="512" y="284"/>
                      <a:pt x="512" y="284"/>
                      <a:pt x="512" y="284"/>
                    </a:cubicBezTo>
                    <a:cubicBezTo>
                      <a:pt x="512" y="162"/>
                      <a:pt x="512" y="162"/>
                      <a:pt x="512" y="162"/>
                    </a:cubicBezTo>
                    <a:cubicBezTo>
                      <a:pt x="665" y="162"/>
                      <a:pt x="665" y="162"/>
                      <a:pt x="665" y="162"/>
                    </a:cubicBezTo>
                    <a:lnTo>
                      <a:pt x="644" y="2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8"/>
              <p:cNvSpPr>
                <a:spLocks noEditPoints="1"/>
              </p:cNvSpPr>
              <p:nvPr/>
            </p:nvSpPr>
            <p:spPr>
              <a:xfrm>
                <a:off x="8439151" y="5394325"/>
                <a:ext cx="276225" cy="274638"/>
              </a:xfrm>
              <a:custGeom>
                <a:avLst/>
                <a:gdLst>
                  <a:gd name="T0" fmla="*/ 39 w 73"/>
                  <a:gd name="T1" fmla="*/ 0 h 73"/>
                  <a:gd name="T2" fmla="*/ 34 w 73"/>
                  <a:gd name="T3" fmla="*/ 0 h 73"/>
                  <a:gd name="T4" fmla="*/ 0 w 73"/>
                  <a:gd name="T5" fmla="*/ 33 h 73"/>
                  <a:gd name="T6" fmla="*/ 0 w 73"/>
                  <a:gd name="T7" fmla="*/ 39 h 73"/>
                  <a:gd name="T8" fmla="*/ 34 w 73"/>
                  <a:gd name="T9" fmla="*/ 73 h 73"/>
                  <a:gd name="T10" fmla="*/ 39 w 73"/>
                  <a:gd name="T11" fmla="*/ 73 h 73"/>
                  <a:gd name="T12" fmla="*/ 73 w 73"/>
                  <a:gd name="T13" fmla="*/ 39 h 73"/>
                  <a:gd name="T14" fmla="*/ 73 w 73"/>
                  <a:gd name="T15" fmla="*/ 33 h 73"/>
                  <a:gd name="T16" fmla="*/ 39 w 73"/>
                  <a:gd name="T17" fmla="*/ 0 h 73"/>
                  <a:gd name="T18" fmla="*/ 53 w 73"/>
                  <a:gd name="T19" fmla="*/ 39 h 73"/>
                  <a:gd name="T20" fmla="*/ 39 w 73"/>
                  <a:gd name="T21" fmla="*/ 53 h 73"/>
                  <a:gd name="T22" fmla="*/ 34 w 73"/>
                  <a:gd name="T23" fmla="*/ 53 h 73"/>
                  <a:gd name="T24" fmla="*/ 20 w 73"/>
                  <a:gd name="T25" fmla="*/ 39 h 73"/>
                  <a:gd name="T26" fmla="*/ 20 w 73"/>
                  <a:gd name="T27" fmla="*/ 33 h 73"/>
                  <a:gd name="T28" fmla="*/ 34 w 73"/>
                  <a:gd name="T29" fmla="*/ 20 h 73"/>
                  <a:gd name="T30" fmla="*/ 39 w 73"/>
                  <a:gd name="T31" fmla="*/ 20 h 73"/>
                  <a:gd name="T32" fmla="*/ 53 w 73"/>
                  <a:gd name="T33" fmla="*/ 33 h 73"/>
                  <a:gd name="T34" fmla="*/ 53 w 73"/>
                  <a:gd name="T35" fmla="*/ 3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" h="73">
                    <a:moveTo>
                      <a:pt x="39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57"/>
                      <a:pt x="15" y="73"/>
                      <a:pt x="34" y="73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58" y="73"/>
                      <a:pt x="73" y="57"/>
                      <a:pt x="73" y="39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3" y="15"/>
                      <a:pt x="58" y="0"/>
                      <a:pt x="39" y="0"/>
                    </a:cubicBezTo>
                    <a:close/>
                    <a:moveTo>
                      <a:pt x="53" y="39"/>
                    </a:moveTo>
                    <a:cubicBezTo>
                      <a:pt x="53" y="46"/>
                      <a:pt x="47" y="53"/>
                      <a:pt x="39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26" y="53"/>
                      <a:pt x="20" y="46"/>
                      <a:pt x="20" y="39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6"/>
                      <a:pt x="26" y="20"/>
                      <a:pt x="34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47" y="20"/>
                      <a:pt x="53" y="26"/>
                      <a:pt x="53" y="33"/>
                    </a:cubicBezTo>
                    <a:lnTo>
                      <a:pt x="53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>
              <a:xfrm>
                <a:off x="9559926" y="5394325"/>
                <a:ext cx="276225" cy="274638"/>
              </a:xfrm>
              <a:custGeom>
                <a:avLst/>
                <a:gdLst>
                  <a:gd name="T0" fmla="*/ 40 w 73"/>
                  <a:gd name="T1" fmla="*/ 0 h 73"/>
                  <a:gd name="T2" fmla="*/ 34 w 73"/>
                  <a:gd name="T3" fmla="*/ 0 h 73"/>
                  <a:gd name="T4" fmla="*/ 0 w 73"/>
                  <a:gd name="T5" fmla="*/ 33 h 73"/>
                  <a:gd name="T6" fmla="*/ 0 w 73"/>
                  <a:gd name="T7" fmla="*/ 39 h 73"/>
                  <a:gd name="T8" fmla="*/ 34 w 73"/>
                  <a:gd name="T9" fmla="*/ 73 h 73"/>
                  <a:gd name="T10" fmla="*/ 40 w 73"/>
                  <a:gd name="T11" fmla="*/ 73 h 73"/>
                  <a:gd name="T12" fmla="*/ 73 w 73"/>
                  <a:gd name="T13" fmla="*/ 39 h 73"/>
                  <a:gd name="T14" fmla="*/ 73 w 73"/>
                  <a:gd name="T15" fmla="*/ 33 h 73"/>
                  <a:gd name="T16" fmla="*/ 40 w 73"/>
                  <a:gd name="T17" fmla="*/ 0 h 73"/>
                  <a:gd name="T18" fmla="*/ 53 w 73"/>
                  <a:gd name="T19" fmla="*/ 39 h 73"/>
                  <a:gd name="T20" fmla="*/ 40 w 73"/>
                  <a:gd name="T21" fmla="*/ 53 h 73"/>
                  <a:gd name="T22" fmla="*/ 34 w 73"/>
                  <a:gd name="T23" fmla="*/ 53 h 73"/>
                  <a:gd name="T24" fmla="*/ 20 w 73"/>
                  <a:gd name="T25" fmla="*/ 39 h 73"/>
                  <a:gd name="T26" fmla="*/ 20 w 73"/>
                  <a:gd name="T27" fmla="*/ 33 h 73"/>
                  <a:gd name="T28" fmla="*/ 34 w 73"/>
                  <a:gd name="T29" fmla="*/ 20 h 73"/>
                  <a:gd name="T30" fmla="*/ 40 w 73"/>
                  <a:gd name="T31" fmla="*/ 20 h 73"/>
                  <a:gd name="T32" fmla="*/ 53 w 73"/>
                  <a:gd name="T33" fmla="*/ 33 h 73"/>
                  <a:gd name="T34" fmla="*/ 53 w 73"/>
                  <a:gd name="T35" fmla="*/ 3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" h="73">
                    <a:moveTo>
                      <a:pt x="40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6" y="0"/>
                      <a:pt x="0" y="15"/>
                      <a:pt x="0" y="3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57"/>
                      <a:pt x="16" y="73"/>
                      <a:pt x="34" y="73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58" y="73"/>
                      <a:pt x="73" y="57"/>
                      <a:pt x="73" y="39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3" y="15"/>
                      <a:pt x="58" y="0"/>
                      <a:pt x="40" y="0"/>
                    </a:cubicBezTo>
                    <a:close/>
                    <a:moveTo>
                      <a:pt x="53" y="39"/>
                    </a:moveTo>
                    <a:cubicBezTo>
                      <a:pt x="53" y="46"/>
                      <a:pt x="47" y="53"/>
                      <a:pt x="40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27" y="53"/>
                      <a:pt x="20" y="46"/>
                      <a:pt x="20" y="39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6"/>
                      <a:pt x="27" y="20"/>
                      <a:pt x="34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7" y="20"/>
                      <a:pt x="53" y="26"/>
                      <a:pt x="53" y="33"/>
                    </a:cubicBezTo>
                    <a:lnTo>
                      <a:pt x="53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8666163" y="1406525"/>
              <a:ext cx="1720851" cy="2244725"/>
              <a:chOff x="8666163" y="1406525"/>
              <a:chExt cx="1720851" cy="2244725"/>
            </a:xfrm>
            <a:grpFill/>
          </p:grpSpPr>
          <p:sp>
            <p:nvSpPr>
              <p:cNvPr id="38" name="Freeform 10"/>
              <p:cNvSpPr/>
              <p:nvPr/>
            </p:nvSpPr>
            <p:spPr>
              <a:xfrm>
                <a:off x="8666163" y="1406525"/>
                <a:ext cx="1249363" cy="2244725"/>
              </a:xfrm>
              <a:custGeom>
                <a:avLst/>
                <a:gdLst>
                  <a:gd name="T0" fmla="*/ 321 w 331"/>
                  <a:gd name="T1" fmla="*/ 534 h 595"/>
                  <a:gd name="T2" fmla="*/ 311 w 331"/>
                  <a:gd name="T3" fmla="*/ 544 h 595"/>
                  <a:gd name="T4" fmla="*/ 280 w 331"/>
                  <a:gd name="T5" fmla="*/ 575 h 595"/>
                  <a:gd name="T6" fmla="*/ 51 w 331"/>
                  <a:gd name="T7" fmla="*/ 575 h 595"/>
                  <a:gd name="T8" fmla="*/ 20 w 331"/>
                  <a:gd name="T9" fmla="*/ 544 h 595"/>
                  <a:gd name="T10" fmla="*/ 20 w 331"/>
                  <a:gd name="T11" fmla="*/ 491 h 595"/>
                  <a:gd name="T12" fmla="*/ 190 w 331"/>
                  <a:gd name="T13" fmla="*/ 491 h 595"/>
                  <a:gd name="T14" fmla="*/ 200 w 331"/>
                  <a:gd name="T15" fmla="*/ 481 h 595"/>
                  <a:gd name="T16" fmla="*/ 190 w 331"/>
                  <a:gd name="T17" fmla="*/ 471 h 595"/>
                  <a:gd name="T18" fmla="*/ 20 w 331"/>
                  <a:gd name="T19" fmla="*/ 471 h 595"/>
                  <a:gd name="T20" fmla="*/ 20 w 331"/>
                  <a:gd name="T21" fmla="*/ 51 h 595"/>
                  <a:gd name="T22" fmla="*/ 51 w 331"/>
                  <a:gd name="T23" fmla="*/ 20 h 595"/>
                  <a:gd name="T24" fmla="*/ 280 w 331"/>
                  <a:gd name="T25" fmla="*/ 20 h 595"/>
                  <a:gd name="T26" fmla="*/ 311 w 331"/>
                  <a:gd name="T27" fmla="*/ 51 h 595"/>
                  <a:gd name="T28" fmla="*/ 311 w 331"/>
                  <a:gd name="T29" fmla="*/ 214 h 595"/>
                  <a:gd name="T30" fmla="*/ 321 w 331"/>
                  <a:gd name="T31" fmla="*/ 224 h 595"/>
                  <a:gd name="T32" fmla="*/ 331 w 331"/>
                  <a:gd name="T33" fmla="*/ 214 h 595"/>
                  <a:gd name="T34" fmla="*/ 331 w 331"/>
                  <a:gd name="T35" fmla="*/ 51 h 595"/>
                  <a:gd name="T36" fmla="*/ 280 w 331"/>
                  <a:gd name="T37" fmla="*/ 0 h 595"/>
                  <a:gd name="T38" fmla="*/ 51 w 331"/>
                  <a:gd name="T39" fmla="*/ 0 h 595"/>
                  <a:gd name="T40" fmla="*/ 0 w 331"/>
                  <a:gd name="T41" fmla="*/ 51 h 595"/>
                  <a:gd name="T42" fmla="*/ 0 w 331"/>
                  <a:gd name="T43" fmla="*/ 544 h 595"/>
                  <a:gd name="T44" fmla="*/ 51 w 331"/>
                  <a:gd name="T45" fmla="*/ 595 h 595"/>
                  <a:gd name="T46" fmla="*/ 280 w 331"/>
                  <a:gd name="T47" fmla="*/ 595 h 595"/>
                  <a:gd name="T48" fmla="*/ 331 w 331"/>
                  <a:gd name="T49" fmla="*/ 544 h 595"/>
                  <a:gd name="T50" fmla="*/ 321 w 331"/>
                  <a:gd name="T51" fmla="*/ 534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595">
                    <a:moveTo>
                      <a:pt x="321" y="534"/>
                    </a:moveTo>
                    <a:cubicBezTo>
                      <a:pt x="315" y="534"/>
                      <a:pt x="311" y="539"/>
                      <a:pt x="311" y="544"/>
                    </a:cubicBezTo>
                    <a:cubicBezTo>
                      <a:pt x="311" y="561"/>
                      <a:pt x="297" y="575"/>
                      <a:pt x="280" y="575"/>
                    </a:cubicBezTo>
                    <a:cubicBezTo>
                      <a:pt x="51" y="575"/>
                      <a:pt x="51" y="575"/>
                      <a:pt x="51" y="575"/>
                    </a:cubicBezTo>
                    <a:cubicBezTo>
                      <a:pt x="34" y="575"/>
                      <a:pt x="20" y="561"/>
                      <a:pt x="20" y="544"/>
                    </a:cubicBezTo>
                    <a:cubicBezTo>
                      <a:pt x="20" y="491"/>
                      <a:pt x="20" y="491"/>
                      <a:pt x="20" y="491"/>
                    </a:cubicBezTo>
                    <a:cubicBezTo>
                      <a:pt x="190" y="491"/>
                      <a:pt x="190" y="491"/>
                      <a:pt x="190" y="491"/>
                    </a:cubicBezTo>
                    <a:cubicBezTo>
                      <a:pt x="196" y="491"/>
                      <a:pt x="200" y="487"/>
                      <a:pt x="200" y="481"/>
                    </a:cubicBezTo>
                    <a:cubicBezTo>
                      <a:pt x="200" y="476"/>
                      <a:pt x="196" y="471"/>
                      <a:pt x="190" y="471"/>
                    </a:cubicBezTo>
                    <a:cubicBezTo>
                      <a:pt x="20" y="471"/>
                      <a:pt x="20" y="471"/>
                      <a:pt x="20" y="471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34"/>
                      <a:pt x="34" y="20"/>
                      <a:pt x="51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297" y="20"/>
                      <a:pt x="311" y="34"/>
                      <a:pt x="311" y="51"/>
                    </a:cubicBezTo>
                    <a:cubicBezTo>
                      <a:pt x="311" y="214"/>
                      <a:pt x="311" y="214"/>
                      <a:pt x="311" y="214"/>
                    </a:cubicBezTo>
                    <a:cubicBezTo>
                      <a:pt x="311" y="220"/>
                      <a:pt x="315" y="224"/>
                      <a:pt x="321" y="224"/>
                    </a:cubicBezTo>
                    <a:cubicBezTo>
                      <a:pt x="326" y="224"/>
                      <a:pt x="331" y="220"/>
                      <a:pt x="331" y="214"/>
                    </a:cubicBezTo>
                    <a:cubicBezTo>
                      <a:pt x="331" y="51"/>
                      <a:pt x="331" y="51"/>
                      <a:pt x="331" y="51"/>
                    </a:cubicBezTo>
                    <a:cubicBezTo>
                      <a:pt x="331" y="23"/>
                      <a:pt x="308" y="0"/>
                      <a:pt x="280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1"/>
                    </a:cubicBezTo>
                    <a:cubicBezTo>
                      <a:pt x="0" y="544"/>
                      <a:pt x="0" y="544"/>
                      <a:pt x="0" y="544"/>
                    </a:cubicBezTo>
                    <a:cubicBezTo>
                      <a:pt x="0" y="572"/>
                      <a:pt x="23" y="595"/>
                      <a:pt x="51" y="595"/>
                    </a:cubicBezTo>
                    <a:cubicBezTo>
                      <a:pt x="280" y="595"/>
                      <a:pt x="280" y="595"/>
                      <a:pt x="280" y="595"/>
                    </a:cubicBezTo>
                    <a:cubicBezTo>
                      <a:pt x="308" y="595"/>
                      <a:pt x="331" y="572"/>
                      <a:pt x="331" y="544"/>
                    </a:cubicBezTo>
                    <a:cubicBezTo>
                      <a:pt x="331" y="539"/>
                      <a:pt x="326" y="534"/>
                      <a:pt x="321" y="5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"/>
              <p:cNvSpPr/>
              <p:nvPr/>
            </p:nvSpPr>
            <p:spPr>
              <a:xfrm>
                <a:off x="9028113" y="1598613"/>
                <a:ext cx="525463" cy="74613"/>
              </a:xfrm>
              <a:custGeom>
                <a:avLst/>
                <a:gdLst>
                  <a:gd name="T0" fmla="*/ 10 w 139"/>
                  <a:gd name="T1" fmla="*/ 0 h 20"/>
                  <a:gd name="T2" fmla="*/ 0 w 139"/>
                  <a:gd name="T3" fmla="*/ 10 h 20"/>
                  <a:gd name="T4" fmla="*/ 10 w 139"/>
                  <a:gd name="T5" fmla="*/ 20 h 20"/>
                  <a:gd name="T6" fmla="*/ 129 w 139"/>
                  <a:gd name="T7" fmla="*/ 20 h 20"/>
                  <a:gd name="T8" fmla="*/ 139 w 139"/>
                  <a:gd name="T9" fmla="*/ 10 h 20"/>
                  <a:gd name="T10" fmla="*/ 129 w 139"/>
                  <a:gd name="T11" fmla="*/ 0 h 20"/>
                  <a:gd name="T12" fmla="*/ 10 w 139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35" y="20"/>
                      <a:pt x="139" y="15"/>
                      <a:pt x="139" y="10"/>
                    </a:cubicBezTo>
                    <a:cubicBezTo>
                      <a:pt x="139" y="4"/>
                      <a:pt x="135" y="0"/>
                      <a:pt x="129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2"/>
              <p:cNvSpPr>
                <a:spLocks noEditPoints="1"/>
              </p:cNvSpPr>
              <p:nvPr/>
            </p:nvSpPr>
            <p:spPr>
              <a:xfrm>
                <a:off x="9359901" y="2311400"/>
                <a:ext cx="1027113" cy="1022350"/>
              </a:xfrm>
              <a:custGeom>
                <a:avLst/>
                <a:gdLst>
                  <a:gd name="T0" fmla="*/ 136 w 272"/>
                  <a:gd name="T1" fmla="*/ 0 h 271"/>
                  <a:gd name="T2" fmla="*/ 0 w 272"/>
                  <a:gd name="T3" fmla="*/ 135 h 271"/>
                  <a:gd name="T4" fmla="*/ 136 w 272"/>
                  <a:gd name="T5" fmla="*/ 271 h 271"/>
                  <a:gd name="T6" fmla="*/ 272 w 272"/>
                  <a:gd name="T7" fmla="*/ 135 h 271"/>
                  <a:gd name="T8" fmla="*/ 136 w 272"/>
                  <a:gd name="T9" fmla="*/ 0 h 271"/>
                  <a:gd name="T10" fmla="*/ 136 w 272"/>
                  <a:gd name="T11" fmla="*/ 251 h 271"/>
                  <a:gd name="T12" fmla="*/ 20 w 272"/>
                  <a:gd name="T13" fmla="*/ 135 h 271"/>
                  <a:gd name="T14" fmla="*/ 136 w 272"/>
                  <a:gd name="T15" fmla="*/ 20 h 271"/>
                  <a:gd name="T16" fmla="*/ 252 w 272"/>
                  <a:gd name="T17" fmla="*/ 135 h 271"/>
                  <a:gd name="T18" fmla="*/ 136 w 272"/>
                  <a:gd name="T19" fmla="*/ 25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2" h="271">
                    <a:moveTo>
                      <a:pt x="136" y="0"/>
                    </a:moveTo>
                    <a:cubicBezTo>
                      <a:pt x="61" y="0"/>
                      <a:pt x="0" y="60"/>
                      <a:pt x="0" y="135"/>
                    </a:cubicBezTo>
                    <a:cubicBezTo>
                      <a:pt x="0" y="210"/>
                      <a:pt x="61" y="271"/>
                      <a:pt x="136" y="271"/>
                    </a:cubicBezTo>
                    <a:cubicBezTo>
                      <a:pt x="211" y="271"/>
                      <a:pt x="272" y="210"/>
                      <a:pt x="272" y="135"/>
                    </a:cubicBezTo>
                    <a:cubicBezTo>
                      <a:pt x="272" y="60"/>
                      <a:pt x="211" y="0"/>
                      <a:pt x="136" y="0"/>
                    </a:cubicBezTo>
                    <a:close/>
                    <a:moveTo>
                      <a:pt x="136" y="251"/>
                    </a:moveTo>
                    <a:cubicBezTo>
                      <a:pt x="72" y="251"/>
                      <a:pt x="20" y="199"/>
                      <a:pt x="20" y="135"/>
                    </a:cubicBezTo>
                    <a:cubicBezTo>
                      <a:pt x="20" y="72"/>
                      <a:pt x="72" y="20"/>
                      <a:pt x="136" y="20"/>
                    </a:cubicBezTo>
                    <a:cubicBezTo>
                      <a:pt x="200" y="20"/>
                      <a:pt x="252" y="72"/>
                      <a:pt x="252" y="135"/>
                    </a:cubicBezTo>
                    <a:cubicBezTo>
                      <a:pt x="252" y="199"/>
                      <a:pt x="200" y="251"/>
                      <a:pt x="136" y="2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"/>
              <p:cNvSpPr>
                <a:spLocks noEditPoints="1"/>
              </p:cNvSpPr>
              <p:nvPr/>
            </p:nvSpPr>
            <p:spPr>
              <a:xfrm>
                <a:off x="9677401" y="2497138"/>
                <a:ext cx="392113" cy="655638"/>
              </a:xfrm>
              <a:custGeom>
                <a:avLst/>
                <a:gdLst>
                  <a:gd name="T0" fmla="*/ 62 w 104"/>
                  <a:gd name="T1" fmla="*/ 75 h 174"/>
                  <a:gd name="T2" fmla="*/ 62 w 104"/>
                  <a:gd name="T3" fmla="*/ 22 h 174"/>
                  <a:gd name="T4" fmla="*/ 79 w 104"/>
                  <a:gd name="T5" fmla="*/ 37 h 174"/>
                  <a:gd name="T6" fmla="*/ 98 w 104"/>
                  <a:gd name="T7" fmla="*/ 28 h 174"/>
                  <a:gd name="T8" fmla="*/ 52 w 104"/>
                  <a:gd name="T9" fmla="*/ 0 h 174"/>
                  <a:gd name="T10" fmla="*/ 2 w 104"/>
                  <a:gd name="T11" fmla="*/ 48 h 174"/>
                  <a:gd name="T12" fmla="*/ 14 w 104"/>
                  <a:gd name="T13" fmla="*/ 81 h 174"/>
                  <a:gd name="T14" fmla="*/ 42 w 104"/>
                  <a:gd name="T15" fmla="*/ 93 h 174"/>
                  <a:gd name="T16" fmla="*/ 42 w 104"/>
                  <a:gd name="T17" fmla="*/ 152 h 174"/>
                  <a:gd name="T18" fmla="*/ 20 w 104"/>
                  <a:gd name="T19" fmla="*/ 127 h 174"/>
                  <a:gd name="T20" fmla="*/ 0 w 104"/>
                  <a:gd name="T21" fmla="*/ 130 h 174"/>
                  <a:gd name="T22" fmla="*/ 52 w 104"/>
                  <a:gd name="T23" fmla="*/ 174 h 174"/>
                  <a:gd name="T24" fmla="*/ 104 w 104"/>
                  <a:gd name="T25" fmla="*/ 125 h 174"/>
                  <a:gd name="T26" fmla="*/ 62 w 104"/>
                  <a:gd name="T27" fmla="*/ 75 h 174"/>
                  <a:gd name="T28" fmla="*/ 28 w 104"/>
                  <a:gd name="T29" fmla="*/ 67 h 174"/>
                  <a:gd name="T30" fmla="*/ 22 w 104"/>
                  <a:gd name="T31" fmla="*/ 48 h 174"/>
                  <a:gd name="T32" fmla="*/ 42 w 104"/>
                  <a:gd name="T33" fmla="*/ 21 h 174"/>
                  <a:gd name="T34" fmla="*/ 42 w 104"/>
                  <a:gd name="T35" fmla="*/ 73 h 174"/>
                  <a:gd name="T36" fmla="*/ 28 w 104"/>
                  <a:gd name="T37" fmla="*/ 67 h 174"/>
                  <a:gd name="T38" fmla="*/ 62 w 104"/>
                  <a:gd name="T39" fmla="*/ 152 h 174"/>
                  <a:gd name="T40" fmla="*/ 62 w 104"/>
                  <a:gd name="T41" fmla="*/ 95 h 174"/>
                  <a:gd name="T42" fmla="*/ 84 w 104"/>
                  <a:gd name="T43" fmla="*/ 125 h 174"/>
                  <a:gd name="T44" fmla="*/ 62 w 104"/>
                  <a:gd name="T45" fmla="*/ 15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4" h="174">
                    <a:moveTo>
                      <a:pt x="62" y="75"/>
                    </a:moveTo>
                    <a:cubicBezTo>
                      <a:pt x="62" y="22"/>
                      <a:pt x="62" y="22"/>
                      <a:pt x="62" y="22"/>
                    </a:cubicBezTo>
                    <a:cubicBezTo>
                      <a:pt x="70" y="24"/>
                      <a:pt x="76" y="30"/>
                      <a:pt x="79" y="37"/>
                    </a:cubicBezTo>
                    <a:cubicBezTo>
                      <a:pt x="98" y="28"/>
                      <a:pt x="98" y="28"/>
                      <a:pt x="98" y="28"/>
                    </a:cubicBezTo>
                    <a:cubicBezTo>
                      <a:pt x="89" y="11"/>
                      <a:pt x="72" y="0"/>
                      <a:pt x="52" y="0"/>
                    </a:cubicBezTo>
                    <a:cubicBezTo>
                      <a:pt x="24" y="0"/>
                      <a:pt x="2" y="21"/>
                      <a:pt x="2" y="48"/>
                    </a:cubicBezTo>
                    <a:cubicBezTo>
                      <a:pt x="2" y="61"/>
                      <a:pt x="6" y="73"/>
                      <a:pt x="14" y="81"/>
                    </a:cubicBezTo>
                    <a:cubicBezTo>
                      <a:pt x="21" y="88"/>
                      <a:pt x="30" y="92"/>
                      <a:pt x="42" y="93"/>
                    </a:cubicBezTo>
                    <a:cubicBezTo>
                      <a:pt x="42" y="152"/>
                      <a:pt x="42" y="152"/>
                      <a:pt x="42" y="152"/>
                    </a:cubicBezTo>
                    <a:cubicBezTo>
                      <a:pt x="30" y="149"/>
                      <a:pt x="22" y="139"/>
                      <a:pt x="20" y="127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3" y="155"/>
                      <a:pt x="25" y="174"/>
                      <a:pt x="52" y="174"/>
                    </a:cubicBezTo>
                    <a:cubicBezTo>
                      <a:pt x="81" y="174"/>
                      <a:pt x="104" y="152"/>
                      <a:pt x="104" y="125"/>
                    </a:cubicBezTo>
                    <a:cubicBezTo>
                      <a:pt x="104" y="97"/>
                      <a:pt x="88" y="78"/>
                      <a:pt x="62" y="75"/>
                    </a:cubicBezTo>
                    <a:close/>
                    <a:moveTo>
                      <a:pt x="28" y="67"/>
                    </a:moveTo>
                    <a:cubicBezTo>
                      <a:pt x="24" y="62"/>
                      <a:pt x="22" y="56"/>
                      <a:pt x="22" y="48"/>
                    </a:cubicBezTo>
                    <a:cubicBezTo>
                      <a:pt x="22" y="36"/>
                      <a:pt x="30" y="25"/>
                      <a:pt x="42" y="21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36" y="72"/>
                      <a:pt x="32" y="70"/>
                      <a:pt x="28" y="67"/>
                    </a:cubicBezTo>
                    <a:close/>
                    <a:moveTo>
                      <a:pt x="62" y="152"/>
                    </a:moveTo>
                    <a:cubicBezTo>
                      <a:pt x="62" y="95"/>
                      <a:pt x="62" y="95"/>
                      <a:pt x="62" y="95"/>
                    </a:cubicBezTo>
                    <a:cubicBezTo>
                      <a:pt x="81" y="99"/>
                      <a:pt x="84" y="117"/>
                      <a:pt x="84" y="125"/>
                    </a:cubicBezTo>
                    <a:cubicBezTo>
                      <a:pt x="84" y="137"/>
                      <a:pt x="75" y="148"/>
                      <a:pt x="62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"/>
              <p:cNvSpPr/>
              <p:nvPr/>
            </p:nvSpPr>
            <p:spPr>
              <a:xfrm>
                <a:off x="9142413" y="3382963"/>
                <a:ext cx="296863" cy="76200"/>
              </a:xfrm>
              <a:custGeom>
                <a:avLst/>
                <a:gdLst>
                  <a:gd name="T0" fmla="*/ 10 w 79"/>
                  <a:gd name="T1" fmla="*/ 0 h 20"/>
                  <a:gd name="T2" fmla="*/ 0 w 79"/>
                  <a:gd name="T3" fmla="*/ 10 h 20"/>
                  <a:gd name="T4" fmla="*/ 10 w 79"/>
                  <a:gd name="T5" fmla="*/ 20 h 20"/>
                  <a:gd name="T6" fmla="*/ 69 w 79"/>
                  <a:gd name="T7" fmla="*/ 20 h 20"/>
                  <a:gd name="T8" fmla="*/ 79 w 79"/>
                  <a:gd name="T9" fmla="*/ 10 h 20"/>
                  <a:gd name="T10" fmla="*/ 69 w 79"/>
                  <a:gd name="T11" fmla="*/ 0 h 20"/>
                  <a:gd name="T12" fmla="*/ 10 w 79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75" y="20"/>
                      <a:pt x="79" y="15"/>
                      <a:pt x="79" y="10"/>
                    </a:cubicBezTo>
                    <a:cubicBezTo>
                      <a:pt x="79" y="4"/>
                      <a:pt x="75" y="0"/>
                      <a:pt x="69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905582" y="3803892"/>
            <a:ext cx="2754990" cy="2290630"/>
            <a:chOff x="6864350" y="1211263"/>
            <a:chExt cx="5330825" cy="4432301"/>
          </a:xfrm>
          <a:gradFill>
            <a:gsLst>
              <a:gs pos="10000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49" name="Group 48"/>
            <p:cNvGrpSpPr/>
            <p:nvPr/>
          </p:nvGrpSpPr>
          <p:grpSpPr>
            <a:xfrm>
              <a:off x="6864350" y="1211263"/>
              <a:ext cx="2665413" cy="2395538"/>
              <a:chOff x="6864350" y="1211263"/>
              <a:chExt cx="2665413" cy="2395538"/>
            </a:xfrm>
            <a:grpFill/>
          </p:grpSpPr>
          <p:sp>
            <p:nvSpPr>
              <p:cNvPr id="60" name="Freeform 56"/>
              <p:cNvSpPr/>
              <p:nvPr/>
            </p:nvSpPr>
            <p:spPr>
              <a:xfrm>
                <a:off x="6864350" y="1211263"/>
                <a:ext cx="2665413" cy="1296988"/>
              </a:xfrm>
              <a:custGeom>
                <a:avLst/>
                <a:gdLst>
                  <a:gd name="T0" fmla="*/ 696 w 707"/>
                  <a:gd name="T1" fmla="*/ 343 h 344"/>
                  <a:gd name="T2" fmla="*/ 689 w 707"/>
                  <a:gd name="T3" fmla="*/ 340 h 344"/>
                  <a:gd name="T4" fmla="*/ 364 w 707"/>
                  <a:gd name="T5" fmla="*/ 28 h 344"/>
                  <a:gd name="T6" fmla="*/ 342 w 707"/>
                  <a:gd name="T7" fmla="*/ 28 h 344"/>
                  <a:gd name="T8" fmla="*/ 18 w 707"/>
                  <a:gd name="T9" fmla="*/ 340 h 344"/>
                  <a:gd name="T10" fmla="*/ 3 w 707"/>
                  <a:gd name="T11" fmla="*/ 340 h 344"/>
                  <a:gd name="T12" fmla="*/ 4 w 707"/>
                  <a:gd name="T13" fmla="*/ 325 h 344"/>
                  <a:gd name="T14" fmla="*/ 329 w 707"/>
                  <a:gd name="T15" fmla="*/ 13 h 344"/>
                  <a:gd name="T16" fmla="*/ 378 w 707"/>
                  <a:gd name="T17" fmla="*/ 13 h 344"/>
                  <a:gd name="T18" fmla="*/ 703 w 707"/>
                  <a:gd name="T19" fmla="*/ 325 h 344"/>
                  <a:gd name="T20" fmla="*/ 703 w 707"/>
                  <a:gd name="T21" fmla="*/ 340 h 344"/>
                  <a:gd name="T22" fmla="*/ 696 w 707"/>
                  <a:gd name="T23" fmla="*/ 343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7" h="344">
                    <a:moveTo>
                      <a:pt x="696" y="343"/>
                    </a:moveTo>
                    <a:cubicBezTo>
                      <a:pt x="694" y="343"/>
                      <a:pt x="691" y="342"/>
                      <a:pt x="689" y="340"/>
                    </a:cubicBezTo>
                    <a:cubicBezTo>
                      <a:pt x="364" y="28"/>
                      <a:pt x="364" y="28"/>
                      <a:pt x="364" y="28"/>
                    </a:cubicBezTo>
                    <a:cubicBezTo>
                      <a:pt x="358" y="22"/>
                      <a:pt x="349" y="22"/>
                      <a:pt x="342" y="28"/>
                    </a:cubicBezTo>
                    <a:cubicBezTo>
                      <a:pt x="18" y="340"/>
                      <a:pt x="18" y="340"/>
                      <a:pt x="18" y="340"/>
                    </a:cubicBezTo>
                    <a:cubicBezTo>
                      <a:pt x="14" y="344"/>
                      <a:pt x="7" y="343"/>
                      <a:pt x="3" y="340"/>
                    </a:cubicBezTo>
                    <a:cubicBezTo>
                      <a:pt x="0" y="336"/>
                      <a:pt x="0" y="329"/>
                      <a:pt x="4" y="325"/>
                    </a:cubicBezTo>
                    <a:cubicBezTo>
                      <a:pt x="329" y="13"/>
                      <a:pt x="329" y="13"/>
                      <a:pt x="329" y="13"/>
                    </a:cubicBezTo>
                    <a:cubicBezTo>
                      <a:pt x="342" y="0"/>
                      <a:pt x="364" y="0"/>
                      <a:pt x="378" y="13"/>
                    </a:cubicBezTo>
                    <a:cubicBezTo>
                      <a:pt x="703" y="325"/>
                      <a:pt x="703" y="325"/>
                      <a:pt x="703" y="325"/>
                    </a:cubicBezTo>
                    <a:cubicBezTo>
                      <a:pt x="707" y="329"/>
                      <a:pt x="707" y="336"/>
                      <a:pt x="703" y="340"/>
                    </a:cubicBezTo>
                    <a:cubicBezTo>
                      <a:pt x="701" y="342"/>
                      <a:pt x="699" y="343"/>
                      <a:pt x="696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57"/>
              <p:cNvSpPr/>
              <p:nvPr/>
            </p:nvSpPr>
            <p:spPr>
              <a:xfrm>
                <a:off x="7218363" y="2387601"/>
                <a:ext cx="1965325" cy="1219200"/>
              </a:xfrm>
              <a:custGeom>
                <a:avLst/>
                <a:gdLst>
                  <a:gd name="T0" fmla="*/ 485 w 521"/>
                  <a:gd name="T1" fmla="*/ 323 h 323"/>
                  <a:gd name="T2" fmla="*/ 36 w 521"/>
                  <a:gd name="T3" fmla="*/ 323 h 323"/>
                  <a:gd name="T4" fmla="*/ 0 w 521"/>
                  <a:gd name="T5" fmla="*/ 287 h 323"/>
                  <a:gd name="T6" fmla="*/ 0 w 521"/>
                  <a:gd name="T7" fmla="*/ 10 h 323"/>
                  <a:gd name="T8" fmla="*/ 10 w 521"/>
                  <a:gd name="T9" fmla="*/ 0 h 323"/>
                  <a:gd name="T10" fmla="*/ 20 w 521"/>
                  <a:gd name="T11" fmla="*/ 10 h 323"/>
                  <a:gd name="T12" fmla="*/ 20 w 521"/>
                  <a:gd name="T13" fmla="*/ 287 h 323"/>
                  <a:gd name="T14" fmla="*/ 36 w 521"/>
                  <a:gd name="T15" fmla="*/ 303 h 323"/>
                  <a:gd name="T16" fmla="*/ 485 w 521"/>
                  <a:gd name="T17" fmla="*/ 303 h 323"/>
                  <a:gd name="T18" fmla="*/ 501 w 521"/>
                  <a:gd name="T19" fmla="*/ 287 h 323"/>
                  <a:gd name="T20" fmla="*/ 501 w 521"/>
                  <a:gd name="T21" fmla="*/ 10 h 323"/>
                  <a:gd name="T22" fmla="*/ 511 w 521"/>
                  <a:gd name="T23" fmla="*/ 0 h 323"/>
                  <a:gd name="T24" fmla="*/ 521 w 521"/>
                  <a:gd name="T25" fmla="*/ 10 h 323"/>
                  <a:gd name="T26" fmla="*/ 521 w 521"/>
                  <a:gd name="T27" fmla="*/ 287 h 323"/>
                  <a:gd name="T28" fmla="*/ 485 w 521"/>
                  <a:gd name="T29" fmla="*/ 323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1" h="323">
                    <a:moveTo>
                      <a:pt x="485" y="323"/>
                    </a:moveTo>
                    <a:cubicBezTo>
                      <a:pt x="36" y="323"/>
                      <a:pt x="36" y="323"/>
                      <a:pt x="36" y="323"/>
                    </a:cubicBezTo>
                    <a:cubicBezTo>
                      <a:pt x="16" y="323"/>
                      <a:pt x="0" y="307"/>
                      <a:pt x="0" y="28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4"/>
                      <a:pt x="20" y="10"/>
                    </a:cubicBezTo>
                    <a:cubicBezTo>
                      <a:pt x="20" y="287"/>
                      <a:pt x="20" y="287"/>
                      <a:pt x="20" y="287"/>
                    </a:cubicBezTo>
                    <a:cubicBezTo>
                      <a:pt x="20" y="296"/>
                      <a:pt x="27" y="303"/>
                      <a:pt x="36" y="303"/>
                    </a:cubicBezTo>
                    <a:cubicBezTo>
                      <a:pt x="485" y="303"/>
                      <a:pt x="485" y="303"/>
                      <a:pt x="485" y="303"/>
                    </a:cubicBezTo>
                    <a:cubicBezTo>
                      <a:pt x="494" y="303"/>
                      <a:pt x="501" y="296"/>
                      <a:pt x="501" y="287"/>
                    </a:cubicBezTo>
                    <a:cubicBezTo>
                      <a:pt x="501" y="10"/>
                      <a:pt x="501" y="10"/>
                      <a:pt x="501" y="10"/>
                    </a:cubicBezTo>
                    <a:cubicBezTo>
                      <a:pt x="501" y="4"/>
                      <a:pt x="505" y="0"/>
                      <a:pt x="511" y="0"/>
                    </a:cubicBezTo>
                    <a:cubicBezTo>
                      <a:pt x="516" y="0"/>
                      <a:pt x="521" y="4"/>
                      <a:pt x="521" y="10"/>
                    </a:cubicBezTo>
                    <a:cubicBezTo>
                      <a:pt x="521" y="287"/>
                      <a:pt x="521" y="287"/>
                      <a:pt x="521" y="287"/>
                    </a:cubicBezTo>
                    <a:cubicBezTo>
                      <a:pt x="521" y="307"/>
                      <a:pt x="505" y="323"/>
                      <a:pt x="485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58"/>
              <p:cNvSpPr/>
              <p:nvPr/>
            </p:nvSpPr>
            <p:spPr>
              <a:xfrm>
                <a:off x="7867650" y="2633663"/>
                <a:ext cx="639763" cy="781050"/>
              </a:xfrm>
              <a:custGeom>
                <a:avLst/>
                <a:gdLst>
                  <a:gd name="T0" fmla="*/ 160 w 170"/>
                  <a:gd name="T1" fmla="*/ 207 h 207"/>
                  <a:gd name="T2" fmla="*/ 150 w 170"/>
                  <a:gd name="T3" fmla="*/ 197 h 207"/>
                  <a:gd name="T4" fmla="*/ 150 w 170"/>
                  <a:gd name="T5" fmla="*/ 36 h 207"/>
                  <a:gd name="T6" fmla="*/ 134 w 170"/>
                  <a:gd name="T7" fmla="*/ 20 h 207"/>
                  <a:gd name="T8" fmla="*/ 36 w 170"/>
                  <a:gd name="T9" fmla="*/ 20 h 207"/>
                  <a:gd name="T10" fmla="*/ 20 w 170"/>
                  <a:gd name="T11" fmla="*/ 36 h 207"/>
                  <a:gd name="T12" fmla="*/ 20 w 170"/>
                  <a:gd name="T13" fmla="*/ 197 h 207"/>
                  <a:gd name="T14" fmla="*/ 10 w 170"/>
                  <a:gd name="T15" fmla="*/ 207 h 207"/>
                  <a:gd name="T16" fmla="*/ 0 w 170"/>
                  <a:gd name="T17" fmla="*/ 197 h 207"/>
                  <a:gd name="T18" fmla="*/ 0 w 170"/>
                  <a:gd name="T19" fmla="*/ 36 h 207"/>
                  <a:gd name="T20" fmla="*/ 36 w 170"/>
                  <a:gd name="T21" fmla="*/ 0 h 207"/>
                  <a:gd name="T22" fmla="*/ 134 w 170"/>
                  <a:gd name="T23" fmla="*/ 0 h 207"/>
                  <a:gd name="T24" fmla="*/ 170 w 170"/>
                  <a:gd name="T25" fmla="*/ 36 h 207"/>
                  <a:gd name="T26" fmla="*/ 170 w 170"/>
                  <a:gd name="T27" fmla="*/ 197 h 207"/>
                  <a:gd name="T28" fmla="*/ 160 w 170"/>
                  <a:gd name="T29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0" h="207">
                    <a:moveTo>
                      <a:pt x="160" y="207"/>
                    </a:moveTo>
                    <a:cubicBezTo>
                      <a:pt x="154" y="207"/>
                      <a:pt x="150" y="203"/>
                      <a:pt x="150" y="197"/>
                    </a:cubicBezTo>
                    <a:cubicBezTo>
                      <a:pt x="150" y="36"/>
                      <a:pt x="150" y="36"/>
                      <a:pt x="150" y="36"/>
                    </a:cubicBezTo>
                    <a:cubicBezTo>
                      <a:pt x="150" y="27"/>
                      <a:pt x="143" y="20"/>
                      <a:pt x="134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27" y="20"/>
                      <a:pt x="20" y="27"/>
                      <a:pt x="20" y="36"/>
                    </a:cubicBezTo>
                    <a:cubicBezTo>
                      <a:pt x="20" y="197"/>
                      <a:pt x="20" y="197"/>
                      <a:pt x="20" y="197"/>
                    </a:cubicBezTo>
                    <a:cubicBezTo>
                      <a:pt x="20" y="203"/>
                      <a:pt x="16" y="207"/>
                      <a:pt x="10" y="207"/>
                    </a:cubicBezTo>
                    <a:cubicBezTo>
                      <a:pt x="5" y="207"/>
                      <a:pt x="0" y="203"/>
                      <a:pt x="0" y="197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54" y="0"/>
                      <a:pt x="170" y="16"/>
                      <a:pt x="170" y="36"/>
                    </a:cubicBezTo>
                    <a:cubicBezTo>
                      <a:pt x="170" y="197"/>
                      <a:pt x="170" y="197"/>
                      <a:pt x="170" y="197"/>
                    </a:cubicBezTo>
                    <a:cubicBezTo>
                      <a:pt x="170" y="203"/>
                      <a:pt x="165" y="207"/>
                      <a:pt x="160" y="2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59"/>
              <p:cNvSpPr/>
              <p:nvPr/>
            </p:nvSpPr>
            <p:spPr>
              <a:xfrm>
                <a:off x="8723313" y="1214438"/>
                <a:ext cx="430213" cy="698500"/>
              </a:xfrm>
              <a:custGeom>
                <a:avLst/>
                <a:gdLst>
                  <a:gd name="T0" fmla="*/ 104 w 114"/>
                  <a:gd name="T1" fmla="*/ 185 h 185"/>
                  <a:gd name="T2" fmla="*/ 94 w 114"/>
                  <a:gd name="T3" fmla="*/ 175 h 185"/>
                  <a:gd name="T4" fmla="*/ 94 w 114"/>
                  <a:gd name="T5" fmla="*/ 35 h 185"/>
                  <a:gd name="T6" fmla="*/ 78 w 114"/>
                  <a:gd name="T7" fmla="*/ 20 h 185"/>
                  <a:gd name="T8" fmla="*/ 36 w 114"/>
                  <a:gd name="T9" fmla="*/ 20 h 185"/>
                  <a:gd name="T10" fmla="*/ 20 w 114"/>
                  <a:gd name="T11" fmla="*/ 35 h 185"/>
                  <a:gd name="T12" fmla="*/ 20 w 114"/>
                  <a:gd name="T13" fmla="*/ 76 h 185"/>
                  <a:gd name="T14" fmla="*/ 10 w 114"/>
                  <a:gd name="T15" fmla="*/ 86 h 185"/>
                  <a:gd name="T16" fmla="*/ 0 w 114"/>
                  <a:gd name="T17" fmla="*/ 76 h 185"/>
                  <a:gd name="T18" fmla="*/ 0 w 114"/>
                  <a:gd name="T19" fmla="*/ 35 h 185"/>
                  <a:gd name="T20" fmla="*/ 36 w 114"/>
                  <a:gd name="T21" fmla="*/ 0 h 185"/>
                  <a:gd name="T22" fmla="*/ 78 w 114"/>
                  <a:gd name="T23" fmla="*/ 0 h 185"/>
                  <a:gd name="T24" fmla="*/ 114 w 114"/>
                  <a:gd name="T25" fmla="*/ 35 h 185"/>
                  <a:gd name="T26" fmla="*/ 114 w 114"/>
                  <a:gd name="T27" fmla="*/ 175 h 185"/>
                  <a:gd name="T28" fmla="*/ 104 w 114"/>
                  <a:gd name="T2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185">
                    <a:moveTo>
                      <a:pt x="104" y="185"/>
                    </a:moveTo>
                    <a:cubicBezTo>
                      <a:pt x="98" y="185"/>
                      <a:pt x="94" y="180"/>
                      <a:pt x="94" y="175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94" y="27"/>
                      <a:pt x="87" y="20"/>
                      <a:pt x="78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27" y="20"/>
                      <a:pt x="20" y="27"/>
                      <a:pt x="20" y="35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82"/>
                      <a:pt x="16" y="86"/>
                      <a:pt x="10" y="86"/>
                    </a:cubicBezTo>
                    <a:cubicBezTo>
                      <a:pt x="5" y="86"/>
                      <a:pt x="0" y="82"/>
                      <a:pt x="0" y="7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98" y="0"/>
                      <a:pt x="114" y="16"/>
                      <a:pt x="114" y="35"/>
                    </a:cubicBezTo>
                    <a:cubicBezTo>
                      <a:pt x="114" y="175"/>
                      <a:pt x="114" y="175"/>
                      <a:pt x="114" y="175"/>
                    </a:cubicBezTo>
                    <a:cubicBezTo>
                      <a:pt x="114" y="180"/>
                      <a:pt x="109" y="185"/>
                      <a:pt x="104" y="1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8553450" y="3708401"/>
              <a:ext cx="3016251" cy="1935163"/>
              <a:chOff x="8553450" y="3708401"/>
              <a:chExt cx="3016251" cy="1935163"/>
            </a:xfrm>
            <a:grpFill/>
          </p:grpSpPr>
          <p:sp>
            <p:nvSpPr>
              <p:cNvPr id="55" name="Freeform 60"/>
              <p:cNvSpPr>
                <a:spLocks noEditPoints="1"/>
              </p:cNvSpPr>
              <p:nvPr/>
            </p:nvSpPr>
            <p:spPr>
              <a:xfrm>
                <a:off x="8761413" y="4640263"/>
                <a:ext cx="546100" cy="455613"/>
              </a:xfrm>
              <a:custGeom>
                <a:avLst/>
                <a:gdLst>
                  <a:gd name="T0" fmla="*/ 0 w 145"/>
                  <a:gd name="T1" fmla="*/ 60 h 121"/>
                  <a:gd name="T2" fmla="*/ 60 w 145"/>
                  <a:gd name="T3" fmla="*/ 121 h 121"/>
                  <a:gd name="T4" fmla="*/ 145 w 145"/>
                  <a:gd name="T5" fmla="*/ 70 h 121"/>
                  <a:gd name="T6" fmla="*/ 60 w 145"/>
                  <a:gd name="T7" fmla="*/ 0 h 121"/>
                  <a:gd name="T8" fmla="*/ 0 w 145"/>
                  <a:gd name="T9" fmla="*/ 60 h 121"/>
                  <a:gd name="T10" fmla="*/ 125 w 145"/>
                  <a:gd name="T11" fmla="*/ 70 h 121"/>
                  <a:gd name="T12" fmla="*/ 60 w 145"/>
                  <a:gd name="T13" fmla="*/ 101 h 121"/>
                  <a:gd name="T14" fmla="*/ 20 w 145"/>
                  <a:gd name="T15" fmla="*/ 60 h 121"/>
                  <a:gd name="T16" fmla="*/ 60 w 145"/>
                  <a:gd name="T17" fmla="*/ 20 h 121"/>
                  <a:gd name="T18" fmla="*/ 125 w 145"/>
                  <a:gd name="T19" fmla="*/ 7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121">
                    <a:moveTo>
                      <a:pt x="0" y="60"/>
                    </a:moveTo>
                    <a:cubicBezTo>
                      <a:pt x="0" y="94"/>
                      <a:pt x="27" y="121"/>
                      <a:pt x="60" y="121"/>
                    </a:cubicBezTo>
                    <a:cubicBezTo>
                      <a:pt x="94" y="121"/>
                      <a:pt x="145" y="105"/>
                      <a:pt x="145" y="70"/>
                    </a:cubicBezTo>
                    <a:cubicBezTo>
                      <a:pt x="145" y="35"/>
                      <a:pt x="91" y="0"/>
                      <a:pt x="60" y="0"/>
                    </a:cubicBezTo>
                    <a:cubicBezTo>
                      <a:pt x="27" y="0"/>
                      <a:pt x="0" y="27"/>
                      <a:pt x="0" y="60"/>
                    </a:cubicBezTo>
                    <a:close/>
                    <a:moveTo>
                      <a:pt x="125" y="70"/>
                    </a:moveTo>
                    <a:cubicBezTo>
                      <a:pt x="125" y="89"/>
                      <a:pt x="86" y="101"/>
                      <a:pt x="60" y="101"/>
                    </a:cubicBezTo>
                    <a:cubicBezTo>
                      <a:pt x="38" y="101"/>
                      <a:pt x="20" y="83"/>
                      <a:pt x="20" y="60"/>
                    </a:cubicBezTo>
                    <a:cubicBezTo>
                      <a:pt x="20" y="38"/>
                      <a:pt x="38" y="20"/>
                      <a:pt x="60" y="20"/>
                    </a:cubicBezTo>
                    <a:cubicBezTo>
                      <a:pt x="84" y="20"/>
                      <a:pt x="125" y="49"/>
                      <a:pt x="125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61"/>
              <p:cNvSpPr/>
              <p:nvPr/>
            </p:nvSpPr>
            <p:spPr>
              <a:xfrm>
                <a:off x="8553450" y="3708401"/>
                <a:ext cx="1952625" cy="1935163"/>
              </a:xfrm>
              <a:custGeom>
                <a:avLst/>
                <a:gdLst>
                  <a:gd name="T0" fmla="*/ 186 w 518"/>
                  <a:gd name="T1" fmla="*/ 424 h 513"/>
                  <a:gd name="T2" fmla="*/ 161 w 518"/>
                  <a:gd name="T3" fmla="*/ 465 h 513"/>
                  <a:gd name="T4" fmla="*/ 107 w 518"/>
                  <a:gd name="T5" fmla="*/ 493 h 513"/>
                  <a:gd name="T6" fmla="*/ 79 w 518"/>
                  <a:gd name="T7" fmla="*/ 424 h 513"/>
                  <a:gd name="T8" fmla="*/ 26 w 518"/>
                  <a:gd name="T9" fmla="*/ 385 h 513"/>
                  <a:gd name="T10" fmla="*/ 27 w 518"/>
                  <a:gd name="T11" fmla="*/ 380 h 513"/>
                  <a:gd name="T12" fmla="*/ 25 w 518"/>
                  <a:gd name="T13" fmla="*/ 373 h 513"/>
                  <a:gd name="T14" fmla="*/ 24 w 518"/>
                  <a:gd name="T15" fmla="*/ 281 h 513"/>
                  <a:gd name="T16" fmla="*/ 63 w 518"/>
                  <a:gd name="T17" fmla="*/ 218 h 513"/>
                  <a:gd name="T18" fmla="*/ 79 w 518"/>
                  <a:gd name="T19" fmla="*/ 205 h 513"/>
                  <a:gd name="T20" fmla="*/ 69 w 518"/>
                  <a:gd name="T21" fmla="*/ 178 h 513"/>
                  <a:gd name="T22" fmla="*/ 33 w 518"/>
                  <a:gd name="T23" fmla="*/ 179 h 513"/>
                  <a:gd name="T24" fmla="*/ 32 w 518"/>
                  <a:gd name="T25" fmla="*/ 131 h 513"/>
                  <a:gd name="T26" fmla="*/ 61 w 518"/>
                  <a:gd name="T27" fmla="*/ 130 h 513"/>
                  <a:gd name="T28" fmla="*/ 87 w 518"/>
                  <a:gd name="T29" fmla="*/ 134 h 513"/>
                  <a:gd name="T30" fmla="*/ 117 w 518"/>
                  <a:gd name="T31" fmla="*/ 125 h 513"/>
                  <a:gd name="T32" fmla="*/ 154 w 518"/>
                  <a:gd name="T33" fmla="*/ 40 h 513"/>
                  <a:gd name="T34" fmla="*/ 165 w 518"/>
                  <a:gd name="T35" fmla="*/ 34 h 513"/>
                  <a:gd name="T36" fmla="*/ 297 w 518"/>
                  <a:gd name="T37" fmla="*/ 21 h 513"/>
                  <a:gd name="T38" fmla="*/ 361 w 518"/>
                  <a:gd name="T39" fmla="*/ 20 h 513"/>
                  <a:gd name="T40" fmla="*/ 381 w 518"/>
                  <a:gd name="T41" fmla="*/ 20 h 513"/>
                  <a:gd name="T42" fmla="*/ 470 w 518"/>
                  <a:gd name="T43" fmla="*/ 22 h 513"/>
                  <a:gd name="T44" fmla="*/ 518 w 518"/>
                  <a:gd name="T45" fmla="*/ 14 h 513"/>
                  <a:gd name="T46" fmla="*/ 471 w 518"/>
                  <a:gd name="T47" fmla="*/ 2 h 513"/>
                  <a:gd name="T48" fmla="*/ 381 w 518"/>
                  <a:gd name="T49" fmla="*/ 0 h 513"/>
                  <a:gd name="T50" fmla="*/ 361 w 518"/>
                  <a:gd name="T51" fmla="*/ 0 h 513"/>
                  <a:gd name="T52" fmla="*/ 296 w 518"/>
                  <a:gd name="T53" fmla="*/ 1 h 513"/>
                  <a:gd name="T54" fmla="*/ 157 w 518"/>
                  <a:gd name="T55" fmla="*/ 15 h 513"/>
                  <a:gd name="T56" fmla="*/ 142 w 518"/>
                  <a:gd name="T57" fmla="*/ 24 h 513"/>
                  <a:gd name="T58" fmla="*/ 98 w 518"/>
                  <a:gd name="T59" fmla="*/ 117 h 513"/>
                  <a:gd name="T60" fmla="*/ 61 w 518"/>
                  <a:gd name="T61" fmla="*/ 110 h 513"/>
                  <a:gd name="T62" fmla="*/ 31 w 518"/>
                  <a:gd name="T63" fmla="*/ 111 h 513"/>
                  <a:gd name="T64" fmla="*/ 32 w 518"/>
                  <a:gd name="T65" fmla="*/ 199 h 513"/>
                  <a:gd name="T66" fmla="*/ 55 w 518"/>
                  <a:gd name="T67" fmla="*/ 199 h 513"/>
                  <a:gd name="T68" fmla="*/ 29 w 518"/>
                  <a:gd name="T69" fmla="*/ 219 h 513"/>
                  <a:gd name="T70" fmla="*/ 5 w 518"/>
                  <a:gd name="T71" fmla="*/ 362 h 513"/>
                  <a:gd name="T72" fmla="*/ 6 w 518"/>
                  <a:gd name="T73" fmla="*/ 382 h 513"/>
                  <a:gd name="T74" fmla="*/ 59 w 518"/>
                  <a:gd name="T75" fmla="*/ 444 h 513"/>
                  <a:gd name="T76" fmla="*/ 107 w 518"/>
                  <a:gd name="T77" fmla="*/ 513 h 513"/>
                  <a:gd name="T78" fmla="*/ 181 w 518"/>
                  <a:gd name="T79" fmla="*/ 465 h 513"/>
                  <a:gd name="T80" fmla="*/ 186 w 518"/>
                  <a:gd name="T81" fmla="*/ 444 h 513"/>
                  <a:gd name="T82" fmla="*/ 496 w 518"/>
                  <a:gd name="T83" fmla="*/ 43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18" h="513">
                    <a:moveTo>
                      <a:pt x="486" y="424"/>
                    </a:moveTo>
                    <a:cubicBezTo>
                      <a:pt x="186" y="424"/>
                      <a:pt x="186" y="424"/>
                      <a:pt x="186" y="424"/>
                    </a:cubicBezTo>
                    <a:cubicBezTo>
                      <a:pt x="172" y="424"/>
                      <a:pt x="161" y="435"/>
                      <a:pt x="161" y="449"/>
                    </a:cubicBezTo>
                    <a:cubicBezTo>
                      <a:pt x="161" y="465"/>
                      <a:pt x="161" y="465"/>
                      <a:pt x="161" y="465"/>
                    </a:cubicBezTo>
                    <a:cubicBezTo>
                      <a:pt x="161" y="480"/>
                      <a:pt x="148" y="493"/>
                      <a:pt x="132" y="493"/>
                    </a:cubicBezTo>
                    <a:cubicBezTo>
                      <a:pt x="107" y="493"/>
                      <a:pt x="107" y="493"/>
                      <a:pt x="107" y="493"/>
                    </a:cubicBezTo>
                    <a:cubicBezTo>
                      <a:pt x="92" y="493"/>
                      <a:pt x="79" y="480"/>
                      <a:pt x="79" y="465"/>
                    </a:cubicBezTo>
                    <a:cubicBezTo>
                      <a:pt x="79" y="424"/>
                      <a:pt x="79" y="424"/>
                      <a:pt x="79" y="424"/>
                    </a:cubicBezTo>
                    <a:cubicBezTo>
                      <a:pt x="67" y="424"/>
                      <a:pt x="67" y="424"/>
                      <a:pt x="67" y="424"/>
                    </a:cubicBezTo>
                    <a:cubicBezTo>
                      <a:pt x="48" y="424"/>
                      <a:pt x="31" y="408"/>
                      <a:pt x="26" y="385"/>
                    </a:cubicBezTo>
                    <a:cubicBezTo>
                      <a:pt x="26" y="384"/>
                      <a:pt x="26" y="384"/>
                      <a:pt x="26" y="383"/>
                    </a:cubicBezTo>
                    <a:cubicBezTo>
                      <a:pt x="27" y="380"/>
                      <a:pt x="27" y="380"/>
                      <a:pt x="27" y="380"/>
                    </a:cubicBezTo>
                    <a:cubicBezTo>
                      <a:pt x="25" y="376"/>
                      <a:pt x="25" y="376"/>
                      <a:pt x="25" y="376"/>
                    </a:cubicBezTo>
                    <a:cubicBezTo>
                      <a:pt x="25" y="375"/>
                      <a:pt x="25" y="374"/>
                      <a:pt x="25" y="373"/>
                    </a:cubicBezTo>
                    <a:cubicBezTo>
                      <a:pt x="25" y="362"/>
                      <a:pt x="25" y="362"/>
                      <a:pt x="25" y="362"/>
                    </a:cubicBezTo>
                    <a:cubicBezTo>
                      <a:pt x="25" y="335"/>
                      <a:pt x="25" y="304"/>
                      <a:pt x="24" y="281"/>
                    </a:cubicBezTo>
                    <a:cubicBezTo>
                      <a:pt x="24" y="262"/>
                      <a:pt x="30" y="246"/>
                      <a:pt x="43" y="233"/>
                    </a:cubicBezTo>
                    <a:cubicBezTo>
                      <a:pt x="49" y="227"/>
                      <a:pt x="56" y="222"/>
                      <a:pt x="63" y="218"/>
                    </a:cubicBezTo>
                    <a:cubicBezTo>
                      <a:pt x="68" y="214"/>
                      <a:pt x="73" y="210"/>
                      <a:pt x="78" y="206"/>
                    </a:cubicBezTo>
                    <a:cubicBezTo>
                      <a:pt x="79" y="205"/>
                      <a:pt x="79" y="205"/>
                      <a:pt x="79" y="205"/>
                    </a:cubicBezTo>
                    <a:cubicBezTo>
                      <a:pt x="84" y="201"/>
                      <a:pt x="86" y="194"/>
                      <a:pt x="83" y="188"/>
                    </a:cubicBezTo>
                    <a:cubicBezTo>
                      <a:pt x="81" y="182"/>
                      <a:pt x="76" y="178"/>
                      <a:pt x="69" y="178"/>
                    </a:cubicBezTo>
                    <a:cubicBezTo>
                      <a:pt x="64" y="178"/>
                      <a:pt x="59" y="179"/>
                      <a:pt x="54" y="179"/>
                    </a:cubicBezTo>
                    <a:cubicBezTo>
                      <a:pt x="47" y="179"/>
                      <a:pt x="40" y="179"/>
                      <a:pt x="33" y="179"/>
                    </a:cubicBezTo>
                    <a:cubicBezTo>
                      <a:pt x="26" y="179"/>
                      <a:pt x="21" y="178"/>
                      <a:pt x="21" y="157"/>
                    </a:cubicBezTo>
                    <a:cubicBezTo>
                      <a:pt x="20" y="132"/>
                      <a:pt x="25" y="132"/>
                      <a:pt x="32" y="131"/>
                    </a:cubicBezTo>
                    <a:cubicBezTo>
                      <a:pt x="37" y="131"/>
                      <a:pt x="37" y="131"/>
                      <a:pt x="37" y="131"/>
                    </a:cubicBezTo>
                    <a:cubicBezTo>
                      <a:pt x="45" y="131"/>
                      <a:pt x="53" y="130"/>
                      <a:pt x="61" y="130"/>
                    </a:cubicBezTo>
                    <a:cubicBezTo>
                      <a:pt x="69" y="130"/>
                      <a:pt x="77" y="131"/>
                      <a:pt x="83" y="132"/>
                    </a:cubicBezTo>
                    <a:cubicBezTo>
                      <a:pt x="84" y="132"/>
                      <a:pt x="85" y="132"/>
                      <a:pt x="87" y="134"/>
                    </a:cubicBezTo>
                    <a:cubicBezTo>
                      <a:pt x="92" y="137"/>
                      <a:pt x="98" y="139"/>
                      <a:pt x="104" y="137"/>
                    </a:cubicBezTo>
                    <a:cubicBezTo>
                      <a:pt x="110" y="135"/>
                      <a:pt x="114" y="131"/>
                      <a:pt x="117" y="125"/>
                    </a:cubicBezTo>
                    <a:cubicBezTo>
                      <a:pt x="125" y="102"/>
                      <a:pt x="132" y="83"/>
                      <a:pt x="137" y="66"/>
                    </a:cubicBezTo>
                    <a:cubicBezTo>
                      <a:pt x="141" y="54"/>
                      <a:pt x="146" y="46"/>
                      <a:pt x="154" y="40"/>
                    </a:cubicBezTo>
                    <a:cubicBezTo>
                      <a:pt x="155" y="39"/>
                      <a:pt x="156" y="38"/>
                      <a:pt x="157" y="38"/>
                    </a:cubicBezTo>
                    <a:cubicBezTo>
                      <a:pt x="159" y="36"/>
                      <a:pt x="162" y="35"/>
                      <a:pt x="165" y="34"/>
                    </a:cubicBezTo>
                    <a:cubicBezTo>
                      <a:pt x="171" y="31"/>
                      <a:pt x="178" y="30"/>
                      <a:pt x="186" y="29"/>
                    </a:cubicBezTo>
                    <a:cubicBezTo>
                      <a:pt x="223" y="25"/>
                      <a:pt x="261" y="23"/>
                      <a:pt x="297" y="21"/>
                    </a:cubicBezTo>
                    <a:cubicBezTo>
                      <a:pt x="315" y="20"/>
                      <a:pt x="335" y="20"/>
                      <a:pt x="356" y="20"/>
                    </a:cubicBezTo>
                    <a:cubicBezTo>
                      <a:pt x="361" y="20"/>
                      <a:pt x="361" y="20"/>
                      <a:pt x="361" y="20"/>
                    </a:cubicBezTo>
                    <a:cubicBezTo>
                      <a:pt x="366" y="20"/>
                      <a:pt x="371" y="20"/>
                      <a:pt x="376" y="20"/>
                    </a:cubicBezTo>
                    <a:cubicBezTo>
                      <a:pt x="381" y="20"/>
                      <a:pt x="381" y="20"/>
                      <a:pt x="381" y="20"/>
                    </a:cubicBezTo>
                    <a:cubicBezTo>
                      <a:pt x="403" y="20"/>
                      <a:pt x="422" y="20"/>
                      <a:pt x="441" y="21"/>
                    </a:cubicBezTo>
                    <a:cubicBezTo>
                      <a:pt x="452" y="22"/>
                      <a:pt x="461" y="22"/>
                      <a:pt x="470" y="22"/>
                    </a:cubicBezTo>
                    <a:cubicBezTo>
                      <a:pt x="483" y="22"/>
                      <a:pt x="494" y="23"/>
                      <a:pt x="507" y="23"/>
                    </a:cubicBezTo>
                    <a:cubicBezTo>
                      <a:pt x="512" y="24"/>
                      <a:pt x="517" y="20"/>
                      <a:pt x="518" y="14"/>
                    </a:cubicBezTo>
                    <a:cubicBezTo>
                      <a:pt x="518" y="9"/>
                      <a:pt x="514" y="4"/>
                      <a:pt x="508" y="4"/>
                    </a:cubicBezTo>
                    <a:cubicBezTo>
                      <a:pt x="495" y="3"/>
                      <a:pt x="483" y="2"/>
                      <a:pt x="471" y="2"/>
                    </a:cubicBezTo>
                    <a:cubicBezTo>
                      <a:pt x="462" y="2"/>
                      <a:pt x="453" y="2"/>
                      <a:pt x="441" y="1"/>
                    </a:cubicBezTo>
                    <a:cubicBezTo>
                      <a:pt x="423" y="0"/>
                      <a:pt x="403" y="0"/>
                      <a:pt x="381" y="0"/>
                    </a:cubicBezTo>
                    <a:cubicBezTo>
                      <a:pt x="376" y="0"/>
                      <a:pt x="376" y="0"/>
                      <a:pt x="376" y="0"/>
                    </a:cubicBezTo>
                    <a:cubicBezTo>
                      <a:pt x="371" y="0"/>
                      <a:pt x="366" y="0"/>
                      <a:pt x="361" y="0"/>
                    </a:cubicBezTo>
                    <a:cubicBezTo>
                      <a:pt x="356" y="0"/>
                      <a:pt x="356" y="0"/>
                      <a:pt x="356" y="0"/>
                    </a:cubicBezTo>
                    <a:cubicBezTo>
                      <a:pt x="334" y="0"/>
                      <a:pt x="314" y="0"/>
                      <a:pt x="296" y="1"/>
                    </a:cubicBezTo>
                    <a:cubicBezTo>
                      <a:pt x="260" y="3"/>
                      <a:pt x="222" y="5"/>
                      <a:pt x="184" y="9"/>
                    </a:cubicBezTo>
                    <a:cubicBezTo>
                      <a:pt x="174" y="10"/>
                      <a:pt x="165" y="12"/>
                      <a:pt x="157" y="15"/>
                    </a:cubicBezTo>
                    <a:cubicBezTo>
                      <a:pt x="153" y="17"/>
                      <a:pt x="149" y="19"/>
                      <a:pt x="145" y="21"/>
                    </a:cubicBezTo>
                    <a:cubicBezTo>
                      <a:pt x="144" y="22"/>
                      <a:pt x="143" y="23"/>
                      <a:pt x="142" y="24"/>
                    </a:cubicBezTo>
                    <a:cubicBezTo>
                      <a:pt x="131" y="33"/>
                      <a:pt x="123" y="44"/>
                      <a:pt x="118" y="60"/>
                    </a:cubicBezTo>
                    <a:cubicBezTo>
                      <a:pt x="113" y="77"/>
                      <a:pt x="107" y="95"/>
                      <a:pt x="98" y="117"/>
                    </a:cubicBezTo>
                    <a:cubicBezTo>
                      <a:pt x="94" y="114"/>
                      <a:pt x="90" y="113"/>
                      <a:pt x="86" y="112"/>
                    </a:cubicBezTo>
                    <a:cubicBezTo>
                      <a:pt x="79" y="111"/>
                      <a:pt x="70" y="110"/>
                      <a:pt x="61" y="110"/>
                    </a:cubicBezTo>
                    <a:cubicBezTo>
                      <a:pt x="53" y="110"/>
                      <a:pt x="44" y="111"/>
                      <a:pt x="36" y="111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0" y="113"/>
                      <a:pt x="0" y="142"/>
                      <a:pt x="1" y="158"/>
                    </a:cubicBezTo>
                    <a:cubicBezTo>
                      <a:pt x="1" y="176"/>
                      <a:pt x="5" y="198"/>
                      <a:pt x="32" y="199"/>
                    </a:cubicBezTo>
                    <a:cubicBezTo>
                      <a:pt x="40" y="199"/>
                      <a:pt x="47" y="199"/>
                      <a:pt x="55" y="199"/>
                    </a:cubicBezTo>
                    <a:cubicBezTo>
                      <a:pt x="55" y="199"/>
                      <a:pt x="55" y="199"/>
                      <a:pt x="55" y="199"/>
                    </a:cubicBezTo>
                    <a:cubicBezTo>
                      <a:pt x="54" y="199"/>
                      <a:pt x="52" y="200"/>
                      <a:pt x="51" y="201"/>
                    </a:cubicBezTo>
                    <a:cubicBezTo>
                      <a:pt x="44" y="207"/>
                      <a:pt x="36" y="212"/>
                      <a:pt x="29" y="219"/>
                    </a:cubicBezTo>
                    <a:cubicBezTo>
                      <a:pt x="12" y="235"/>
                      <a:pt x="4" y="256"/>
                      <a:pt x="4" y="281"/>
                    </a:cubicBezTo>
                    <a:cubicBezTo>
                      <a:pt x="5" y="304"/>
                      <a:pt x="5" y="335"/>
                      <a:pt x="5" y="362"/>
                    </a:cubicBezTo>
                    <a:cubicBezTo>
                      <a:pt x="5" y="373"/>
                      <a:pt x="5" y="373"/>
                      <a:pt x="5" y="373"/>
                    </a:cubicBezTo>
                    <a:cubicBezTo>
                      <a:pt x="5" y="376"/>
                      <a:pt x="5" y="379"/>
                      <a:pt x="6" y="382"/>
                    </a:cubicBezTo>
                    <a:cubicBezTo>
                      <a:pt x="6" y="384"/>
                      <a:pt x="6" y="387"/>
                      <a:pt x="6" y="390"/>
                    </a:cubicBezTo>
                    <a:cubicBezTo>
                      <a:pt x="13" y="419"/>
                      <a:pt x="34" y="440"/>
                      <a:pt x="59" y="444"/>
                    </a:cubicBezTo>
                    <a:cubicBezTo>
                      <a:pt x="59" y="465"/>
                      <a:pt x="59" y="465"/>
                      <a:pt x="59" y="465"/>
                    </a:cubicBezTo>
                    <a:cubicBezTo>
                      <a:pt x="59" y="491"/>
                      <a:pt x="81" y="513"/>
                      <a:pt x="107" y="513"/>
                    </a:cubicBezTo>
                    <a:cubicBezTo>
                      <a:pt x="132" y="513"/>
                      <a:pt x="132" y="513"/>
                      <a:pt x="132" y="513"/>
                    </a:cubicBezTo>
                    <a:cubicBezTo>
                      <a:pt x="159" y="513"/>
                      <a:pt x="181" y="491"/>
                      <a:pt x="181" y="465"/>
                    </a:cubicBezTo>
                    <a:cubicBezTo>
                      <a:pt x="181" y="449"/>
                      <a:pt x="181" y="449"/>
                      <a:pt x="181" y="449"/>
                    </a:cubicBezTo>
                    <a:cubicBezTo>
                      <a:pt x="181" y="446"/>
                      <a:pt x="183" y="444"/>
                      <a:pt x="186" y="444"/>
                    </a:cubicBezTo>
                    <a:cubicBezTo>
                      <a:pt x="486" y="444"/>
                      <a:pt x="486" y="444"/>
                      <a:pt x="486" y="444"/>
                    </a:cubicBezTo>
                    <a:cubicBezTo>
                      <a:pt x="492" y="444"/>
                      <a:pt x="496" y="440"/>
                      <a:pt x="496" y="434"/>
                    </a:cubicBezTo>
                    <a:cubicBezTo>
                      <a:pt x="496" y="429"/>
                      <a:pt x="492" y="424"/>
                      <a:pt x="486" y="4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62"/>
              <p:cNvSpPr>
                <a:spLocks noEditPoints="1"/>
              </p:cNvSpPr>
              <p:nvPr/>
            </p:nvSpPr>
            <p:spPr>
              <a:xfrm>
                <a:off x="10072688" y="3716338"/>
                <a:ext cx="1497013" cy="1885950"/>
              </a:xfrm>
              <a:custGeom>
                <a:avLst/>
                <a:gdLst>
                  <a:gd name="T0" fmla="*/ 387 w 397"/>
                  <a:gd name="T1" fmla="*/ 60 h 500"/>
                  <a:gd name="T2" fmla="*/ 204 w 397"/>
                  <a:gd name="T3" fmla="*/ 4 h 500"/>
                  <a:gd name="T4" fmla="*/ 198 w 397"/>
                  <a:gd name="T5" fmla="*/ 0 h 500"/>
                  <a:gd name="T6" fmla="*/ 193 w 397"/>
                  <a:gd name="T7" fmla="*/ 4 h 500"/>
                  <a:gd name="T8" fmla="*/ 180 w 397"/>
                  <a:gd name="T9" fmla="*/ 12 h 500"/>
                  <a:gd name="T10" fmla="*/ 10 w 397"/>
                  <a:gd name="T11" fmla="*/ 60 h 500"/>
                  <a:gd name="T12" fmla="*/ 0 w 397"/>
                  <a:gd name="T13" fmla="*/ 61 h 500"/>
                  <a:gd name="T14" fmla="*/ 0 w 397"/>
                  <a:gd name="T15" fmla="*/ 237 h 500"/>
                  <a:gd name="T16" fmla="*/ 78 w 397"/>
                  <a:gd name="T17" fmla="*/ 401 h 500"/>
                  <a:gd name="T18" fmla="*/ 198 w 397"/>
                  <a:gd name="T19" fmla="*/ 500 h 500"/>
                  <a:gd name="T20" fmla="*/ 319 w 397"/>
                  <a:gd name="T21" fmla="*/ 401 h 500"/>
                  <a:gd name="T22" fmla="*/ 320 w 397"/>
                  <a:gd name="T23" fmla="*/ 400 h 500"/>
                  <a:gd name="T24" fmla="*/ 321 w 397"/>
                  <a:gd name="T25" fmla="*/ 399 h 500"/>
                  <a:gd name="T26" fmla="*/ 397 w 397"/>
                  <a:gd name="T27" fmla="*/ 237 h 500"/>
                  <a:gd name="T28" fmla="*/ 397 w 397"/>
                  <a:gd name="T29" fmla="*/ 61 h 500"/>
                  <a:gd name="T30" fmla="*/ 387 w 397"/>
                  <a:gd name="T31" fmla="*/ 60 h 500"/>
                  <a:gd name="T32" fmla="*/ 377 w 397"/>
                  <a:gd name="T33" fmla="*/ 237 h 500"/>
                  <a:gd name="T34" fmla="*/ 308 w 397"/>
                  <a:gd name="T35" fmla="*/ 384 h 500"/>
                  <a:gd name="T36" fmla="*/ 198 w 397"/>
                  <a:gd name="T37" fmla="*/ 474 h 500"/>
                  <a:gd name="T38" fmla="*/ 91 w 397"/>
                  <a:gd name="T39" fmla="*/ 386 h 500"/>
                  <a:gd name="T40" fmla="*/ 20 w 397"/>
                  <a:gd name="T41" fmla="*/ 237 h 500"/>
                  <a:gd name="T42" fmla="*/ 20 w 397"/>
                  <a:gd name="T43" fmla="*/ 80 h 500"/>
                  <a:gd name="T44" fmla="*/ 190 w 397"/>
                  <a:gd name="T45" fmla="*/ 29 h 500"/>
                  <a:gd name="T46" fmla="*/ 198 w 397"/>
                  <a:gd name="T47" fmla="*/ 25 h 500"/>
                  <a:gd name="T48" fmla="*/ 377 w 397"/>
                  <a:gd name="T49" fmla="*/ 80 h 500"/>
                  <a:gd name="T50" fmla="*/ 377 w 397"/>
                  <a:gd name="T51" fmla="*/ 237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7" h="500">
                    <a:moveTo>
                      <a:pt x="387" y="60"/>
                    </a:moveTo>
                    <a:cubicBezTo>
                      <a:pt x="280" y="58"/>
                      <a:pt x="205" y="5"/>
                      <a:pt x="204" y="4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92" y="4"/>
                      <a:pt x="188" y="8"/>
                      <a:pt x="180" y="12"/>
                    </a:cubicBezTo>
                    <a:cubicBezTo>
                      <a:pt x="157" y="26"/>
                      <a:pt x="93" y="59"/>
                      <a:pt x="10" y="6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301"/>
                      <a:pt x="29" y="361"/>
                      <a:pt x="78" y="401"/>
                    </a:cubicBezTo>
                    <a:cubicBezTo>
                      <a:pt x="198" y="500"/>
                      <a:pt x="198" y="500"/>
                      <a:pt x="198" y="500"/>
                    </a:cubicBezTo>
                    <a:cubicBezTo>
                      <a:pt x="319" y="401"/>
                      <a:pt x="319" y="401"/>
                      <a:pt x="319" y="401"/>
                    </a:cubicBezTo>
                    <a:cubicBezTo>
                      <a:pt x="319" y="401"/>
                      <a:pt x="320" y="400"/>
                      <a:pt x="320" y="400"/>
                    </a:cubicBezTo>
                    <a:cubicBezTo>
                      <a:pt x="321" y="399"/>
                      <a:pt x="321" y="399"/>
                      <a:pt x="321" y="399"/>
                    </a:cubicBezTo>
                    <a:cubicBezTo>
                      <a:pt x="369" y="359"/>
                      <a:pt x="397" y="300"/>
                      <a:pt x="397" y="237"/>
                    </a:cubicBezTo>
                    <a:cubicBezTo>
                      <a:pt x="397" y="61"/>
                      <a:pt x="397" y="61"/>
                      <a:pt x="397" y="61"/>
                    </a:cubicBezTo>
                    <a:lnTo>
                      <a:pt x="387" y="60"/>
                    </a:lnTo>
                    <a:close/>
                    <a:moveTo>
                      <a:pt x="377" y="237"/>
                    </a:moveTo>
                    <a:cubicBezTo>
                      <a:pt x="377" y="294"/>
                      <a:pt x="352" y="348"/>
                      <a:pt x="308" y="384"/>
                    </a:cubicBezTo>
                    <a:cubicBezTo>
                      <a:pt x="198" y="474"/>
                      <a:pt x="198" y="474"/>
                      <a:pt x="198" y="474"/>
                    </a:cubicBezTo>
                    <a:cubicBezTo>
                      <a:pt x="91" y="386"/>
                      <a:pt x="91" y="386"/>
                      <a:pt x="91" y="386"/>
                    </a:cubicBezTo>
                    <a:cubicBezTo>
                      <a:pt x="46" y="349"/>
                      <a:pt x="20" y="295"/>
                      <a:pt x="20" y="237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103" y="76"/>
                      <a:pt x="166" y="44"/>
                      <a:pt x="190" y="29"/>
                    </a:cubicBezTo>
                    <a:cubicBezTo>
                      <a:pt x="194" y="28"/>
                      <a:pt x="196" y="26"/>
                      <a:pt x="198" y="25"/>
                    </a:cubicBezTo>
                    <a:cubicBezTo>
                      <a:pt x="218" y="37"/>
                      <a:pt x="284" y="76"/>
                      <a:pt x="377" y="80"/>
                    </a:cubicBezTo>
                    <a:lnTo>
                      <a:pt x="377" y="2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63"/>
              <p:cNvSpPr/>
              <p:nvPr/>
            </p:nvSpPr>
            <p:spPr>
              <a:xfrm>
                <a:off x="10423525" y="4235451"/>
                <a:ext cx="795338" cy="912813"/>
              </a:xfrm>
              <a:custGeom>
                <a:avLst/>
                <a:gdLst>
                  <a:gd name="T0" fmla="*/ 19 w 211"/>
                  <a:gd name="T1" fmla="*/ 128 h 242"/>
                  <a:gd name="T2" fmla="*/ 5 w 211"/>
                  <a:gd name="T3" fmla="*/ 128 h 242"/>
                  <a:gd name="T4" fmla="*/ 4 w 211"/>
                  <a:gd name="T5" fmla="*/ 142 h 242"/>
                  <a:gd name="T6" fmla="*/ 98 w 211"/>
                  <a:gd name="T7" fmla="*/ 242 h 242"/>
                  <a:gd name="T8" fmla="*/ 208 w 211"/>
                  <a:gd name="T9" fmla="*/ 16 h 242"/>
                  <a:gd name="T10" fmla="*/ 204 w 211"/>
                  <a:gd name="T11" fmla="*/ 3 h 242"/>
                  <a:gd name="T12" fmla="*/ 190 w 211"/>
                  <a:gd name="T13" fmla="*/ 7 h 242"/>
                  <a:gd name="T14" fmla="*/ 93 w 211"/>
                  <a:gd name="T15" fmla="*/ 207 h 242"/>
                  <a:gd name="T16" fmla="*/ 19 w 211"/>
                  <a:gd name="T17" fmla="*/ 12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242">
                    <a:moveTo>
                      <a:pt x="19" y="128"/>
                    </a:moveTo>
                    <a:cubicBezTo>
                      <a:pt x="15" y="124"/>
                      <a:pt x="9" y="124"/>
                      <a:pt x="5" y="128"/>
                    </a:cubicBezTo>
                    <a:cubicBezTo>
                      <a:pt x="1" y="131"/>
                      <a:pt x="0" y="138"/>
                      <a:pt x="4" y="142"/>
                    </a:cubicBezTo>
                    <a:cubicBezTo>
                      <a:pt x="98" y="242"/>
                      <a:pt x="98" y="242"/>
                      <a:pt x="98" y="242"/>
                    </a:cubicBezTo>
                    <a:cubicBezTo>
                      <a:pt x="208" y="16"/>
                      <a:pt x="208" y="16"/>
                      <a:pt x="208" y="16"/>
                    </a:cubicBezTo>
                    <a:cubicBezTo>
                      <a:pt x="211" y="11"/>
                      <a:pt x="209" y="5"/>
                      <a:pt x="204" y="3"/>
                    </a:cubicBezTo>
                    <a:cubicBezTo>
                      <a:pt x="199" y="0"/>
                      <a:pt x="193" y="2"/>
                      <a:pt x="190" y="7"/>
                    </a:cubicBezTo>
                    <a:cubicBezTo>
                      <a:pt x="93" y="207"/>
                      <a:pt x="93" y="207"/>
                      <a:pt x="93" y="207"/>
                    </a:cubicBezTo>
                    <a:lnTo>
                      <a:pt x="19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64"/>
              <p:cNvSpPr/>
              <p:nvPr/>
            </p:nvSpPr>
            <p:spPr>
              <a:xfrm>
                <a:off x="9032875" y="4319588"/>
                <a:ext cx="971550" cy="131763"/>
              </a:xfrm>
              <a:custGeom>
                <a:avLst/>
                <a:gdLst>
                  <a:gd name="T0" fmla="*/ 248 w 258"/>
                  <a:gd name="T1" fmla="*/ 35 h 35"/>
                  <a:gd name="T2" fmla="*/ 258 w 258"/>
                  <a:gd name="T3" fmla="*/ 25 h 35"/>
                  <a:gd name="T4" fmla="*/ 248 w 258"/>
                  <a:gd name="T5" fmla="*/ 15 h 35"/>
                  <a:gd name="T6" fmla="*/ 248 w 258"/>
                  <a:gd name="T7" fmla="*/ 15 h 35"/>
                  <a:gd name="T8" fmla="*/ 247 w 258"/>
                  <a:gd name="T9" fmla="*/ 15 h 35"/>
                  <a:gd name="T10" fmla="*/ 12 w 258"/>
                  <a:gd name="T11" fmla="*/ 1 h 35"/>
                  <a:gd name="T12" fmla="*/ 0 w 258"/>
                  <a:gd name="T13" fmla="*/ 9 h 35"/>
                  <a:gd name="T14" fmla="*/ 9 w 258"/>
                  <a:gd name="T15" fmla="*/ 21 h 35"/>
                  <a:gd name="T16" fmla="*/ 247 w 258"/>
                  <a:gd name="T17" fmla="*/ 35 h 35"/>
                  <a:gd name="T18" fmla="*/ 248 w 25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8" h="35">
                    <a:moveTo>
                      <a:pt x="248" y="35"/>
                    </a:moveTo>
                    <a:cubicBezTo>
                      <a:pt x="254" y="35"/>
                      <a:pt x="258" y="31"/>
                      <a:pt x="258" y="25"/>
                    </a:cubicBezTo>
                    <a:cubicBezTo>
                      <a:pt x="258" y="20"/>
                      <a:pt x="254" y="15"/>
                      <a:pt x="248" y="15"/>
                    </a:cubicBezTo>
                    <a:cubicBezTo>
                      <a:pt x="248" y="15"/>
                      <a:pt x="248" y="15"/>
                      <a:pt x="248" y="15"/>
                    </a:cubicBezTo>
                    <a:cubicBezTo>
                      <a:pt x="248" y="15"/>
                      <a:pt x="248" y="15"/>
                      <a:pt x="247" y="15"/>
                    </a:cubicBezTo>
                    <a:cubicBezTo>
                      <a:pt x="117" y="15"/>
                      <a:pt x="13" y="1"/>
                      <a:pt x="12" y="1"/>
                    </a:cubicBezTo>
                    <a:cubicBezTo>
                      <a:pt x="6" y="0"/>
                      <a:pt x="1" y="4"/>
                      <a:pt x="0" y="9"/>
                    </a:cubicBezTo>
                    <a:cubicBezTo>
                      <a:pt x="0" y="15"/>
                      <a:pt x="3" y="20"/>
                      <a:pt x="9" y="21"/>
                    </a:cubicBezTo>
                    <a:cubicBezTo>
                      <a:pt x="10" y="21"/>
                      <a:pt x="116" y="35"/>
                      <a:pt x="247" y="35"/>
                    </a:cubicBezTo>
                    <a:cubicBezTo>
                      <a:pt x="248" y="35"/>
                      <a:pt x="248" y="35"/>
                      <a:pt x="248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9636125" y="1468438"/>
              <a:ext cx="2559050" cy="1946276"/>
              <a:chOff x="9636125" y="1468438"/>
              <a:chExt cx="2559050" cy="1946276"/>
            </a:xfrm>
            <a:grpFill/>
          </p:grpSpPr>
          <p:sp>
            <p:nvSpPr>
              <p:cNvPr id="52" name="Freeform 65"/>
              <p:cNvSpPr>
                <a:spLocks noEditPoints="1"/>
              </p:cNvSpPr>
              <p:nvPr/>
            </p:nvSpPr>
            <p:spPr>
              <a:xfrm>
                <a:off x="9636125" y="1468438"/>
                <a:ext cx="2559050" cy="1911350"/>
              </a:xfrm>
              <a:custGeom>
                <a:avLst/>
                <a:gdLst>
                  <a:gd name="T0" fmla="*/ 353 w 679"/>
                  <a:gd name="T1" fmla="*/ 4 h 507"/>
                  <a:gd name="T2" fmla="*/ 23 w 679"/>
                  <a:gd name="T3" fmla="*/ 93 h 507"/>
                  <a:gd name="T4" fmla="*/ 0 w 679"/>
                  <a:gd name="T5" fmla="*/ 125 h 507"/>
                  <a:gd name="T6" fmla="*/ 40 w 679"/>
                  <a:gd name="T7" fmla="*/ 161 h 507"/>
                  <a:gd name="T8" fmla="*/ 46 w 679"/>
                  <a:gd name="T9" fmla="*/ 142 h 507"/>
                  <a:gd name="T10" fmla="*/ 20 w 679"/>
                  <a:gd name="T11" fmla="*/ 125 h 507"/>
                  <a:gd name="T12" fmla="*/ 29 w 679"/>
                  <a:gd name="T13" fmla="*/ 112 h 507"/>
                  <a:gd name="T14" fmla="*/ 347 w 679"/>
                  <a:gd name="T15" fmla="*/ 23 h 507"/>
                  <a:gd name="T16" fmla="*/ 659 w 679"/>
                  <a:gd name="T17" fmla="*/ 124 h 507"/>
                  <a:gd name="T18" fmla="*/ 345 w 679"/>
                  <a:gd name="T19" fmla="*/ 231 h 507"/>
                  <a:gd name="T20" fmla="*/ 139 w 679"/>
                  <a:gd name="T21" fmla="*/ 172 h 507"/>
                  <a:gd name="T22" fmla="*/ 341 w 679"/>
                  <a:gd name="T23" fmla="*/ 101 h 507"/>
                  <a:gd name="T24" fmla="*/ 108 w 679"/>
                  <a:gd name="T25" fmla="*/ 160 h 507"/>
                  <a:gd name="T26" fmla="*/ 99 w 679"/>
                  <a:gd name="T27" fmla="*/ 164 h 507"/>
                  <a:gd name="T28" fmla="*/ 76 w 679"/>
                  <a:gd name="T29" fmla="*/ 351 h 507"/>
                  <a:gd name="T30" fmla="*/ 21 w 679"/>
                  <a:gd name="T31" fmla="*/ 466 h 507"/>
                  <a:gd name="T32" fmla="*/ 51 w 679"/>
                  <a:gd name="T33" fmla="*/ 507 h 507"/>
                  <a:gd name="T34" fmla="*/ 144 w 679"/>
                  <a:gd name="T35" fmla="*/ 495 h 507"/>
                  <a:gd name="T36" fmla="*/ 96 w 679"/>
                  <a:gd name="T37" fmla="*/ 348 h 507"/>
                  <a:gd name="T38" fmla="*/ 107 w 679"/>
                  <a:gd name="T39" fmla="*/ 183 h 507"/>
                  <a:gd name="T40" fmla="*/ 139 w 679"/>
                  <a:gd name="T41" fmla="*/ 329 h 507"/>
                  <a:gd name="T42" fmla="*/ 140 w 679"/>
                  <a:gd name="T43" fmla="*/ 332 h 507"/>
                  <a:gd name="T44" fmla="*/ 340 w 679"/>
                  <a:gd name="T45" fmla="*/ 405 h 507"/>
                  <a:gd name="T46" fmla="*/ 159 w 679"/>
                  <a:gd name="T47" fmla="*/ 326 h 507"/>
                  <a:gd name="T48" fmla="*/ 317 w 679"/>
                  <a:gd name="T49" fmla="*/ 250 h 507"/>
                  <a:gd name="T50" fmla="*/ 351 w 679"/>
                  <a:gd name="T51" fmla="*/ 250 h 507"/>
                  <a:gd name="T52" fmla="*/ 552 w 679"/>
                  <a:gd name="T53" fmla="*/ 253 h 507"/>
                  <a:gd name="T54" fmla="*/ 572 w 679"/>
                  <a:gd name="T55" fmla="*/ 253 h 507"/>
                  <a:gd name="T56" fmla="*/ 657 w 679"/>
                  <a:gd name="T57" fmla="*/ 155 h 507"/>
                  <a:gd name="T58" fmla="*/ 656 w 679"/>
                  <a:gd name="T59" fmla="*/ 93 h 507"/>
                  <a:gd name="T60" fmla="*/ 128 w 679"/>
                  <a:gd name="T61" fmla="*/ 483 h 507"/>
                  <a:gd name="T62" fmla="*/ 51 w 679"/>
                  <a:gd name="T63" fmla="*/ 487 h 507"/>
                  <a:gd name="T64" fmla="*/ 40 w 679"/>
                  <a:gd name="T65" fmla="*/ 473 h 507"/>
                  <a:gd name="T66" fmla="*/ 130 w 679"/>
                  <a:gd name="T67" fmla="*/ 473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79" h="507">
                    <a:moveTo>
                      <a:pt x="656" y="93"/>
                    </a:moveTo>
                    <a:cubicBezTo>
                      <a:pt x="353" y="4"/>
                      <a:pt x="353" y="4"/>
                      <a:pt x="353" y="4"/>
                    </a:cubicBezTo>
                    <a:cubicBezTo>
                      <a:pt x="340" y="0"/>
                      <a:pt x="326" y="0"/>
                      <a:pt x="314" y="4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10" y="97"/>
                      <a:pt x="0" y="110"/>
                      <a:pt x="0" y="124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39"/>
                      <a:pt x="9" y="151"/>
                      <a:pt x="22" y="156"/>
                    </a:cubicBezTo>
                    <a:cubicBezTo>
                      <a:pt x="40" y="161"/>
                      <a:pt x="40" y="161"/>
                      <a:pt x="40" y="161"/>
                    </a:cubicBezTo>
                    <a:cubicBezTo>
                      <a:pt x="45" y="162"/>
                      <a:pt x="51" y="159"/>
                      <a:pt x="53" y="154"/>
                    </a:cubicBezTo>
                    <a:cubicBezTo>
                      <a:pt x="54" y="149"/>
                      <a:pt x="51" y="143"/>
                      <a:pt x="46" y="142"/>
                    </a:cubicBezTo>
                    <a:cubicBezTo>
                      <a:pt x="29" y="137"/>
                      <a:pt x="29" y="137"/>
                      <a:pt x="29" y="137"/>
                    </a:cubicBezTo>
                    <a:cubicBezTo>
                      <a:pt x="24" y="135"/>
                      <a:pt x="20" y="130"/>
                      <a:pt x="20" y="125"/>
                    </a:cubicBezTo>
                    <a:cubicBezTo>
                      <a:pt x="20" y="124"/>
                      <a:pt x="20" y="124"/>
                      <a:pt x="20" y="124"/>
                    </a:cubicBezTo>
                    <a:cubicBezTo>
                      <a:pt x="20" y="118"/>
                      <a:pt x="24" y="113"/>
                      <a:pt x="29" y="112"/>
                    </a:cubicBezTo>
                    <a:cubicBezTo>
                      <a:pt x="320" y="23"/>
                      <a:pt x="320" y="23"/>
                      <a:pt x="320" y="23"/>
                    </a:cubicBezTo>
                    <a:cubicBezTo>
                      <a:pt x="328" y="20"/>
                      <a:pt x="338" y="20"/>
                      <a:pt x="347" y="23"/>
                    </a:cubicBezTo>
                    <a:cubicBezTo>
                      <a:pt x="650" y="112"/>
                      <a:pt x="650" y="112"/>
                      <a:pt x="650" y="112"/>
                    </a:cubicBezTo>
                    <a:cubicBezTo>
                      <a:pt x="656" y="114"/>
                      <a:pt x="659" y="119"/>
                      <a:pt x="659" y="124"/>
                    </a:cubicBezTo>
                    <a:cubicBezTo>
                      <a:pt x="659" y="130"/>
                      <a:pt x="656" y="135"/>
                      <a:pt x="651" y="136"/>
                    </a:cubicBezTo>
                    <a:cubicBezTo>
                      <a:pt x="345" y="231"/>
                      <a:pt x="345" y="231"/>
                      <a:pt x="345" y="231"/>
                    </a:cubicBezTo>
                    <a:cubicBezTo>
                      <a:pt x="338" y="234"/>
                      <a:pt x="330" y="234"/>
                      <a:pt x="323" y="231"/>
                    </a:cubicBezTo>
                    <a:cubicBezTo>
                      <a:pt x="139" y="172"/>
                      <a:pt x="139" y="172"/>
                      <a:pt x="139" y="172"/>
                    </a:cubicBezTo>
                    <a:cubicBezTo>
                      <a:pt x="334" y="114"/>
                      <a:pt x="334" y="114"/>
                      <a:pt x="334" y="114"/>
                    </a:cubicBezTo>
                    <a:cubicBezTo>
                      <a:pt x="340" y="112"/>
                      <a:pt x="343" y="107"/>
                      <a:pt x="341" y="101"/>
                    </a:cubicBezTo>
                    <a:cubicBezTo>
                      <a:pt x="339" y="96"/>
                      <a:pt x="334" y="93"/>
                      <a:pt x="329" y="95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06" y="160"/>
                      <a:pt x="105" y="161"/>
                      <a:pt x="103" y="162"/>
                    </a:cubicBezTo>
                    <a:cubicBezTo>
                      <a:pt x="101" y="162"/>
                      <a:pt x="100" y="163"/>
                      <a:pt x="99" y="164"/>
                    </a:cubicBezTo>
                    <a:cubicBezTo>
                      <a:pt x="87" y="171"/>
                      <a:pt x="76" y="187"/>
                      <a:pt x="76" y="222"/>
                    </a:cubicBezTo>
                    <a:cubicBezTo>
                      <a:pt x="76" y="351"/>
                      <a:pt x="76" y="351"/>
                      <a:pt x="76" y="351"/>
                    </a:cubicBezTo>
                    <a:cubicBezTo>
                      <a:pt x="21" y="465"/>
                      <a:pt x="21" y="465"/>
                      <a:pt x="21" y="465"/>
                    </a:cubicBezTo>
                    <a:cubicBezTo>
                      <a:pt x="21" y="466"/>
                      <a:pt x="21" y="466"/>
                      <a:pt x="21" y="466"/>
                    </a:cubicBezTo>
                    <a:cubicBezTo>
                      <a:pt x="18" y="476"/>
                      <a:pt x="19" y="486"/>
                      <a:pt x="25" y="495"/>
                    </a:cubicBezTo>
                    <a:cubicBezTo>
                      <a:pt x="31" y="503"/>
                      <a:pt x="41" y="507"/>
                      <a:pt x="51" y="507"/>
                    </a:cubicBezTo>
                    <a:cubicBezTo>
                      <a:pt x="119" y="507"/>
                      <a:pt x="119" y="507"/>
                      <a:pt x="119" y="507"/>
                    </a:cubicBezTo>
                    <a:cubicBezTo>
                      <a:pt x="129" y="507"/>
                      <a:pt x="138" y="503"/>
                      <a:pt x="144" y="495"/>
                    </a:cubicBezTo>
                    <a:cubicBezTo>
                      <a:pt x="150" y="486"/>
                      <a:pt x="152" y="476"/>
                      <a:pt x="149" y="466"/>
                    </a:cubicBezTo>
                    <a:cubicBezTo>
                      <a:pt x="96" y="348"/>
                      <a:pt x="96" y="348"/>
                      <a:pt x="96" y="348"/>
                    </a:cubicBezTo>
                    <a:cubicBezTo>
                      <a:pt x="96" y="222"/>
                      <a:pt x="96" y="222"/>
                      <a:pt x="96" y="222"/>
                    </a:cubicBezTo>
                    <a:cubicBezTo>
                      <a:pt x="96" y="207"/>
                      <a:pt x="98" y="190"/>
                      <a:pt x="107" y="183"/>
                    </a:cubicBezTo>
                    <a:cubicBezTo>
                      <a:pt x="139" y="193"/>
                      <a:pt x="139" y="193"/>
                      <a:pt x="139" y="193"/>
                    </a:cubicBezTo>
                    <a:cubicBezTo>
                      <a:pt x="139" y="215"/>
                      <a:pt x="139" y="314"/>
                      <a:pt x="139" y="329"/>
                    </a:cubicBezTo>
                    <a:cubicBezTo>
                      <a:pt x="139" y="331"/>
                      <a:pt x="139" y="331"/>
                      <a:pt x="139" y="331"/>
                    </a:cubicBezTo>
                    <a:cubicBezTo>
                      <a:pt x="140" y="332"/>
                      <a:pt x="140" y="332"/>
                      <a:pt x="140" y="332"/>
                    </a:cubicBezTo>
                    <a:cubicBezTo>
                      <a:pt x="150" y="357"/>
                      <a:pt x="234" y="415"/>
                      <a:pt x="330" y="415"/>
                    </a:cubicBezTo>
                    <a:cubicBezTo>
                      <a:pt x="336" y="415"/>
                      <a:pt x="340" y="411"/>
                      <a:pt x="340" y="405"/>
                    </a:cubicBezTo>
                    <a:cubicBezTo>
                      <a:pt x="340" y="400"/>
                      <a:pt x="336" y="395"/>
                      <a:pt x="330" y="395"/>
                    </a:cubicBezTo>
                    <a:cubicBezTo>
                      <a:pt x="243" y="395"/>
                      <a:pt x="169" y="343"/>
                      <a:pt x="159" y="326"/>
                    </a:cubicBezTo>
                    <a:cubicBezTo>
                      <a:pt x="159" y="307"/>
                      <a:pt x="159" y="229"/>
                      <a:pt x="159" y="200"/>
                    </a:cubicBezTo>
                    <a:cubicBezTo>
                      <a:pt x="317" y="250"/>
                      <a:pt x="317" y="250"/>
                      <a:pt x="317" y="250"/>
                    </a:cubicBezTo>
                    <a:cubicBezTo>
                      <a:pt x="322" y="252"/>
                      <a:pt x="328" y="253"/>
                      <a:pt x="334" y="253"/>
                    </a:cubicBezTo>
                    <a:cubicBezTo>
                      <a:pt x="340" y="253"/>
                      <a:pt x="345" y="252"/>
                      <a:pt x="351" y="250"/>
                    </a:cubicBezTo>
                    <a:cubicBezTo>
                      <a:pt x="552" y="188"/>
                      <a:pt x="552" y="188"/>
                      <a:pt x="552" y="188"/>
                    </a:cubicBezTo>
                    <a:cubicBezTo>
                      <a:pt x="552" y="253"/>
                      <a:pt x="552" y="253"/>
                      <a:pt x="552" y="253"/>
                    </a:cubicBezTo>
                    <a:cubicBezTo>
                      <a:pt x="552" y="259"/>
                      <a:pt x="556" y="263"/>
                      <a:pt x="562" y="263"/>
                    </a:cubicBezTo>
                    <a:cubicBezTo>
                      <a:pt x="567" y="263"/>
                      <a:pt x="572" y="259"/>
                      <a:pt x="572" y="253"/>
                    </a:cubicBezTo>
                    <a:cubicBezTo>
                      <a:pt x="572" y="182"/>
                      <a:pt x="572" y="182"/>
                      <a:pt x="572" y="182"/>
                    </a:cubicBezTo>
                    <a:cubicBezTo>
                      <a:pt x="657" y="155"/>
                      <a:pt x="657" y="155"/>
                      <a:pt x="657" y="155"/>
                    </a:cubicBezTo>
                    <a:cubicBezTo>
                      <a:pt x="670" y="151"/>
                      <a:pt x="679" y="139"/>
                      <a:pt x="679" y="124"/>
                    </a:cubicBezTo>
                    <a:cubicBezTo>
                      <a:pt x="679" y="110"/>
                      <a:pt x="670" y="97"/>
                      <a:pt x="656" y="93"/>
                    </a:cubicBezTo>
                    <a:close/>
                    <a:moveTo>
                      <a:pt x="130" y="473"/>
                    </a:moveTo>
                    <a:cubicBezTo>
                      <a:pt x="131" y="476"/>
                      <a:pt x="130" y="480"/>
                      <a:pt x="128" y="483"/>
                    </a:cubicBezTo>
                    <a:cubicBezTo>
                      <a:pt x="126" y="486"/>
                      <a:pt x="123" y="487"/>
                      <a:pt x="119" y="487"/>
                    </a:cubicBezTo>
                    <a:cubicBezTo>
                      <a:pt x="51" y="487"/>
                      <a:pt x="51" y="487"/>
                      <a:pt x="51" y="487"/>
                    </a:cubicBezTo>
                    <a:cubicBezTo>
                      <a:pt x="47" y="487"/>
                      <a:pt x="44" y="486"/>
                      <a:pt x="42" y="483"/>
                    </a:cubicBezTo>
                    <a:cubicBezTo>
                      <a:pt x="39" y="480"/>
                      <a:pt x="39" y="476"/>
                      <a:pt x="40" y="473"/>
                    </a:cubicBezTo>
                    <a:cubicBezTo>
                      <a:pt x="86" y="375"/>
                      <a:pt x="86" y="375"/>
                      <a:pt x="86" y="375"/>
                    </a:cubicBezTo>
                    <a:lnTo>
                      <a:pt x="130" y="4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66"/>
              <p:cNvSpPr>
                <a:spLocks noEditPoints="1"/>
              </p:cNvSpPr>
              <p:nvPr/>
            </p:nvSpPr>
            <p:spPr>
              <a:xfrm>
                <a:off x="10958513" y="2466976"/>
                <a:ext cx="947738" cy="947738"/>
              </a:xfrm>
              <a:custGeom>
                <a:avLst/>
                <a:gdLst>
                  <a:gd name="T0" fmla="*/ 125 w 251"/>
                  <a:gd name="T1" fmla="*/ 0 h 251"/>
                  <a:gd name="T2" fmla="*/ 0 w 251"/>
                  <a:gd name="T3" fmla="*/ 126 h 251"/>
                  <a:gd name="T4" fmla="*/ 125 w 251"/>
                  <a:gd name="T5" fmla="*/ 251 h 251"/>
                  <a:gd name="T6" fmla="*/ 251 w 251"/>
                  <a:gd name="T7" fmla="*/ 126 h 251"/>
                  <a:gd name="T8" fmla="*/ 125 w 251"/>
                  <a:gd name="T9" fmla="*/ 0 h 251"/>
                  <a:gd name="T10" fmla="*/ 125 w 251"/>
                  <a:gd name="T11" fmla="*/ 231 h 251"/>
                  <a:gd name="T12" fmla="*/ 20 w 251"/>
                  <a:gd name="T13" fmla="*/ 126 h 251"/>
                  <a:gd name="T14" fmla="*/ 125 w 251"/>
                  <a:gd name="T15" fmla="*/ 20 h 251"/>
                  <a:gd name="T16" fmla="*/ 231 w 251"/>
                  <a:gd name="T17" fmla="*/ 126 h 251"/>
                  <a:gd name="T18" fmla="*/ 125 w 251"/>
                  <a:gd name="T19" fmla="*/ 23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1" h="251">
                    <a:moveTo>
                      <a:pt x="125" y="0"/>
                    </a:moveTo>
                    <a:cubicBezTo>
                      <a:pt x="56" y="0"/>
                      <a:pt x="0" y="57"/>
                      <a:pt x="0" y="126"/>
                    </a:cubicBezTo>
                    <a:cubicBezTo>
                      <a:pt x="0" y="195"/>
                      <a:pt x="56" y="251"/>
                      <a:pt x="125" y="251"/>
                    </a:cubicBezTo>
                    <a:cubicBezTo>
                      <a:pt x="194" y="251"/>
                      <a:pt x="251" y="195"/>
                      <a:pt x="251" y="126"/>
                    </a:cubicBezTo>
                    <a:cubicBezTo>
                      <a:pt x="251" y="57"/>
                      <a:pt x="194" y="0"/>
                      <a:pt x="125" y="0"/>
                    </a:cubicBezTo>
                    <a:close/>
                    <a:moveTo>
                      <a:pt x="125" y="231"/>
                    </a:moveTo>
                    <a:cubicBezTo>
                      <a:pt x="67" y="231"/>
                      <a:pt x="20" y="184"/>
                      <a:pt x="20" y="126"/>
                    </a:cubicBezTo>
                    <a:cubicBezTo>
                      <a:pt x="20" y="68"/>
                      <a:pt x="67" y="20"/>
                      <a:pt x="125" y="20"/>
                    </a:cubicBezTo>
                    <a:cubicBezTo>
                      <a:pt x="183" y="20"/>
                      <a:pt x="231" y="68"/>
                      <a:pt x="231" y="126"/>
                    </a:cubicBezTo>
                    <a:cubicBezTo>
                      <a:pt x="231" y="184"/>
                      <a:pt x="183" y="231"/>
                      <a:pt x="125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67"/>
              <p:cNvSpPr>
                <a:spLocks noEditPoints="1"/>
              </p:cNvSpPr>
              <p:nvPr/>
            </p:nvSpPr>
            <p:spPr>
              <a:xfrm>
                <a:off x="11249025" y="2636838"/>
                <a:ext cx="366713" cy="611188"/>
              </a:xfrm>
              <a:custGeom>
                <a:avLst/>
                <a:gdLst>
                  <a:gd name="T0" fmla="*/ 58 w 97"/>
                  <a:gd name="T1" fmla="*/ 69 h 162"/>
                  <a:gd name="T2" fmla="*/ 58 w 97"/>
                  <a:gd name="T3" fmla="*/ 22 h 162"/>
                  <a:gd name="T4" fmla="*/ 73 w 97"/>
                  <a:gd name="T5" fmla="*/ 35 h 162"/>
                  <a:gd name="T6" fmla="*/ 91 w 97"/>
                  <a:gd name="T7" fmla="*/ 27 h 162"/>
                  <a:gd name="T8" fmla="*/ 48 w 97"/>
                  <a:gd name="T9" fmla="*/ 0 h 162"/>
                  <a:gd name="T10" fmla="*/ 1 w 97"/>
                  <a:gd name="T11" fmla="*/ 45 h 162"/>
                  <a:gd name="T12" fmla="*/ 13 w 97"/>
                  <a:gd name="T13" fmla="*/ 76 h 162"/>
                  <a:gd name="T14" fmla="*/ 38 w 97"/>
                  <a:gd name="T15" fmla="*/ 88 h 162"/>
                  <a:gd name="T16" fmla="*/ 38 w 97"/>
                  <a:gd name="T17" fmla="*/ 141 h 162"/>
                  <a:gd name="T18" fmla="*/ 20 w 97"/>
                  <a:gd name="T19" fmla="*/ 119 h 162"/>
                  <a:gd name="T20" fmla="*/ 0 w 97"/>
                  <a:gd name="T21" fmla="*/ 121 h 162"/>
                  <a:gd name="T22" fmla="*/ 48 w 97"/>
                  <a:gd name="T23" fmla="*/ 162 h 162"/>
                  <a:gd name="T24" fmla="*/ 97 w 97"/>
                  <a:gd name="T25" fmla="*/ 116 h 162"/>
                  <a:gd name="T26" fmla="*/ 58 w 97"/>
                  <a:gd name="T27" fmla="*/ 69 h 162"/>
                  <a:gd name="T28" fmla="*/ 38 w 97"/>
                  <a:gd name="T29" fmla="*/ 68 h 162"/>
                  <a:gd name="T30" fmla="*/ 27 w 97"/>
                  <a:gd name="T31" fmla="*/ 62 h 162"/>
                  <a:gd name="T32" fmla="*/ 21 w 97"/>
                  <a:gd name="T33" fmla="*/ 45 h 162"/>
                  <a:gd name="T34" fmla="*/ 38 w 97"/>
                  <a:gd name="T35" fmla="*/ 22 h 162"/>
                  <a:gd name="T36" fmla="*/ 38 w 97"/>
                  <a:gd name="T37" fmla="*/ 68 h 162"/>
                  <a:gd name="T38" fmla="*/ 58 w 97"/>
                  <a:gd name="T39" fmla="*/ 141 h 162"/>
                  <a:gd name="T40" fmla="*/ 58 w 97"/>
                  <a:gd name="T41" fmla="*/ 90 h 162"/>
                  <a:gd name="T42" fmla="*/ 77 w 97"/>
                  <a:gd name="T43" fmla="*/ 116 h 162"/>
                  <a:gd name="T44" fmla="*/ 58 w 97"/>
                  <a:gd name="T45" fmla="*/ 14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7" h="162">
                    <a:moveTo>
                      <a:pt x="58" y="69"/>
                    </a:moveTo>
                    <a:cubicBezTo>
                      <a:pt x="58" y="22"/>
                      <a:pt x="58" y="22"/>
                      <a:pt x="58" y="22"/>
                    </a:cubicBezTo>
                    <a:cubicBezTo>
                      <a:pt x="65" y="25"/>
                      <a:pt x="70" y="29"/>
                      <a:pt x="73" y="35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83" y="11"/>
                      <a:pt x="66" y="0"/>
                      <a:pt x="48" y="0"/>
                    </a:cubicBezTo>
                    <a:cubicBezTo>
                      <a:pt x="22" y="0"/>
                      <a:pt x="1" y="20"/>
                      <a:pt x="1" y="45"/>
                    </a:cubicBezTo>
                    <a:cubicBezTo>
                      <a:pt x="1" y="58"/>
                      <a:pt x="5" y="69"/>
                      <a:pt x="13" y="76"/>
                    </a:cubicBezTo>
                    <a:cubicBezTo>
                      <a:pt x="19" y="83"/>
                      <a:pt x="28" y="86"/>
                      <a:pt x="38" y="88"/>
                    </a:cubicBezTo>
                    <a:cubicBezTo>
                      <a:pt x="38" y="141"/>
                      <a:pt x="38" y="141"/>
                      <a:pt x="38" y="141"/>
                    </a:cubicBezTo>
                    <a:cubicBezTo>
                      <a:pt x="28" y="137"/>
                      <a:pt x="21" y="129"/>
                      <a:pt x="20" y="119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2" y="145"/>
                      <a:pt x="23" y="162"/>
                      <a:pt x="48" y="162"/>
                    </a:cubicBezTo>
                    <a:cubicBezTo>
                      <a:pt x="75" y="162"/>
                      <a:pt x="97" y="142"/>
                      <a:pt x="97" y="116"/>
                    </a:cubicBezTo>
                    <a:cubicBezTo>
                      <a:pt x="97" y="95"/>
                      <a:pt x="85" y="74"/>
                      <a:pt x="58" y="69"/>
                    </a:cubicBezTo>
                    <a:close/>
                    <a:moveTo>
                      <a:pt x="38" y="68"/>
                    </a:moveTo>
                    <a:cubicBezTo>
                      <a:pt x="33" y="67"/>
                      <a:pt x="29" y="65"/>
                      <a:pt x="27" y="62"/>
                    </a:cubicBezTo>
                    <a:cubicBezTo>
                      <a:pt x="23" y="58"/>
                      <a:pt x="21" y="53"/>
                      <a:pt x="21" y="45"/>
                    </a:cubicBezTo>
                    <a:cubicBezTo>
                      <a:pt x="21" y="35"/>
                      <a:pt x="28" y="26"/>
                      <a:pt x="38" y="22"/>
                    </a:cubicBezTo>
                    <a:lnTo>
                      <a:pt x="38" y="68"/>
                    </a:lnTo>
                    <a:close/>
                    <a:moveTo>
                      <a:pt x="58" y="141"/>
                    </a:moveTo>
                    <a:cubicBezTo>
                      <a:pt x="58" y="90"/>
                      <a:pt x="58" y="90"/>
                      <a:pt x="58" y="90"/>
                    </a:cubicBezTo>
                    <a:cubicBezTo>
                      <a:pt x="75" y="94"/>
                      <a:pt x="77" y="109"/>
                      <a:pt x="77" y="116"/>
                    </a:cubicBezTo>
                    <a:cubicBezTo>
                      <a:pt x="77" y="127"/>
                      <a:pt x="69" y="137"/>
                      <a:pt x="58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39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DDC9-55D3-E45F-28D0-4F14479F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Common Necessary Expenses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4D91D-AF0A-6AA9-2738-C137B658F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399" y="1409701"/>
            <a:ext cx="11047591" cy="458965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accent1"/>
                </a:solidFill>
              </a:rPr>
              <a:t>House Payments</a:t>
            </a:r>
            <a:r>
              <a:rPr lang="en-US" sz="3200" dirty="0"/>
              <a:t> = $ to the bank or landlord for where you live.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accent1"/>
                </a:solidFill>
              </a:rPr>
              <a:t>Car Payments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= $ to the bank for your car.</a:t>
            </a:r>
            <a:endParaRPr lang="en-US" sz="3200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accent1"/>
                </a:solidFill>
              </a:rPr>
              <a:t>Insurance</a:t>
            </a:r>
            <a:r>
              <a:rPr lang="en-US" sz="3200" dirty="0"/>
              <a:t> = $ to a company for help w/potential large, unexpected expenses (e.g., health, house, car, life, etc.)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accent1"/>
                </a:solidFill>
              </a:rPr>
              <a:t>Taxes</a:t>
            </a:r>
            <a:r>
              <a:rPr lang="en-US" sz="3200" dirty="0"/>
              <a:t> = $ to the government that it uses to pay for public services (e.g., income, sales, property, etc.)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014F5-406E-17A8-C1C1-3137DB84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5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DDC9-55D3-E45F-28D0-4F14479F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Traps for the Unwary – An Unnecessary Expense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4D91D-AF0A-6AA9-2738-C137B658F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399" y="1409701"/>
            <a:ext cx="9564329" cy="498792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</a:rPr>
              <a:t>Gambling Apps:</a:t>
            </a:r>
            <a:r>
              <a:rPr lang="en-US" sz="2800" dirty="0"/>
              <a:t> In 2020, Illinois legalized gambling apps—</a:t>
            </a:r>
            <a:r>
              <a:rPr lang="en-US" sz="2800" b="1" dirty="0">
                <a:solidFill>
                  <a:schemeClr val="accent2"/>
                </a:solidFill>
              </a:rPr>
              <a:t>BEWARE</a:t>
            </a:r>
            <a:r>
              <a:rPr lang="en-US" sz="2800" dirty="0"/>
              <a:t>!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</a:rPr>
              <a:t>What Makes Them Risky? </a:t>
            </a:r>
            <a:r>
              <a:rPr lang="en-US" sz="2800" dirty="0"/>
              <a:t>24/7 easy access to bet in small amounts, often incentivized with bonuses.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1"/>
                </a:solidFill>
              </a:rPr>
              <a:t>The Downside: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Tempting to just “tap away” on your phone, especially for people with a predisposition for addictive behavior.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2"/>
                </a:solidFill>
              </a:rPr>
              <a:t>“The house </a:t>
            </a:r>
            <a:r>
              <a:rPr lang="en-US" sz="4400" b="1" u="sng" dirty="0">
                <a:solidFill>
                  <a:schemeClr val="accent2"/>
                </a:solidFill>
              </a:rPr>
              <a:t>always</a:t>
            </a:r>
            <a:r>
              <a:rPr lang="en-US" sz="4400" b="1" dirty="0">
                <a:solidFill>
                  <a:schemeClr val="accent2"/>
                </a:solidFill>
              </a:rPr>
              <a:t> wins.”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014F5-406E-17A8-C1C1-3137DB84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13</a:t>
            </a:fld>
            <a:endParaRPr lang="en-US"/>
          </a:p>
        </p:txBody>
      </p:sp>
      <p:pic>
        <p:nvPicPr>
          <p:cNvPr id="5" name="Graphic 4" descr="Slot Machine Lose outline">
            <a:extLst>
              <a:ext uri="{FF2B5EF4-FFF2-40B4-BE49-F238E27FC236}">
                <a16:creationId xmlns:a16="http://schemas.microsoft.com/office/drawing/2014/main" id="{B78F5224-EC40-F9CA-F186-BC6DE67EE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2677" y="1572441"/>
            <a:ext cx="1305244" cy="1305244"/>
          </a:xfrm>
          <a:prstGeom prst="rect">
            <a:avLst/>
          </a:prstGeom>
        </p:spPr>
      </p:pic>
      <p:pic>
        <p:nvPicPr>
          <p:cNvPr id="8" name="Graphic 7" descr="Dice outline">
            <a:extLst>
              <a:ext uri="{FF2B5EF4-FFF2-40B4-BE49-F238E27FC236}">
                <a16:creationId xmlns:a16="http://schemas.microsoft.com/office/drawing/2014/main" id="{28ABD15D-8F3A-CCEA-F0BA-F9AA3B353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2677" y="3168652"/>
            <a:ext cx="1305244" cy="1305244"/>
          </a:xfrm>
          <a:prstGeom prst="rect">
            <a:avLst/>
          </a:prstGeom>
        </p:spPr>
      </p:pic>
      <p:pic>
        <p:nvPicPr>
          <p:cNvPr id="10" name="Graphic 9" descr="Playing card outline">
            <a:extLst>
              <a:ext uri="{FF2B5EF4-FFF2-40B4-BE49-F238E27FC236}">
                <a16:creationId xmlns:a16="http://schemas.microsoft.com/office/drawing/2014/main" id="{C7510E4C-76F7-4597-5C4F-DD13014D8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2678" y="4764863"/>
            <a:ext cx="1305243" cy="13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91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300" y="1562102"/>
            <a:ext cx="5791200" cy="4614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600" b="1"/>
              <a:t>What Expenses are Easy to Predict?</a:t>
            </a:r>
          </a:p>
          <a:p>
            <a:pPr marL="0" indent="0">
              <a:buNone/>
            </a:pPr>
            <a:endParaRPr lang="en-US" sz="3600"/>
          </a:p>
        </p:txBody>
      </p:sp>
      <p:sp>
        <p:nvSpPr>
          <p:cNvPr id="4" name="TextBox 3"/>
          <p:cNvSpPr txBox="1"/>
          <p:nvPr/>
        </p:nvSpPr>
        <p:spPr>
          <a:xfrm>
            <a:off x="736600" y="114300"/>
            <a:ext cx="27051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Franklin Gothic Heavy" panose="020B0903020102020204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35400" y="3068002"/>
            <a:ext cx="4978400" cy="1770698"/>
          </a:xfrm>
          <a:prstGeom prst="roundRect">
            <a:avLst>
              <a:gd name="adj" fmla="val 10929"/>
            </a:avLst>
          </a:prstGeom>
          <a:solidFill>
            <a:srgbClr val="000000"/>
          </a:solidFill>
          <a:ln>
            <a:solidFill>
              <a:schemeClr val="bg1"/>
            </a:solidFill>
          </a:ln>
          <a:effectLst>
            <a:outerShdw blurRad="50800" dist="50800" dir="3000000" sx="101000" sy="101000" algn="tl" rotWithShape="0">
              <a:schemeClr val="accent3"/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2880" anchor="ctr">
            <a:spAutoFit/>
          </a:bodyPr>
          <a:lstStyle/>
          <a:p>
            <a:pPr marL="571500" lvl="1" indent="-571500" eaLnBrk="0" hangingPunct="0">
              <a:spcAft>
                <a:spcPts val="1200"/>
              </a:spcAft>
              <a:buAutoNum type="alphaLcPeriod"/>
              <a:defRPr/>
            </a:pPr>
            <a:r>
              <a:rPr lang="en-US" sz="2600"/>
              <a:t>Fixed Expenses</a:t>
            </a:r>
          </a:p>
          <a:p>
            <a:pPr marL="571500" lvl="1" indent="-571500" eaLnBrk="0" hangingPunct="0">
              <a:spcAft>
                <a:spcPts val="1200"/>
              </a:spcAft>
              <a:buAutoNum type="alphaLcPeriod"/>
              <a:defRPr/>
            </a:pPr>
            <a:r>
              <a:rPr lang="en-US" sz="2600"/>
              <a:t>Variable Expenses</a:t>
            </a:r>
          </a:p>
          <a:p>
            <a:pPr marL="571500" lvl="1" indent="-571500" eaLnBrk="0" hangingPunct="0">
              <a:spcAft>
                <a:spcPts val="1200"/>
              </a:spcAft>
              <a:buAutoNum type="alphaLcPeriod"/>
              <a:defRPr/>
            </a:pPr>
            <a:r>
              <a:rPr lang="en-US" sz="2600"/>
              <a:t>Both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Budgeted Expenses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562100"/>
          <a:ext cx="11125200" cy="462439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08400">
                  <a:extLst>
                    <a:ext uri="{9D8B030D-6E8A-4147-A177-3AD203B41FA5}">
                      <a16:colId xmlns:a16="http://schemas.microsoft.com/office/drawing/2014/main" val="1616478951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3013769294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920899537"/>
                    </a:ext>
                  </a:extLst>
                </a:gridCol>
              </a:tblGrid>
              <a:tr h="57804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700"/>
                        <a:t>Need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700"/>
                        <a:t>Expense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700"/>
                        <a:t>Want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7555"/>
                  </a:ext>
                </a:extLst>
              </a:tr>
              <a:tr h="578049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583711"/>
                  </a:ext>
                </a:extLst>
              </a:tr>
              <a:tr h="578049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80130"/>
                  </a:ext>
                </a:extLst>
              </a:tr>
              <a:tr h="578049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905634"/>
                  </a:ext>
                </a:extLst>
              </a:tr>
              <a:tr h="578049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858339"/>
                  </a:ext>
                </a:extLst>
              </a:tr>
              <a:tr h="578049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28962"/>
                  </a:ext>
                </a:extLst>
              </a:tr>
              <a:tr h="578049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77883"/>
                  </a:ext>
                </a:extLst>
              </a:tr>
              <a:tr h="578049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7944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09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1287" t="10891" r="1930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Balancing Income and Expenses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3600" y="2235200"/>
            <a:ext cx="6984999" cy="3941764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2400"/>
              </a:spcAft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2800"/>
              <a:t>At the end of the month, is </a:t>
            </a:r>
            <a:br>
              <a:rPr lang="en-US" sz="2800"/>
            </a:br>
            <a:r>
              <a:rPr lang="en-US" sz="2800" b="1">
                <a:solidFill>
                  <a:schemeClr val="bg1"/>
                </a:solidFill>
              </a:rPr>
              <a:t>Income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chemeClr val="accent5"/>
                </a:solidFill>
              </a:rPr>
              <a:t>&gt; </a:t>
            </a:r>
            <a:r>
              <a:rPr lang="en-US" sz="2800" b="1">
                <a:solidFill>
                  <a:schemeClr val="bg1"/>
                </a:solidFill>
              </a:rPr>
              <a:t>Expenses</a:t>
            </a:r>
            <a:r>
              <a:rPr lang="en-US" sz="2800">
                <a:solidFill>
                  <a:schemeClr val="bg1"/>
                </a:solidFill>
              </a:rPr>
              <a:t>?</a:t>
            </a:r>
          </a:p>
          <a:p>
            <a:pPr marL="457200" indent="-457200">
              <a:spcAft>
                <a:spcPts val="2400"/>
              </a:spcAft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2800"/>
              <a:t>Do you have money left over?</a:t>
            </a:r>
          </a:p>
          <a:p>
            <a:pPr marL="687387" lvl="1" indent="0">
              <a:spcAft>
                <a:spcPts val="2400"/>
              </a:spcAft>
              <a:buNone/>
            </a:pPr>
            <a:r>
              <a:rPr lang="en-US" sz="2400" b="1">
                <a:solidFill>
                  <a:schemeClr val="accent5"/>
                </a:solidFill>
              </a:rPr>
              <a:t>Yes!</a:t>
            </a:r>
            <a:r>
              <a:rPr lang="en-US" sz="2400">
                <a:solidFill>
                  <a:schemeClr val="accent5"/>
                </a:solidFill>
              </a:rPr>
              <a:t> </a:t>
            </a:r>
            <a:r>
              <a:rPr lang="en-US" sz="2400"/>
              <a:t>Great, you can save what’s left over!</a:t>
            </a:r>
          </a:p>
          <a:p>
            <a:pPr marL="687387" lvl="1" indent="0">
              <a:spcAft>
                <a:spcPts val="2400"/>
              </a:spcAft>
              <a:buNone/>
            </a:pPr>
            <a:r>
              <a:rPr lang="en-US" sz="2400" b="1">
                <a:solidFill>
                  <a:schemeClr val="accent5"/>
                </a:solidFill>
              </a:rPr>
              <a:t>No! </a:t>
            </a:r>
            <a:r>
              <a:rPr lang="en-US" sz="2400">
                <a:solidFill>
                  <a:schemeClr val="accent5"/>
                </a:solidFill>
              </a:rPr>
              <a:t> </a:t>
            </a:r>
            <a:r>
              <a:rPr lang="en-US" sz="2400"/>
              <a:t>There’s a problem!</a:t>
            </a:r>
          </a:p>
        </p:txBody>
      </p:sp>
      <p:sp>
        <p:nvSpPr>
          <p:cNvPr id="6" name="Rectangle 5"/>
          <p:cNvSpPr/>
          <p:nvPr/>
        </p:nvSpPr>
        <p:spPr>
          <a:xfrm>
            <a:off x="4660900" y="5439168"/>
            <a:ext cx="7188200" cy="627864"/>
          </a:xfrm>
          <a:prstGeom prst="rect">
            <a:avLst/>
          </a:prstGeom>
        </p:spPr>
        <p:txBody>
          <a:bodyPr wrap="square" lIns="36576" tIns="36576" rIns="36576" bIns="36576">
            <a:spAutoFit/>
          </a:bodyPr>
          <a:lstStyle/>
          <a:p>
            <a:pPr marL="0" lvl="1"/>
            <a:r>
              <a:rPr lang="en-US" sz="36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</a:rPr>
              <a:t>* Spend Less Than You Make!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03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63550"/>
            <a:ext cx="6985001" cy="2197100"/>
          </a:xfrm>
        </p:spPr>
        <p:txBody>
          <a:bodyPr/>
          <a:lstStyle/>
          <a:p>
            <a:r>
              <a:rPr lang="en-US">
                <a:solidFill>
                  <a:schemeClr val="accent4">
                    <a:lumMod val="40000"/>
                    <a:lumOff val="60000"/>
                  </a:schemeClr>
                </a:solidFill>
              </a:rPr>
              <a:t>An Unbalanced Budget </a:t>
            </a:r>
            <a:br>
              <a:rPr lang="en-US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>
                <a:solidFill>
                  <a:schemeClr val="accent4">
                    <a:lumMod val="40000"/>
                    <a:lumOff val="60000"/>
                  </a:schemeClr>
                </a:solidFill>
              </a:rPr>
              <a:t>Brings Trouble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1" y="2971800"/>
            <a:ext cx="3886199" cy="3205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/>
              <a:t>Income </a:t>
            </a:r>
            <a:r>
              <a:rPr lang="en-US" sz="2800" b="1">
                <a:solidFill>
                  <a:schemeClr val="accent4">
                    <a:lumMod val="40000"/>
                    <a:lumOff val="60000"/>
                  </a:schemeClr>
                </a:solidFill>
              </a:rPr>
              <a:t>&lt;</a:t>
            </a:r>
            <a:r>
              <a:rPr lang="en-US" sz="2800" b="1"/>
              <a:t> Expenses</a:t>
            </a:r>
          </a:p>
          <a:p>
            <a:pPr marL="342900" lvl="1" indent="-342900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/>
              <a:t>Not saving </a:t>
            </a:r>
          </a:p>
          <a:p>
            <a:pPr marL="342900" lvl="1" indent="-342900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/>
              <a:t>Borrow Money = costly</a:t>
            </a:r>
          </a:p>
          <a:p>
            <a:pPr marL="342900" lvl="1" indent="-342900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/>
              <a:t>Not pay people you owe</a:t>
            </a:r>
          </a:p>
          <a:p>
            <a:pPr marL="457200" indent="-227013">
              <a:buNone/>
            </a:pPr>
            <a:endParaRPr lang="en-US" sz="280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7923" t="5866" r="19320"/>
          <a:stretch>
            <a:fillRect/>
          </a:stretch>
        </p:blipFill>
        <p:spPr>
          <a:xfrm>
            <a:off x="7912100" y="0"/>
            <a:ext cx="4279900" cy="4279900"/>
          </a:xfrm>
        </p:spPr>
      </p:pic>
      <p:sp>
        <p:nvSpPr>
          <p:cNvPr id="10" name="Content Placeholder 3"/>
          <p:cNvSpPr txBox="1"/>
          <p:nvPr/>
        </p:nvSpPr>
        <p:spPr>
          <a:xfrm>
            <a:off x="4851400" y="2971800"/>
            <a:ext cx="3441700" cy="3205164"/>
          </a:xfrm>
          <a:prstGeom prst="rect">
            <a:avLst/>
          </a:prstGeom>
        </p:spPr>
        <p:txBody>
          <a:bodyPr vert="horz" lIns="36576" tIns="36576" rIns="36576" bIns="36576" rtlCol="0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FontTx/>
              <a:buChar char="‒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FontTx/>
              <a:buChar char="‒"/>
              <a:defRPr sz="16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/>
              <a:t>Income </a:t>
            </a:r>
            <a:r>
              <a:rPr lang="en-US" sz="2800" b="1">
                <a:solidFill>
                  <a:schemeClr val="accent4">
                    <a:lumMod val="40000"/>
                    <a:lumOff val="60000"/>
                  </a:schemeClr>
                </a:solidFill>
              </a:rPr>
              <a:t>=</a:t>
            </a:r>
            <a:r>
              <a:rPr lang="en-US" sz="2800" b="1"/>
              <a:t> Expenses</a:t>
            </a:r>
          </a:p>
          <a:p>
            <a:pPr marL="342900" indent="-341313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ü"/>
            </a:pPr>
            <a:r>
              <a:rPr lang="en-US"/>
              <a:t>Not saving</a:t>
            </a:r>
          </a:p>
          <a:p>
            <a:pPr marL="342900" indent="-341313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ü"/>
            </a:pPr>
            <a:r>
              <a:rPr lang="en-US"/>
              <a:t>Avoid borrowing costs</a:t>
            </a:r>
          </a:p>
          <a:p>
            <a:pPr marL="571500" indent="-341313"/>
            <a:endParaRPr lang="en-US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00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9767" r="1976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if Expenses are Too </a:t>
            </a:r>
            <a:br>
              <a:rPr lang="en-US"/>
            </a:br>
            <a:r>
              <a:rPr lang="en-US"/>
              <a:t>High for Your Income?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3600" y="2260600"/>
            <a:ext cx="6984999" cy="3916364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Clr>
                <a:schemeClr val="accent1"/>
              </a:buClr>
            </a:pPr>
            <a:r>
              <a:rPr lang="en-US" sz="2800" dirty="0"/>
              <a:t>Earn more by </a:t>
            </a:r>
            <a:r>
              <a:rPr lang="en-US" sz="2800" b="1" dirty="0">
                <a:solidFill>
                  <a:schemeClr val="accent1"/>
                </a:solidFill>
              </a:rPr>
              <a:t>working more hours</a:t>
            </a:r>
            <a:endParaRPr lang="en-US" sz="2800" dirty="0">
              <a:solidFill>
                <a:schemeClr val="accent1"/>
              </a:solidFill>
            </a:endParaRPr>
          </a:p>
          <a:p>
            <a:pPr>
              <a:spcAft>
                <a:spcPts val="2400"/>
              </a:spcAft>
              <a:buClr>
                <a:schemeClr val="accent1"/>
              </a:buClr>
            </a:pPr>
            <a:r>
              <a:rPr lang="en-US" sz="2800" dirty="0"/>
              <a:t>What can you cut out? Coffee at 7/11 rather than Starbucks</a:t>
            </a:r>
          </a:p>
          <a:p>
            <a:pPr>
              <a:spcAft>
                <a:spcPts val="2400"/>
              </a:spcAft>
              <a:buClr>
                <a:schemeClr val="accent1"/>
              </a:buClr>
            </a:pPr>
            <a:r>
              <a:rPr lang="en-US" sz="2800" dirty="0"/>
              <a:t>Be honest with yourself: do I really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need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this or do I simply </a:t>
            </a:r>
            <a:r>
              <a:rPr lang="en-US" sz="2800" b="1" dirty="0">
                <a:solidFill>
                  <a:schemeClr val="accent1"/>
                </a:solidFill>
              </a:rPr>
              <a:t>want</a:t>
            </a:r>
            <a:r>
              <a:rPr lang="en-US" sz="2800" dirty="0"/>
              <a:t> this?</a:t>
            </a:r>
          </a:p>
          <a:p>
            <a:pPr>
              <a:spcAft>
                <a:spcPts val="2400"/>
              </a:spcAft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6985001" cy="2070100"/>
          </a:xfrm>
        </p:spPr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Let’s Talk Savings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1" y="2235200"/>
            <a:ext cx="6057900" cy="3941764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Clr>
                <a:schemeClr val="accent3"/>
              </a:buClr>
            </a:pPr>
            <a:r>
              <a:rPr lang="en-US" sz="2800"/>
              <a:t>Savings Is the Key to Long Term Financial Success</a:t>
            </a:r>
          </a:p>
          <a:p>
            <a:pPr>
              <a:spcAft>
                <a:spcPts val="2400"/>
              </a:spcAft>
              <a:buClr>
                <a:schemeClr val="accent3"/>
              </a:buClr>
            </a:pPr>
            <a:r>
              <a:rPr lang="en-US" sz="2800"/>
              <a:t>Waiting to make a purchase until you have saved the money is worth the wait</a:t>
            </a:r>
          </a:p>
          <a:p>
            <a:pPr>
              <a:spcAft>
                <a:spcPts val="2400"/>
              </a:spcAft>
            </a:pPr>
            <a:endParaRPr lang="en-US" sz="280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9227" t="19762" r="7281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8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02871" y="679314"/>
            <a:ext cx="9786257" cy="50737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9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67" r="1666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Savings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2400"/>
              </a:spcAft>
              <a:buClr>
                <a:schemeClr val="accent3"/>
              </a:buClr>
            </a:pPr>
            <a:r>
              <a:rPr lang="en-US" sz="2800"/>
              <a:t>Savings works like credit cards, BUT IN REVERSE</a:t>
            </a:r>
          </a:p>
          <a:p>
            <a:pPr>
              <a:spcAft>
                <a:spcPts val="2400"/>
              </a:spcAft>
              <a:buClr>
                <a:schemeClr val="accent3"/>
              </a:buClr>
            </a:pPr>
            <a:r>
              <a:rPr lang="en-US" sz="2800"/>
              <a:t>You get paid interest for what you save  </a:t>
            </a:r>
          </a:p>
          <a:p>
            <a:pPr>
              <a:spcAft>
                <a:spcPts val="2400"/>
              </a:spcAft>
              <a:buClr>
                <a:schemeClr val="accent3"/>
              </a:buClr>
            </a:pPr>
            <a:r>
              <a:rPr lang="en-US" sz="2800"/>
              <a:t>The interest paid to you compounds – that means that you will get paid interest on other interest you were already paid </a:t>
            </a:r>
          </a:p>
          <a:p>
            <a:pPr>
              <a:spcAft>
                <a:spcPts val="2400"/>
              </a:spcAft>
            </a:pPr>
            <a:endParaRPr lang="en-US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28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300" y="1409700"/>
            <a:ext cx="5791200" cy="4564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600" b="1"/>
              <a:t>In What Situation can you Start Saving?</a:t>
            </a:r>
          </a:p>
          <a:p>
            <a:pPr marL="0" indent="0">
              <a:buNone/>
            </a:pPr>
            <a:endParaRPr lang="en-US" sz="3600"/>
          </a:p>
        </p:txBody>
      </p:sp>
      <p:sp>
        <p:nvSpPr>
          <p:cNvPr id="4" name="TextBox 3"/>
          <p:cNvSpPr txBox="1"/>
          <p:nvPr/>
        </p:nvSpPr>
        <p:spPr>
          <a:xfrm>
            <a:off x="736600" y="114300"/>
            <a:ext cx="27051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Franklin Gothic Heavy" panose="020B0903020102020204" pitchFamily="34" charset="0"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771900" y="2892287"/>
            <a:ext cx="5168900" cy="2383631"/>
          </a:xfrm>
          <a:prstGeom prst="roundRect">
            <a:avLst>
              <a:gd name="adj" fmla="val 11872"/>
            </a:avLst>
          </a:prstGeom>
          <a:solidFill>
            <a:srgbClr val="000000"/>
          </a:solidFill>
          <a:ln>
            <a:solidFill>
              <a:schemeClr val="bg1"/>
            </a:solidFill>
          </a:ln>
          <a:effectLst>
            <a:outerShdw blurRad="50800" dist="50800" dir="3000000" sx="101000" sy="101000" algn="tl" rotWithShape="0">
              <a:schemeClr val="accent3"/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2880" anchor="ctr">
            <a:spAutoFit/>
          </a:bodyPr>
          <a:lstStyle/>
          <a:p>
            <a:pPr marL="571500" lvl="1" indent="-571500" eaLnBrk="0" hangingPunct="0">
              <a:spcAft>
                <a:spcPts val="1200"/>
              </a:spcAft>
              <a:buAutoNum type="alphaLcPeriod"/>
              <a:defRPr/>
            </a:pPr>
            <a:r>
              <a:rPr lang="en-US" sz="2600"/>
              <a:t>Income = Expenses</a:t>
            </a:r>
          </a:p>
          <a:p>
            <a:pPr marL="571500" lvl="1" indent="-571500" eaLnBrk="0" hangingPunct="0">
              <a:spcAft>
                <a:spcPts val="1200"/>
              </a:spcAft>
              <a:buAutoNum type="alphaLcPeriod"/>
              <a:defRPr/>
            </a:pPr>
            <a:r>
              <a:rPr lang="en-US" sz="2600"/>
              <a:t>Income &gt; Expenses</a:t>
            </a:r>
          </a:p>
          <a:p>
            <a:pPr marL="571500" lvl="1" indent="-571500" eaLnBrk="0" hangingPunct="0">
              <a:spcAft>
                <a:spcPts val="1200"/>
              </a:spcAft>
              <a:buAutoNum type="alphaLcPeriod"/>
              <a:defRPr/>
            </a:pPr>
            <a:r>
              <a:rPr lang="en-US" sz="2600"/>
              <a:t>Income &lt; Expenses</a:t>
            </a:r>
          </a:p>
          <a:p>
            <a:pPr marL="571500" lvl="1" indent="-571500" eaLnBrk="0" hangingPunct="0">
              <a:spcAft>
                <a:spcPts val="1200"/>
              </a:spcAft>
              <a:buAutoNum type="alphaLcPeriod"/>
              <a:defRPr/>
            </a:pPr>
            <a:r>
              <a:rPr lang="en-US" sz="260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8850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300" y="1117601"/>
            <a:ext cx="6858000" cy="1117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3600" b="1"/>
              <a:t>Which One or More of the Following Help You to Save?</a:t>
            </a:r>
          </a:p>
          <a:p>
            <a:pPr marL="0" indent="0">
              <a:buNone/>
            </a:pPr>
            <a:endParaRPr lang="en-US" sz="3600"/>
          </a:p>
        </p:txBody>
      </p:sp>
      <p:sp>
        <p:nvSpPr>
          <p:cNvPr id="4" name="TextBox 3"/>
          <p:cNvSpPr txBox="1"/>
          <p:nvPr/>
        </p:nvSpPr>
        <p:spPr>
          <a:xfrm>
            <a:off x="736600" y="114300"/>
            <a:ext cx="27051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Franklin Gothic Heavy" panose="020B0903020102020204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46500" y="3360897"/>
            <a:ext cx="5168900" cy="2383631"/>
          </a:xfrm>
          <a:prstGeom prst="roundRect">
            <a:avLst>
              <a:gd name="adj" fmla="val 11339"/>
            </a:avLst>
          </a:prstGeom>
          <a:solidFill>
            <a:srgbClr val="000000"/>
          </a:solidFill>
          <a:ln>
            <a:solidFill>
              <a:schemeClr val="bg1"/>
            </a:solidFill>
          </a:ln>
          <a:effectLst>
            <a:outerShdw blurRad="50800" dist="50800" dir="3000000" sx="101000" sy="101000" algn="tl" rotWithShape="0">
              <a:schemeClr val="accent3"/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2880" anchor="ctr">
            <a:spAutoFit/>
          </a:bodyPr>
          <a:lstStyle/>
          <a:p>
            <a:pPr marL="571500" lvl="1" indent="-571500" eaLnBrk="0" hangingPunct="0">
              <a:spcAft>
                <a:spcPts val="1200"/>
              </a:spcAft>
              <a:buAutoNum type="alphaLcPeriod"/>
              <a:defRPr/>
            </a:pPr>
            <a:r>
              <a:rPr lang="en-US" sz="2600"/>
              <a:t>Increase Income</a:t>
            </a:r>
          </a:p>
          <a:p>
            <a:pPr marL="571500" lvl="1" indent="-571500" eaLnBrk="0" hangingPunct="0">
              <a:spcAft>
                <a:spcPts val="1200"/>
              </a:spcAft>
              <a:buAutoNum type="alphaLcPeriod"/>
              <a:defRPr/>
            </a:pPr>
            <a:r>
              <a:rPr lang="en-US" sz="2600"/>
              <a:t>Decrease Income</a:t>
            </a:r>
          </a:p>
          <a:p>
            <a:pPr marL="571500" lvl="1" indent="-571500" eaLnBrk="0" hangingPunct="0">
              <a:spcAft>
                <a:spcPts val="1200"/>
              </a:spcAft>
              <a:buAutoNum type="alphaLcPeriod"/>
              <a:defRPr/>
            </a:pPr>
            <a:r>
              <a:rPr lang="en-US" sz="2600"/>
              <a:t>Increase Expenses</a:t>
            </a:r>
          </a:p>
          <a:p>
            <a:pPr marL="571500" lvl="1" indent="-571500" eaLnBrk="0" hangingPunct="0">
              <a:spcAft>
                <a:spcPts val="1200"/>
              </a:spcAft>
              <a:buAutoNum type="alphaLcPeriod"/>
              <a:defRPr/>
            </a:pPr>
            <a:r>
              <a:rPr lang="en-US" sz="2600"/>
              <a:t>Decrease Expenses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2"/>
          <p:cNvSpPr txBox="1"/>
          <p:nvPr/>
        </p:nvSpPr>
        <p:spPr>
          <a:xfrm>
            <a:off x="3835400" y="2527301"/>
            <a:ext cx="5791200" cy="711199"/>
          </a:xfrm>
          <a:prstGeom prst="rect">
            <a:avLst/>
          </a:prstGeom>
        </p:spPr>
        <p:txBody>
          <a:bodyPr vert="horz" lIns="36576" tIns="36576" rIns="36576" bIns="36576" rtlCol="0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FontTx/>
              <a:buChar char="‒"/>
              <a:defRPr sz="2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FontTx/>
              <a:buChar char="‒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>
                <a:solidFill>
                  <a:schemeClr val="accent3">
                    <a:lumMod val="60000"/>
                    <a:lumOff val="40000"/>
                  </a:schemeClr>
                </a:solidFill>
              </a:rPr>
              <a:t>GOAL:  Income &gt; Expenses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b="1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5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562102"/>
            <a:ext cx="6803571" cy="4614863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Pay yourself first by setting aside money from every paycheck</a:t>
            </a:r>
          </a:p>
          <a:p>
            <a:pPr>
              <a:spcAft>
                <a:spcPts val="600"/>
              </a:spcAft>
            </a:pPr>
            <a:r>
              <a:rPr lang="en-US" dirty="0"/>
              <a:t>Automatic withdrawals from your paycheck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Easy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Effective</a:t>
            </a:r>
          </a:p>
          <a:p>
            <a:pPr>
              <a:spcAft>
                <a:spcPts val="1800"/>
              </a:spcAft>
            </a:pPr>
            <a:r>
              <a:rPr lang="en-US" dirty="0"/>
              <a:t>Once you are able to pay for your needs, you can include in your budget money for gifts or charity.</a:t>
            </a:r>
          </a:p>
          <a:p>
            <a:pPr>
              <a:spcAft>
                <a:spcPts val="0"/>
              </a:spcAft>
            </a:pPr>
            <a:r>
              <a:rPr lang="en-US" dirty="0"/>
              <a:t>Simple saving rule of thumb: </a:t>
            </a:r>
            <a:r>
              <a:rPr lang="en-US" b="1" dirty="0"/>
              <a:t>10-10-80</a:t>
            </a:r>
          </a:p>
          <a:p>
            <a:pPr lvl="1">
              <a:spcAft>
                <a:spcPts val="0"/>
              </a:spcAft>
            </a:pPr>
            <a:r>
              <a:rPr lang="en-US" b="1" dirty="0"/>
              <a:t>10% Directly to Savings</a:t>
            </a:r>
          </a:p>
          <a:p>
            <a:pPr lvl="1">
              <a:spcAft>
                <a:spcPts val="0"/>
              </a:spcAft>
            </a:pPr>
            <a:r>
              <a:rPr lang="en-US" b="1" dirty="0"/>
              <a:t>10% to Gifts/Charity</a:t>
            </a:r>
          </a:p>
          <a:p>
            <a:pPr lvl="1">
              <a:spcAft>
                <a:spcPts val="1800"/>
              </a:spcAft>
            </a:pPr>
            <a:r>
              <a:rPr lang="en-US" b="1" dirty="0"/>
              <a:t>80% for Expenses/Spending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737093"/>
              </p:ext>
            </p:extLst>
          </p:nvPr>
        </p:nvGraphicFramePr>
        <p:xfrm>
          <a:off x="7206342" y="1121568"/>
          <a:ext cx="4724400" cy="461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3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Goals </a:t>
            </a:r>
            <a:br>
              <a:rPr lang="en-US"/>
            </a:br>
            <a:r>
              <a:rPr lang="en-US" sz="3200" b="0"/>
              <a:t>(identify and write down) Be Specific.  Be Realistic!</a:t>
            </a:r>
            <a:endParaRPr lang="en-US" sz="2800" b="0"/>
          </a:p>
        </p:txBody>
      </p:sp>
      <p:grpSp>
        <p:nvGrpSpPr>
          <p:cNvPr id="26" name="Group 25"/>
          <p:cNvGrpSpPr/>
          <p:nvPr/>
        </p:nvGrpSpPr>
        <p:grpSpPr>
          <a:xfrm>
            <a:off x="1323849" y="1562100"/>
            <a:ext cx="4169663" cy="4624388"/>
            <a:chOff x="1146049" y="1562100"/>
            <a:chExt cx="4169663" cy="4624388"/>
          </a:xfrm>
        </p:grpSpPr>
        <p:grpSp>
          <p:nvGrpSpPr>
            <p:cNvPr id="18" name="Group 17"/>
            <p:cNvGrpSpPr/>
            <p:nvPr/>
          </p:nvGrpSpPr>
          <p:grpSpPr>
            <a:xfrm>
              <a:off x="1146049" y="1562100"/>
              <a:ext cx="4169663" cy="4624388"/>
              <a:chOff x="1464335" y="1562100"/>
              <a:chExt cx="3985489" cy="4533350"/>
            </a:xfrm>
            <a:gradFill>
              <a:gsLst>
                <a:gs pos="55000">
                  <a:srgbClr val="D391E9"/>
                </a:gs>
                <a:gs pos="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/>
              <a:tileRect/>
            </a:gradFill>
          </p:grpSpPr>
          <p:grpSp>
            <p:nvGrpSpPr>
              <p:cNvPr id="17" name="Group 16"/>
              <p:cNvGrpSpPr/>
              <p:nvPr/>
            </p:nvGrpSpPr>
            <p:grpSpPr>
              <a:xfrm>
                <a:off x="1464335" y="1562100"/>
                <a:ext cx="3985489" cy="4533350"/>
                <a:chOff x="1464335" y="1562100"/>
                <a:chExt cx="3534385" cy="4533350"/>
              </a:xfrm>
              <a:grpFill/>
            </p:grpSpPr>
            <p:sp>
              <p:nvSpPr>
                <p:cNvPr id="14" name="Freeform 5"/>
                <p:cNvSpPr/>
                <p:nvPr/>
              </p:nvSpPr>
              <p:spPr>
                <a:xfrm>
                  <a:off x="1464335" y="2099587"/>
                  <a:ext cx="3534385" cy="3995863"/>
                </a:xfrm>
                <a:custGeom>
                  <a:avLst/>
                  <a:gdLst>
                    <a:gd name="T0" fmla="*/ 1015 w 1096"/>
                    <a:gd name="T1" fmla="*/ 1239 h 1239"/>
                    <a:gd name="T2" fmla="*/ 81 w 1096"/>
                    <a:gd name="T3" fmla="*/ 1239 h 1239"/>
                    <a:gd name="T4" fmla="*/ 0 w 1096"/>
                    <a:gd name="T5" fmla="*/ 1158 h 1239"/>
                    <a:gd name="T6" fmla="*/ 0 w 1096"/>
                    <a:gd name="T7" fmla="*/ 80 h 1239"/>
                    <a:gd name="T8" fmla="*/ 81 w 1096"/>
                    <a:gd name="T9" fmla="*/ 0 h 1239"/>
                    <a:gd name="T10" fmla="*/ 343 w 1096"/>
                    <a:gd name="T11" fmla="*/ 0 h 1239"/>
                    <a:gd name="T12" fmla="*/ 343 w 1096"/>
                    <a:gd name="T13" fmla="*/ 20 h 1239"/>
                    <a:gd name="T14" fmla="*/ 81 w 1096"/>
                    <a:gd name="T15" fmla="*/ 20 h 1239"/>
                    <a:gd name="T16" fmla="*/ 20 w 1096"/>
                    <a:gd name="T17" fmla="*/ 80 h 1239"/>
                    <a:gd name="T18" fmla="*/ 20 w 1096"/>
                    <a:gd name="T19" fmla="*/ 1158 h 1239"/>
                    <a:gd name="T20" fmla="*/ 81 w 1096"/>
                    <a:gd name="T21" fmla="*/ 1219 h 1239"/>
                    <a:gd name="T22" fmla="*/ 1015 w 1096"/>
                    <a:gd name="T23" fmla="*/ 1219 h 1239"/>
                    <a:gd name="T24" fmla="*/ 1076 w 1096"/>
                    <a:gd name="T25" fmla="*/ 1158 h 1239"/>
                    <a:gd name="T26" fmla="*/ 1076 w 1096"/>
                    <a:gd name="T27" fmla="*/ 80 h 1239"/>
                    <a:gd name="T28" fmla="*/ 1015 w 1096"/>
                    <a:gd name="T29" fmla="*/ 20 h 1239"/>
                    <a:gd name="T30" fmla="*/ 753 w 1096"/>
                    <a:gd name="T31" fmla="*/ 20 h 1239"/>
                    <a:gd name="T32" fmla="*/ 753 w 1096"/>
                    <a:gd name="T33" fmla="*/ 0 h 1239"/>
                    <a:gd name="T34" fmla="*/ 1015 w 1096"/>
                    <a:gd name="T35" fmla="*/ 0 h 1239"/>
                    <a:gd name="T36" fmla="*/ 1096 w 1096"/>
                    <a:gd name="T37" fmla="*/ 80 h 1239"/>
                    <a:gd name="T38" fmla="*/ 1096 w 1096"/>
                    <a:gd name="T39" fmla="*/ 1158 h 1239"/>
                    <a:gd name="T40" fmla="*/ 1015 w 1096"/>
                    <a:gd name="T41" fmla="*/ 1239 h 1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6" h="1239">
                      <a:moveTo>
                        <a:pt x="1015" y="1239"/>
                      </a:moveTo>
                      <a:cubicBezTo>
                        <a:pt x="81" y="1239"/>
                        <a:pt x="81" y="1239"/>
                        <a:pt x="81" y="1239"/>
                      </a:cubicBezTo>
                      <a:cubicBezTo>
                        <a:pt x="36" y="1239"/>
                        <a:pt x="0" y="1203"/>
                        <a:pt x="0" y="1158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36"/>
                        <a:pt x="36" y="0"/>
                        <a:pt x="81" y="0"/>
                      </a:cubicBezTo>
                      <a:cubicBezTo>
                        <a:pt x="343" y="0"/>
                        <a:pt x="343" y="0"/>
                        <a:pt x="343" y="0"/>
                      </a:cubicBezTo>
                      <a:cubicBezTo>
                        <a:pt x="343" y="20"/>
                        <a:pt x="343" y="20"/>
                        <a:pt x="343" y="20"/>
                      </a:cubicBezTo>
                      <a:cubicBezTo>
                        <a:pt x="81" y="20"/>
                        <a:pt x="81" y="20"/>
                        <a:pt x="81" y="20"/>
                      </a:cubicBezTo>
                      <a:cubicBezTo>
                        <a:pt x="47" y="20"/>
                        <a:pt x="20" y="47"/>
                        <a:pt x="20" y="80"/>
                      </a:cubicBezTo>
                      <a:cubicBezTo>
                        <a:pt x="20" y="1158"/>
                        <a:pt x="20" y="1158"/>
                        <a:pt x="20" y="1158"/>
                      </a:cubicBezTo>
                      <a:cubicBezTo>
                        <a:pt x="20" y="1192"/>
                        <a:pt x="47" y="1219"/>
                        <a:pt x="81" y="1219"/>
                      </a:cubicBezTo>
                      <a:cubicBezTo>
                        <a:pt x="1015" y="1219"/>
                        <a:pt x="1015" y="1219"/>
                        <a:pt x="1015" y="1219"/>
                      </a:cubicBezTo>
                      <a:cubicBezTo>
                        <a:pt x="1049" y="1219"/>
                        <a:pt x="1076" y="1192"/>
                        <a:pt x="1076" y="1158"/>
                      </a:cubicBezTo>
                      <a:cubicBezTo>
                        <a:pt x="1076" y="80"/>
                        <a:pt x="1076" y="80"/>
                        <a:pt x="1076" y="80"/>
                      </a:cubicBezTo>
                      <a:cubicBezTo>
                        <a:pt x="1076" y="47"/>
                        <a:pt x="1049" y="20"/>
                        <a:pt x="1015" y="20"/>
                      </a:cubicBezTo>
                      <a:cubicBezTo>
                        <a:pt x="753" y="20"/>
                        <a:pt x="753" y="20"/>
                        <a:pt x="753" y="20"/>
                      </a:cubicBezTo>
                      <a:cubicBezTo>
                        <a:pt x="753" y="0"/>
                        <a:pt x="753" y="0"/>
                        <a:pt x="753" y="0"/>
                      </a:cubicBezTo>
                      <a:cubicBezTo>
                        <a:pt x="1015" y="0"/>
                        <a:pt x="1015" y="0"/>
                        <a:pt x="1015" y="0"/>
                      </a:cubicBezTo>
                      <a:cubicBezTo>
                        <a:pt x="1060" y="0"/>
                        <a:pt x="1096" y="36"/>
                        <a:pt x="1096" y="80"/>
                      </a:cubicBezTo>
                      <a:cubicBezTo>
                        <a:pt x="1096" y="1158"/>
                        <a:pt x="1096" y="1158"/>
                        <a:pt x="1096" y="1158"/>
                      </a:cubicBezTo>
                      <a:cubicBezTo>
                        <a:pt x="1096" y="1203"/>
                        <a:pt x="1060" y="1239"/>
                        <a:pt x="1015" y="12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7"/>
                <p:cNvSpPr>
                  <a:spLocks noEditPoints="1"/>
                </p:cNvSpPr>
                <p:nvPr/>
              </p:nvSpPr>
              <p:spPr>
                <a:xfrm>
                  <a:off x="2537952" y="1562100"/>
                  <a:ext cx="1385794" cy="769584"/>
                </a:xfrm>
                <a:custGeom>
                  <a:avLst/>
                  <a:gdLst>
                    <a:gd name="T0" fmla="*/ 387 w 430"/>
                    <a:gd name="T1" fmla="*/ 239 h 239"/>
                    <a:gd name="T2" fmla="*/ 43 w 430"/>
                    <a:gd name="T3" fmla="*/ 239 h 239"/>
                    <a:gd name="T4" fmla="*/ 0 w 430"/>
                    <a:gd name="T5" fmla="*/ 196 h 239"/>
                    <a:gd name="T6" fmla="*/ 0 w 430"/>
                    <a:gd name="T7" fmla="*/ 124 h 239"/>
                    <a:gd name="T8" fmla="*/ 43 w 430"/>
                    <a:gd name="T9" fmla="*/ 81 h 239"/>
                    <a:gd name="T10" fmla="*/ 116 w 430"/>
                    <a:gd name="T11" fmla="*/ 81 h 239"/>
                    <a:gd name="T12" fmla="*/ 126 w 430"/>
                    <a:gd name="T13" fmla="*/ 73 h 239"/>
                    <a:gd name="T14" fmla="*/ 215 w 430"/>
                    <a:gd name="T15" fmla="*/ 0 h 239"/>
                    <a:gd name="T16" fmla="*/ 304 w 430"/>
                    <a:gd name="T17" fmla="*/ 73 h 239"/>
                    <a:gd name="T18" fmla="*/ 314 w 430"/>
                    <a:gd name="T19" fmla="*/ 81 h 239"/>
                    <a:gd name="T20" fmla="*/ 387 w 430"/>
                    <a:gd name="T21" fmla="*/ 81 h 239"/>
                    <a:gd name="T22" fmla="*/ 430 w 430"/>
                    <a:gd name="T23" fmla="*/ 124 h 239"/>
                    <a:gd name="T24" fmla="*/ 430 w 430"/>
                    <a:gd name="T25" fmla="*/ 196 h 239"/>
                    <a:gd name="T26" fmla="*/ 387 w 430"/>
                    <a:gd name="T27" fmla="*/ 239 h 239"/>
                    <a:gd name="T28" fmla="*/ 43 w 430"/>
                    <a:gd name="T29" fmla="*/ 101 h 239"/>
                    <a:gd name="T30" fmla="*/ 20 w 430"/>
                    <a:gd name="T31" fmla="*/ 124 h 239"/>
                    <a:gd name="T32" fmla="*/ 20 w 430"/>
                    <a:gd name="T33" fmla="*/ 196 h 239"/>
                    <a:gd name="T34" fmla="*/ 43 w 430"/>
                    <a:gd name="T35" fmla="*/ 219 h 239"/>
                    <a:gd name="T36" fmla="*/ 387 w 430"/>
                    <a:gd name="T37" fmla="*/ 219 h 239"/>
                    <a:gd name="T38" fmla="*/ 410 w 430"/>
                    <a:gd name="T39" fmla="*/ 196 h 239"/>
                    <a:gd name="T40" fmla="*/ 410 w 430"/>
                    <a:gd name="T41" fmla="*/ 124 h 239"/>
                    <a:gd name="T42" fmla="*/ 387 w 430"/>
                    <a:gd name="T43" fmla="*/ 101 h 239"/>
                    <a:gd name="T44" fmla="*/ 314 w 430"/>
                    <a:gd name="T45" fmla="*/ 101 h 239"/>
                    <a:gd name="T46" fmla="*/ 285 w 430"/>
                    <a:gd name="T47" fmla="*/ 77 h 239"/>
                    <a:gd name="T48" fmla="*/ 215 w 430"/>
                    <a:gd name="T49" fmla="*/ 20 h 239"/>
                    <a:gd name="T50" fmla="*/ 145 w 430"/>
                    <a:gd name="T51" fmla="*/ 77 h 239"/>
                    <a:gd name="T52" fmla="*/ 116 w 430"/>
                    <a:gd name="T53" fmla="*/ 101 h 239"/>
                    <a:gd name="T54" fmla="*/ 43 w 430"/>
                    <a:gd name="T55" fmla="*/ 101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0" h="239">
                      <a:moveTo>
                        <a:pt x="387" y="239"/>
                      </a:moveTo>
                      <a:cubicBezTo>
                        <a:pt x="43" y="239"/>
                        <a:pt x="43" y="239"/>
                        <a:pt x="43" y="239"/>
                      </a:cubicBezTo>
                      <a:cubicBezTo>
                        <a:pt x="19" y="239"/>
                        <a:pt x="0" y="219"/>
                        <a:pt x="0" y="196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100"/>
                        <a:pt x="19" y="81"/>
                        <a:pt x="43" y="81"/>
                      </a:cubicBezTo>
                      <a:cubicBezTo>
                        <a:pt x="116" y="81"/>
                        <a:pt x="116" y="81"/>
                        <a:pt x="116" y="81"/>
                      </a:cubicBezTo>
                      <a:cubicBezTo>
                        <a:pt x="121" y="81"/>
                        <a:pt x="125" y="77"/>
                        <a:pt x="126" y="73"/>
                      </a:cubicBezTo>
                      <a:cubicBezTo>
                        <a:pt x="135" y="31"/>
                        <a:pt x="172" y="0"/>
                        <a:pt x="215" y="0"/>
                      </a:cubicBezTo>
                      <a:cubicBezTo>
                        <a:pt x="258" y="0"/>
                        <a:pt x="295" y="31"/>
                        <a:pt x="304" y="73"/>
                      </a:cubicBezTo>
                      <a:cubicBezTo>
                        <a:pt x="305" y="77"/>
                        <a:pt x="309" y="81"/>
                        <a:pt x="314" y="81"/>
                      </a:cubicBezTo>
                      <a:cubicBezTo>
                        <a:pt x="387" y="81"/>
                        <a:pt x="387" y="81"/>
                        <a:pt x="387" y="81"/>
                      </a:cubicBezTo>
                      <a:cubicBezTo>
                        <a:pt x="411" y="81"/>
                        <a:pt x="430" y="100"/>
                        <a:pt x="430" y="124"/>
                      </a:cubicBezTo>
                      <a:cubicBezTo>
                        <a:pt x="430" y="196"/>
                        <a:pt x="430" y="196"/>
                        <a:pt x="430" y="196"/>
                      </a:cubicBezTo>
                      <a:cubicBezTo>
                        <a:pt x="430" y="219"/>
                        <a:pt x="411" y="239"/>
                        <a:pt x="387" y="239"/>
                      </a:cubicBezTo>
                      <a:close/>
                      <a:moveTo>
                        <a:pt x="43" y="101"/>
                      </a:moveTo>
                      <a:cubicBezTo>
                        <a:pt x="30" y="101"/>
                        <a:pt x="20" y="111"/>
                        <a:pt x="20" y="124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20" y="208"/>
                        <a:pt x="30" y="219"/>
                        <a:pt x="43" y="219"/>
                      </a:cubicBezTo>
                      <a:cubicBezTo>
                        <a:pt x="387" y="219"/>
                        <a:pt x="387" y="219"/>
                        <a:pt x="387" y="219"/>
                      </a:cubicBezTo>
                      <a:cubicBezTo>
                        <a:pt x="400" y="219"/>
                        <a:pt x="410" y="208"/>
                        <a:pt x="410" y="196"/>
                      </a:cubicBezTo>
                      <a:cubicBezTo>
                        <a:pt x="410" y="124"/>
                        <a:pt x="410" y="124"/>
                        <a:pt x="410" y="124"/>
                      </a:cubicBezTo>
                      <a:cubicBezTo>
                        <a:pt x="410" y="111"/>
                        <a:pt x="400" y="101"/>
                        <a:pt x="387" y="101"/>
                      </a:cubicBezTo>
                      <a:cubicBezTo>
                        <a:pt x="314" y="101"/>
                        <a:pt x="314" y="101"/>
                        <a:pt x="314" y="101"/>
                      </a:cubicBezTo>
                      <a:cubicBezTo>
                        <a:pt x="300" y="101"/>
                        <a:pt x="287" y="91"/>
                        <a:pt x="285" y="77"/>
                      </a:cubicBezTo>
                      <a:cubicBezTo>
                        <a:pt x="278" y="44"/>
                        <a:pt x="248" y="20"/>
                        <a:pt x="215" y="20"/>
                      </a:cubicBezTo>
                      <a:cubicBezTo>
                        <a:pt x="181" y="20"/>
                        <a:pt x="152" y="44"/>
                        <a:pt x="145" y="77"/>
                      </a:cubicBezTo>
                      <a:cubicBezTo>
                        <a:pt x="143" y="91"/>
                        <a:pt x="130" y="101"/>
                        <a:pt x="116" y="101"/>
                      </a:cubicBezTo>
                      <a:lnTo>
                        <a:pt x="43" y="1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" name="Oval 8"/>
              <p:cNvSpPr>
                <a:spLocks noChangeArrowheads="1"/>
              </p:cNvSpPr>
              <p:nvPr/>
            </p:nvSpPr>
            <p:spPr>
              <a:xfrm>
                <a:off x="3385821" y="1745335"/>
                <a:ext cx="142516" cy="14251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377697" y="2522452"/>
              <a:ext cx="3803904" cy="32932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42900" indent="-342900">
                <a:spcAft>
                  <a:spcPts val="1800"/>
                </a:spcAft>
                <a:buClr>
                  <a:schemeClr val="accent4">
                    <a:lumMod val="40000"/>
                    <a:lumOff val="6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en-US" sz="2200">
                  <a:solidFill>
                    <a:schemeClr val="bg1"/>
                  </a:solidFill>
                </a:rPr>
                <a:t>Vacation</a:t>
              </a:r>
            </a:p>
            <a:p>
              <a:pPr marL="342900" indent="-342900">
                <a:spcAft>
                  <a:spcPts val="1800"/>
                </a:spcAft>
                <a:buClr>
                  <a:schemeClr val="accent4">
                    <a:lumMod val="40000"/>
                    <a:lumOff val="6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en-US" sz="2200">
                  <a:solidFill>
                    <a:schemeClr val="bg1"/>
                  </a:solidFill>
                </a:rPr>
                <a:t>College</a:t>
              </a:r>
            </a:p>
            <a:p>
              <a:pPr marL="342900" indent="-342900">
                <a:spcAft>
                  <a:spcPts val="1800"/>
                </a:spcAft>
                <a:buClr>
                  <a:schemeClr val="accent4">
                    <a:lumMod val="40000"/>
                    <a:lumOff val="6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en-US" sz="2200">
                  <a:solidFill>
                    <a:schemeClr val="bg1"/>
                  </a:solidFill>
                </a:rPr>
                <a:t>Down payment for Car or House</a:t>
              </a:r>
            </a:p>
            <a:p>
              <a:pPr marL="342900" indent="-342900">
                <a:spcAft>
                  <a:spcPts val="1800"/>
                </a:spcAft>
                <a:buClr>
                  <a:schemeClr val="accent4">
                    <a:lumMod val="40000"/>
                    <a:lumOff val="6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en-US" sz="2200">
                  <a:solidFill>
                    <a:schemeClr val="bg1"/>
                  </a:solidFill>
                </a:rPr>
                <a:t>Avoid Debt</a:t>
              </a:r>
            </a:p>
            <a:p>
              <a:pPr marL="342900" indent="-342900">
                <a:spcAft>
                  <a:spcPts val="1800"/>
                </a:spcAft>
                <a:buClr>
                  <a:schemeClr val="accent4">
                    <a:lumMod val="40000"/>
                    <a:lumOff val="6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en-US" sz="2200">
                  <a:solidFill>
                    <a:schemeClr val="bg1"/>
                  </a:solidFill>
                </a:rPr>
                <a:t>Pay off credit card debt/ student debt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83249" y="1562100"/>
            <a:ext cx="4169663" cy="4624388"/>
            <a:chOff x="6683249" y="1562100"/>
            <a:chExt cx="4169663" cy="4624388"/>
          </a:xfrm>
        </p:grpSpPr>
        <p:grpSp>
          <p:nvGrpSpPr>
            <p:cNvPr id="19" name="Group 18"/>
            <p:cNvGrpSpPr/>
            <p:nvPr/>
          </p:nvGrpSpPr>
          <p:grpSpPr>
            <a:xfrm>
              <a:off x="6683249" y="1562100"/>
              <a:ext cx="4169663" cy="4624388"/>
              <a:chOff x="1464335" y="1562100"/>
              <a:chExt cx="3985489" cy="4533350"/>
            </a:xfrm>
            <a:gradFill flip="none" rotWithShape="1">
              <a:gsLst>
                <a:gs pos="63990">
                  <a:srgbClr val="9DB3F5"/>
                </a:gs>
                <a:gs pos="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/>
              <a:tileRect/>
            </a:gradFill>
          </p:grpSpPr>
          <p:grpSp>
            <p:nvGrpSpPr>
              <p:cNvPr id="20" name="Group 19"/>
              <p:cNvGrpSpPr/>
              <p:nvPr/>
            </p:nvGrpSpPr>
            <p:grpSpPr>
              <a:xfrm>
                <a:off x="1464335" y="1562100"/>
                <a:ext cx="3985489" cy="4533350"/>
                <a:chOff x="1464335" y="1562100"/>
                <a:chExt cx="3534385" cy="4533350"/>
              </a:xfrm>
              <a:grpFill/>
            </p:grpSpPr>
            <p:sp>
              <p:nvSpPr>
                <p:cNvPr id="22" name="Freeform 5"/>
                <p:cNvSpPr/>
                <p:nvPr/>
              </p:nvSpPr>
              <p:spPr>
                <a:xfrm>
                  <a:off x="1464335" y="2099587"/>
                  <a:ext cx="3534385" cy="3995863"/>
                </a:xfrm>
                <a:custGeom>
                  <a:avLst/>
                  <a:gdLst>
                    <a:gd name="T0" fmla="*/ 1015 w 1096"/>
                    <a:gd name="T1" fmla="*/ 1239 h 1239"/>
                    <a:gd name="T2" fmla="*/ 81 w 1096"/>
                    <a:gd name="T3" fmla="*/ 1239 h 1239"/>
                    <a:gd name="T4" fmla="*/ 0 w 1096"/>
                    <a:gd name="T5" fmla="*/ 1158 h 1239"/>
                    <a:gd name="T6" fmla="*/ 0 w 1096"/>
                    <a:gd name="T7" fmla="*/ 80 h 1239"/>
                    <a:gd name="T8" fmla="*/ 81 w 1096"/>
                    <a:gd name="T9" fmla="*/ 0 h 1239"/>
                    <a:gd name="T10" fmla="*/ 343 w 1096"/>
                    <a:gd name="T11" fmla="*/ 0 h 1239"/>
                    <a:gd name="T12" fmla="*/ 343 w 1096"/>
                    <a:gd name="T13" fmla="*/ 20 h 1239"/>
                    <a:gd name="T14" fmla="*/ 81 w 1096"/>
                    <a:gd name="T15" fmla="*/ 20 h 1239"/>
                    <a:gd name="T16" fmla="*/ 20 w 1096"/>
                    <a:gd name="T17" fmla="*/ 80 h 1239"/>
                    <a:gd name="T18" fmla="*/ 20 w 1096"/>
                    <a:gd name="T19" fmla="*/ 1158 h 1239"/>
                    <a:gd name="T20" fmla="*/ 81 w 1096"/>
                    <a:gd name="T21" fmla="*/ 1219 h 1239"/>
                    <a:gd name="T22" fmla="*/ 1015 w 1096"/>
                    <a:gd name="T23" fmla="*/ 1219 h 1239"/>
                    <a:gd name="T24" fmla="*/ 1076 w 1096"/>
                    <a:gd name="T25" fmla="*/ 1158 h 1239"/>
                    <a:gd name="T26" fmla="*/ 1076 w 1096"/>
                    <a:gd name="T27" fmla="*/ 80 h 1239"/>
                    <a:gd name="T28" fmla="*/ 1015 w 1096"/>
                    <a:gd name="T29" fmla="*/ 20 h 1239"/>
                    <a:gd name="T30" fmla="*/ 753 w 1096"/>
                    <a:gd name="T31" fmla="*/ 20 h 1239"/>
                    <a:gd name="T32" fmla="*/ 753 w 1096"/>
                    <a:gd name="T33" fmla="*/ 0 h 1239"/>
                    <a:gd name="T34" fmla="*/ 1015 w 1096"/>
                    <a:gd name="T35" fmla="*/ 0 h 1239"/>
                    <a:gd name="T36" fmla="*/ 1096 w 1096"/>
                    <a:gd name="T37" fmla="*/ 80 h 1239"/>
                    <a:gd name="T38" fmla="*/ 1096 w 1096"/>
                    <a:gd name="T39" fmla="*/ 1158 h 1239"/>
                    <a:gd name="T40" fmla="*/ 1015 w 1096"/>
                    <a:gd name="T41" fmla="*/ 1239 h 1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96" h="1239">
                      <a:moveTo>
                        <a:pt x="1015" y="1239"/>
                      </a:moveTo>
                      <a:cubicBezTo>
                        <a:pt x="81" y="1239"/>
                        <a:pt x="81" y="1239"/>
                        <a:pt x="81" y="1239"/>
                      </a:cubicBezTo>
                      <a:cubicBezTo>
                        <a:pt x="36" y="1239"/>
                        <a:pt x="0" y="1203"/>
                        <a:pt x="0" y="1158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36"/>
                        <a:pt x="36" y="0"/>
                        <a:pt x="81" y="0"/>
                      </a:cubicBezTo>
                      <a:cubicBezTo>
                        <a:pt x="343" y="0"/>
                        <a:pt x="343" y="0"/>
                        <a:pt x="343" y="0"/>
                      </a:cubicBezTo>
                      <a:cubicBezTo>
                        <a:pt x="343" y="20"/>
                        <a:pt x="343" y="20"/>
                        <a:pt x="343" y="20"/>
                      </a:cubicBezTo>
                      <a:cubicBezTo>
                        <a:pt x="81" y="20"/>
                        <a:pt x="81" y="20"/>
                        <a:pt x="81" y="20"/>
                      </a:cubicBezTo>
                      <a:cubicBezTo>
                        <a:pt x="47" y="20"/>
                        <a:pt x="20" y="47"/>
                        <a:pt x="20" y="80"/>
                      </a:cubicBezTo>
                      <a:cubicBezTo>
                        <a:pt x="20" y="1158"/>
                        <a:pt x="20" y="1158"/>
                        <a:pt x="20" y="1158"/>
                      </a:cubicBezTo>
                      <a:cubicBezTo>
                        <a:pt x="20" y="1192"/>
                        <a:pt x="47" y="1219"/>
                        <a:pt x="81" y="1219"/>
                      </a:cubicBezTo>
                      <a:cubicBezTo>
                        <a:pt x="1015" y="1219"/>
                        <a:pt x="1015" y="1219"/>
                        <a:pt x="1015" y="1219"/>
                      </a:cubicBezTo>
                      <a:cubicBezTo>
                        <a:pt x="1049" y="1219"/>
                        <a:pt x="1076" y="1192"/>
                        <a:pt x="1076" y="1158"/>
                      </a:cubicBezTo>
                      <a:cubicBezTo>
                        <a:pt x="1076" y="80"/>
                        <a:pt x="1076" y="80"/>
                        <a:pt x="1076" y="80"/>
                      </a:cubicBezTo>
                      <a:cubicBezTo>
                        <a:pt x="1076" y="47"/>
                        <a:pt x="1049" y="20"/>
                        <a:pt x="1015" y="20"/>
                      </a:cubicBezTo>
                      <a:cubicBezTo>
                        <a:pt x="753" y="20"/>
                        <a:pt x="753" y="20"/>
                        <a:pt x="753" y="20"/>
                      </a:cubicBezTo>
                      <a:cubicBezTo>
                        <a:pt x="753" y="0"/>
                        <a:pt x="753" y="0"/>
                        <a:pt x="753" y="0"/>
                      </a:cubicBezTo>
                      <a:cubicBezTo>
                        <a:pt x="1015" y="0"/>
                        <a:pt x="1015" y="0"/>
                        <a:pt x="1015" y="0"/>
                      </a:cubicBezTo>
                      <a:cubicBezTo>
                        <a:pt x="1060" y="0"/>
                        <a:pt x="1096" y="36"/>
                        <a:pt x="1096" y="80"/>
                      </a:cubicBezTo>
                      <a:cubicBezTo>
                        <a:pt x="1096" y="1158"/>
                        <a:pt x="1096" y="1158"/>
                        <a:pt x="1096" y="1158"/>
                      </a:cubicBezTo>
                      <a:cubicBezTo>
                        <a:pt x="1096" y="1203"/>
                        <a:pt x="1060" y="1239"/>
                        <a:pt x="1015" y="12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7"/>
                <p:cNvSpPr>
                  <a:spLocks noEditPoints="1"/>
                </p:cNvSpPr>
                <p:nvPr/>
              </p:nvSpPr>
              <p:spPr>
                <a:xfrm>
                  <a:off x="2537952" y="1562100"/>
                  <a:ext cx="1385794" cy="769584"/>
                </a:xfrm>
                <a:custGeom>
                  <a:avLst/>
                  <a:gdLst>
                    <a:gd name="T0" fmla="*/ 387 w 430"/>
                    <a:gd name="T1" fmla="*/ 239 h 239"/>
                    <a:gd name="T2" fmla="*/ 43 w 430"/>
                    <a:gd name="T3" fmla="*/ 239 h 239"/>
                    <a:gd name="T4" fmla="*/ 0 w 430"/>
                    <a:gd name="T5" fmla="*/ 196 h 239"/>
                    <a:gd name="T6" fmla="*/ 0 w 430"/>
                    <a:gd name="T7" fmla="*/ 124 h 239"/>
                    <a:gd name="T8" fmla="*/ 43 w 430"/>
                    <a:gd name="T9" fmla="*/ 81 h 239"/>
                    <a:gd name="T10" fmla="*/ 116 w 430"/>
                    <a:gd name="T11" fmla="*/ 81 h 239"/>
                    <a:gd name="T12" fmla="*/ 126 w 430"/>
                    <a:gd name="T13" fmla="*/ 73 h 239"/>
                    <a:gd name="T14" fmla="*/ 215 w 430"/>
                    <a:gd name="T15" fmla="*/ 0 h 239"/>
                    <a:gd name="T16" fmla="*/ 304 w 430"/>
                    <a:gd name="T17" fmla="*/ 73 h 239"/>
                    <a:gd name="T18" fmla="*/ 314 w 430"/>
                    <a:gd name="T19" fmla="*/ 81 h 239"/>
                    <a:gd name="T20" fmla="*/ 387 w 430"/>
                    <a:gd name="T21" fmla="*/ 81 h 239"/>
                    <a:gd name="T22" fmla="*/ 430 w 430"/>
                    <a:gd name="T23" fmla="*/ 124 h 239"/>
                    <a:gd name="T24" fmla="*/ 430 w 430"/>
                    <a:gd name="T25" fmla="*/ 196 h 239"/>
                    <a:gd name="T26" fmla="*/ 387 w 430"/>
                    <a:gd name="T27" fmla="*/ 239 h 239"/>
                    <a:gd name="T28" fmla="*/ 43 w 430"/>
                    <a:gd name="T29" fmla="*/ 101 h 239"/>
                    <a:gd name="T30" fmla="*/ 20 w 430"/>
                    <a:gd name="T31" fmla="*/ 124 h 239"/>
                    <a:gd name="T32" fmla="*/ 20 w 430"/>
                    <a:gd name="T33" fmla="*/ 196 h 239"/>
                    <a:gd name="T34" fmla="*/ 43 w 430"/>
                    <a:gd name="T35" fmla="*/ 219 h 239"/>
                    <a:gd name="T36" fmla="*/ 387 w 430"/>
                    <a:gd name="T37" fmla="*/ 219 h 239"/>
                    <a:gd name="T38" fmla="*/ 410 w 430"/>
                    <a:gd name="T39" fmla="*/ 196 h 239"/>
                    <a:gd name="T40" fmla="*/ 410 w 430"/>
                    <a:gd name="T41" fmla="*/ 124 h 239"/>
                    <a:gd name="T42" fmla="*/ 387 w 430"/>
                    <a:gd name="T43" fmla="*/ 101 h 239"/>
                    <a:gd name="T44" fmla="*/ 314 w 430"/>
                    <a:gd name="T45" fmla="*/ 101 h 239"/>
                    <a:gd name="T46" fmla="*/ 285 w 430"/>
                    <a:gd name="T47" fmla="*/ 77 h 239"/>
                    <a:gd name="T48" fmla="*/ 215 w 430"/>
                    <a:gd name="T49" fmla="*/ 20 h 239"/>
                    <a:gd name="T50" fmla="*/ 145 w 430"/>
                    <a:gd name="T51" fmla="*/ 77 h 239"/>
                    <a:gd name="T52" fmla="*/ 116 w 430"/>
                    <a:gd name="T53" fmla="*/ 101 h 239"/>
                    <a:gd name="T54" fmla="*/ 43 w 430"/>
                    <a:gd name="T55" fmla="*/ 101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0" h="239">
                      <a:moveTo>
                        <a:pt x="387" y="239"/>
                      </a:moveTo>
                      <a:cubicBezTo>
                        <a:pt x="43" y="239"/>
                        <a:pt x="43" y="239"/>
                        <a:pt x="43" y="239"/>
                      </a:cubicBezTo>
                      <a:cubicBezTo>
                        <a:pt x="19" y="239"/>
                        <a:pt x="0" y="219"/>
                        <a:pt x="0" y="196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100"/>
                        <a:pt x="19" y="81"/>
                        <a:pt x="43" y="81"/>
                      </a:cubicBezTo>
                      <a:cubicBezTo>
                        <a:pt x="116" y="81"/>
                        <a:pt x="116" y="81"/>
                        <a:pt x="116" y="81"/>
                      </a:cubicBezTo>
                      <a:cubicBezTo>
                        <a:pt x="121" y="81"/>
                        <a:pt x="125" y="77"/>
                        <a:pt x="126" y="73"/>
                      </a:cubicBezTo>
                      <a:cubicBezTo>
                        <a:pt x="135" y="31"/>
                        <a:pt x="172" y="0"/>
                        <a:pt x="215" y="0"/>
                      </a:cubicBezTo>
                      <a:cubicBezTo>
                        <a:pt x="258" y="0"/>
                        <a:pt x="295" y="31"/>
                        <a:pt x="304" y="73"/>
                      </a:cubicBezTo>
                      <a:cubicBezTo>
                        <a:pt x="305" y="77"/>
                        <a:pt x="309" y="81"/>
                        <a:pt x="314" y="81"/>
                      </a:cubicBezTo>
                      <a:cubicBezTo>
                        <a:pt x="387" y="81"/>
                        <a:pt x="387" y="81"/>
                        <a:pt x="387" y="81"/>
                      </a:cubicBezTo>
                      <a:cubicBezTo>
                        <a:pt x="411" y="81"/>
                        <a:pt x="430" y="100"/>
                        <a:pt x="430" y="124"/>
                      </a:cubicBezTo>
                      <a:cubicBezTo>
                        <a:pt x="430" y="196"/>
                        <a:pt x="430" y="196"/>
                        <a:pt x="430" y="196"/>
                      </a:cubicBezTo>
                      <a:cubicBezTo>
                        <a:pt x="430" y="219"/>
                        <a:pt x="411" y="239"/>
                        <a:pt x="387" y="239"/>
                      </a:cubicBezTo>
                      <a:close/>
                      <a:moveTo>
                        <a:pt x="43" y="101"/>
                      </a:moveTo>
                      <a:cubicBezTo>
                        <a:pt x="30" y="101"/>
                        <a:pt x="20" y="111"/>
                        <a:pt x="20" y="124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20" y="208"/>
                        <a:pt x="30" y="219"/>
                        <a:pt x="43" y="219"/>
                      </a:cubicBezTo>
                      <a:cubicBezTo>
                        <a:pt x="387" y="219"/>
                        <a:pt x="387" y="219"/>
                        <a:pt x="387" y="219"/>
                      </a:cubicBezTo>
                      <a:cubicBezTo>
                        <a:pt x="400" y="219"/>
                        <a:pt x="410" y="208"/>
                        <a:pt x="410" y="196"/>
                      </a:cubicBezTo>
                      <a:cubicBezTo>
                        <a:pt x="410" y="124"/>
                        <a:pt x="410" y="124"/>
                        <a:pt x="410" y="124"/>
                      </a:cubicBezTo>
                      <a:cubicBezTo>
                        <a:pt x="410" y="111"/>
                        <a:pt x="400" y="101"/>
                        <a:pt x="387" y="101"/>
                      </a:cubicBezTo>
                      <a:cubicBezTo>
                        <a:pt x="314" y="101"/>
                        <a:pt x="314" y="101"/>
                        <a:pt x="314" y="101"/>
                      </a:cubicBezTo>
                      <a:cubicBezTo>
                        <a:pt x="300" y="101"/>
                        <a:pt x="287" y="91"/>
                        <a:pt x="285" y="77"/>
                      </a:cubicBezTo>
                      <a:cubicBezTo>
                        <a:pt x="278" y="44"/>
                        <a:pt x="248" y="20"/>
                        <a:pt x="215" y="20"/>
                      </a:cubicBezTo>
                      <a:cubicBezTo>
                        <a:pt x="181" y="20"/>
                        <a:pt x="152" y="44"/>
                        <a:pt x="145" y="77"/>
                      </a:cubicBezTo>
                      <a:cubicBezTo>
                        <a:pt x="143" y="91"/>
                        <a:pt x="130" y="101"/>
                        <a:pt x="116" y="101"/>
                      </a:cubicBezTo>
                      <a:lnTo>
                        <a:pt x="43" y="1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" name="Oval 8"/>
              <p:cNvSpPr>
                <a:spLocks noChangeArrowheads="1"/>
              </p:cNvSpPr>
              <p:nvPr/>
            </p:nvSpPr>
            <p:spPr>
              <a:xfrm>
                <a:off x="3385821" y="1745335"/>
                <a:ext cx="142516" cy="14251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6891311" y="2522452"/>
              <a:ext cx="3803904" cy="295465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1800"/>
                </a:spcAft>
                <a:buClr>
                  <a:schemeClr val="accent4">
                    <a:lumMod val="40000"/>
                    <a:lumOff val="60000"/>
                  </a:schemeClr>
                </a:buClr>
              </a:pPr>
              <a:r>
                <a:rPr lang="en-US" sz="2200" u="sng">
                  <a:solidFill>
                    <a:schemeClr val="bg1"/>
                  </a:solidFill>
                </a:rPr>
                <a:t>Different Types of Financial Goals</a:t>
              </a:r>
            </a:p>
            <a:p>
              <a:pPr marL="342900" indent="-342900">
                <a:spcAft>
                  <a:spcPts val="1800"/>
                </a:spcAft>
                <a:buClr>
                  <a:schemeClr val="accent6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en-US" sz="2200">
                  <a:solidFill>
                    <a:schemeClr val="bg1"/>
                  </a:solidFill>
                </a:rPr>
                <a:t>Short-Term</a:t>
              </a:r>
            </a:p>
            <a:p>
              <a:pPr marL="342900" indent="-342900">
                <a:spcAft>
                  <a:spcPts val="1800"/>
                </a:spcAft>
                <a:buClr>
                  <a:schemeClr val="accent6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en-US" sz="2200">
                  <a:solidFill>
                    <a:schemeClr val="bg1"/>
                  </a:solidFill>
                </a:rPr>
                <a:t>Medium  - Term</a:t>
              </a:r>
            </a:p>
            <a:p>
              <a:pPr marL="342900" indent="-342900">
                <a:spcAft>
                  <a:spcPts val="1800"/>
                </a:spcAft>
                <a:buClr>
                  <a:schemeClr val="accent6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en-US" sz="2200">
                  <a:solidFill>
                    <a:schemeClr val="bg1"/>
                  </a:solidFill>
                </a:rPr>
                <a:t>Long Term</a:t>
              </a:r>
            </a:p>
            <a:p>
              <a:pPr marL="342900" indent="-342900">
                <a:spcAft>
                  <a:spcPts val="1800"/>
                </a:spcAft>
                <a:buClr>
                  <a:schemeClr val="accent4">
                    <a:lumMod val="40000"/>
                    <a:lumOff val="60000"/>
                  </a:schemeClr>
                </a:buClr>
                <a:buFont typeface="Wingdings" panose="05000000000000000000" pitchFamily="2" charset="2"/>
                <a:buChar char="ü"/>
              </a:pPr>
              <a:endParaRPr lang="en-US" sz="2200">
                <a:solidFill>
                  <a:schemeClr val="bg1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70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Setting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>
                <a:solidFill>
                  <a:schemeClr val="accent2"/>
                </a:solidFill>
              </a:rPr>
              <a:t>Goals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/>
              <a:t>Takes</a:t>
            </a:r>
            <a:r>
              <a:rPr lang="en-US">
                <a:solidFill>
                  <a:schemeClr val="accent1"/>
                </a:solidFill>
              </a:rPr>
              <a:t> MATH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half" idx="1"/>
          </p:nvPr>
        </p:nvSpPr>
        <p:spPr>
          <a:xfrm>
            <a:off x="533400" y="1780032"/>
            <a:ext cx="6842760" cy="4128709"/>
          </a:xfrm>
        </p:spPr>
        <p:txBody>
          <a:bodyPr/>
          <a:lstStyle/>
          <a:p>
            <a:pPr marL="0" indent="0">
              <a:spcAft>
                <a:spcPts val="3000"/>
              </a:spcAft>
              <a:buNone/>
            </a:pPr>
            <a:r>
              <a:rPr lang="en-US" sz="3200" b="1">
                <a:solidFill>
                  <a:schemeClr val="accent2"/>
                </a:solidFill>
              </a:rPr>
              <a:t>Goal: </a:t>
            </a:r>
            <a:r>
              <a:rPr lang="en-US" sz="3200" b="1">
                <a:solidFill>
                  <a:schemeClr val="bg1"/>
                </a:solidFill>
              </a:rPr>
              <a:t> </a:t>
            </a:r>
          </a:p>
          <a:p>
            <a:pPr marL="635000" lvl="1" indent="-295275"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bg1"/>
                </a:solidFill>
              </a:rPr>
              <a:t>Buy $1,000 Computer in 12 months</a:t>
            </a:r>
          </a:p>
          <a:p>
            <a:pPr marL="635000" lvl="1" indent="-295275"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bg1"/>
                </a:solidFill>
              </a:rPr>
              <a:t>Solution:  </a:t>
            </a:r>
            <a:r>
              <a:rPr lang="en-US" sz="2800" b="1">
                <a:solidFill>
                  <a:schemeClr val="accent1"/>
                </a:solidFill>
              </a:rPr>
              <a:t>$1,000/12 = $83</a:t>
            </a:r>
          </a:p>
          <a:p>
            <a:pPr marL="0" indent="0">
              <a:spcAft>
                <a:spcPts val="3000"/>
              </a:spcAft>
              <a:buNone/>
            </a:pPr>
            <a:r>
              <a:rPr lang="en-US" sz="3200">
                <a:solidFill>
                  <a:schemeClr val="bg1"/>
                </a:solidFill>
              </a:rPr>
              <a:t>Is saving $83/month </a:t>
            </a:r>
            <a:r>
              <a:rPr lang="en-US" sz="3200" i="1">
                <a:solidFill>
                  <a:schemeClr val="bg1"/>
                </a:solidFill>
              </a:rPr>
              <a:t>REALISTIC? </a:t>
            </a:r>
            <a:endParaRPr lang="en-US" sz="3600" i="1">
              <a:solidFill>
                <a:schemeClr val="bg1"/>
              </a:solidFill>
            </a:endParaRPr>
          </a:p>
          <a:p>
            <a:pPr>
              <a:spcAft>
                <a:spcPts val="3000"/>
              </a:spcAft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25</a:t>
            </a:fld>
            <a:endParaRPr lang="en-US"/>
          </a:p>
        </p:txBody>
      </p:sp>
      <p:sp>
        <p:nvSpPr>
          <p:cNvPr id="30" name="Freeform 22"/>
          <p:cNvSpPr/>
          <p:nvPr/>
        </p:nvSpPr>
        <p:spPr>
          <a:xfrm>
            <a:off x="6072188" y="39195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3"/>
          <p:cNvSpPr/>
          <p:nvPr/>
        </p:nvSpPr>
        <p:spPr>
          <a:xfrm>
            <a:off x="6072188" y="39195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4"/>
          <p:cNvSpPr/>
          <p:nvPr/>
        </p:nvSpPr>
        <p:spPr>
          <a:xfrm>
            <a:off x="6294438" y="40370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6"/>
          <p:cNvSpPr/>
          <p:nvPr/>
        </p:nvSpPr>
        <p:spPr>
          <a:xfrm>
            <a:off x="5924550" y="3768725"/>
            <a:ext cx="0" cy="317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  <a:gd name="T10" fmla="*/ 1 h 1"/>
              <a:gd name="T11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7"/>
          <p:cNvSpPr/>
          <p:nvPr/>
        </p:nvSpPr>
        <p:spPr>
          <a:xfrm>
            <a:off x="6072188" y="39195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8"/>
          <p:cNvSpPr/>
          <p:nvPr/>
        </p:nvSpPr>
        <p:spPr>
          <a:xfrm>
            <a:off x="6072188" y="39195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9"/>
          <p:cNvSpPr/>
          <p:nvPr/>
        </p:nvSpPr>
        <p:spPr>
          <a:xfrm>
            <a:off x="6294438" y="40370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1"/>
          <p:cNvSpPr/>
          <p:nvPr/>
        </p:nvSpPr>
        <p:spPr>
          <a:xfrm>
            <a:off x="5924550" y="3768725"/>
            <a:ext cx="0" cy="317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  <a:gd name="T10" fmla="*/ 1 h 1"/>
              <a:gd name="T11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7591424" y="1409700"/>
            <a:ext cx="4067176" cy="4816476"/>
            <a:chOff x="7389241" y="1019175"/>
            <a:chExt cx="4067176" cy="4816476"/>
          </a:xfrm>
        </p:grpSpPr>
        <p:sp>
          <p:nvSpPr>
            <p:cNvPr id="38" name="Freeform 30"/>
            <p:cNvSpPr>
              <a:spLocks noEditPoints="1"/>
            </p:cNvSpPr>
            <p:nvPr/>
          </p:nvSpPr>
          <p:spPr>
            <a:xfrm>
              <a:off x="7389241" y="1671638"/>
              <a:ext cx="2598738" cy="4164013"/>
            </a:xfrm>
            <a:custGeom>
              <a:avLst/>
              <a:gdLst>
                <a:gd name="T0" fmla="*/ 666 w 689"/>
                <a:gd name="T1" fmla="*/ 396 h 1104"/>
                <a:gd name="T2" fmla="*/ 607 w 689"/>
                <a:gd name="T3" fmla="*/ 247 h 1104"/>
                <a:gd name="T4" fmla="*/ 551 w 689"/>
                <a:gd name="T5" fmla="*/ 160 h 1104"/>
                <a:gd name="T6" fmla="*/ 515 w 689"/>
                <a:gd name="T7" fmla="*/ 119 h 1104"/>
                <a:gd name="T8" fmla="*/ 485 w 689"/>
                <a:gd name="T9" fmla="*/ 90 h 1104"/>
                <a:gd name="T10" fmla="*/ 254 w 689"/>
                <a:gd name="T11" fmla="*/ 1 h 1104"/>
                <a:gd name="T12" fmla="*/ 70 w 689"/>
                <a:gd name="T13" fmla="*/ 127 h 1104"/>
                <a:gd name="T14" fmla="*/ 37 w 689"/>
                <a:gd name="T15" fmla="*/ 199 h 1104"/>
                <a:gd name="T16" fmla="*/ 20 w 689"/>
                <a:gd name="T17" fmla="*/ 256 h 1104"/>
                <a:gd name="T18" fmla="*/ 4 w 689"/>
                <a:gd name="T19" fmla="*/ 353 h 1104"/>
                <a:gd name="T20" fmla="*/ 6 w 689"/>
                <a:gd name="T21" fmla="*/ 538 h 1104"/>
                <a:gd name="T22" fmla="*/ 157 w 689"/>
                <a:gd name="T23" fmla="*/ 953 h 1104"/>
                <a:gd name="T24" fmla="*/ 303 w 689"/>
                <a:gd name="T25" fmla="*/ 1104 h 1104"/>
                <a:gd name="T26" fmla="*/ 131 w 689"/>
                <a:gd name="T27" fmla="*/ 834 h 1104"/>
                <a:gd name="T28" fmla="*/ 69 w 689"/>
                <a:gd name="T29" fmla="*/ 563 h 1104"/>
                <a:gd name="T30" fmla="*/ 75 w 689"/>
                <a:gd name="T31" fmla="*/ 400 h 1104"/>
                <a:gd name="T32" fmla="*/ 90 w 689"/>
                <a:gd name="T33" fmla="*/ 329 h 1104"/>
                <a:gd name="T34" fmla="*/ 110 w 689"/>
                <a:gd name="T35" fmla="*/ 268 h 1104"/>
                <a:gd name="T36" fmla="*/ 143 w 689"/>
                <a:gd name="T37" fmla="*/ 209 h 1104"/>
                <a:gd name="T38" fmla="*/ 337 w 689"/>
                <a:gd name="T39" fmla="*/ 130 h 1104"/>
                <a:gd name="T40" fmla="*/ 467 w 689"/>
                <a:gd name="T41" fmla="*/ 203 h 1104"/>
                <a:gd name="T42" fmla="*/ 532 w 689"/>
                <a:gd name="T43" fmla="*/ 282 h 1104"/>
                <a:gd name="T44" fmla="*/ 589 w 689"/>
                <a:gd name="T45" fmla="*/ 418 h 1104"/>
                <a:gd name="T46" fmla="*/ 604 w 689"/>
                <a:gd name="T47" fmla="*/ 528 h 1104"/>
                <a:gd name="T48" fmla="*/ 593 w 689"/>
                <a:gd name="T49" fmla="*/ 621 h 1104"/>
                <a:gd name="T50" fmla="*/ 586 w 689"/>
                <a:gd name="T51" fmla="*/ 644 h 1104"/>
                <a:gd name="T52" fmla="*/ 576 w 689"/>
                <a:gd name="T53" fmla="*/ 668 h 1104"/>
                <a:gd name="T54" fmla="*/ 542 w 689"/>
                <a:gd name="T55" fmla="*/ 708 h 1104"/>
                <a:gd name="T56" fmla="*/ 408 w 689"/>
                <a:gd name="T57" fmla="*/ 697 h 1104"/>
                <a:gd name="T58" fmla="*/ 372 w 689"/>
                <a:gd name="T59" fmla="*/ 662 h 1104"/>
                <a:gd name="T60" fmla="*/ 327 w 689"/>
                <a:gd name="T61" fmla="*/ 568 h 1104"/>
                <a:gd name="T62" fmla="*/ 325 w 689"/>
                <a:gd name="T63" fmla="*/ 435 h 1104"/>
                <a:gd name="T64" fmla="*/ 334 w 689"/>
                <a:gd name="T65" fmla="*/ 413 h 1104"/>
                <a:gd name="T66" fmla="*/ 447 w 689"/>
                <a:gd name="T67" fmla="*/ 400 h 1104"/>
                <a:gd name="T68" fmla="*/ 447 w 689"/>
                <a:gd name="T69" fmla="*/ 400 h 1104"/>
                <a:gd name="T70" fmla="*/ 480 w 689"/>
                <a:gd name="T71" fmla="*/ 446 h 1104"/>
                <a:gd name="T72" fmla="*/ 495 w 689"/>
                <a:gd name="T73" fmla="*/ 554 h 1104"/>
                <a:gd name="T74" fmla="*/ 494 w 689"/>
                <a:gd name="T75" fmla="*/ 557 h 1104"/>
                <a:gd name="T76" fmla="*/ 488 w 689"/>
                <a:gd name="T77" fmla="*/ 573 h 1104"/>
                <a:gd name="T78" fmla="*/ 408 w 689"/>
                <a:gd name="T79" fmla="*/ 581 h 1104"/>
                <a:gd name="T80" fmla="*/ 391 w 689"/>
                <a:gd name="T81" fmla="*/ 556 h 1104"/>
                <a:gd name="T82" fmla="*/ 377 w 689"/>
                <a:gd name="T83" fmla="*/ 494 h 1104"/>
                <a:gd name="T84" fmla="*/ 358 w 689"/>
                <a:gd name="T85" fmla="*/ 490 h 1104"/>
                <a:gd name="T86" fmla="*/ 482 w 689"/>
                <a:gd name="T87" fmla="*/ 650 h 1104"/>
                <a:gd name="T88" fmla="*/ 521 w 689"/>
                <a:gd name="T89" fmla="*/ 620 h 1104"/>
                <a:gd name="T90" fmla="*/ 533 w 689"/>
                <a:gd name="T91" fmla="*/ 596 h 1104"/>
                <a:gd name="T92" fmla="*/ 544 w 689"/>
                <a:gd name="T93" fmla="*/ 524 h 1104"/>
                <a:gd name="T94" fmla="*/ 515 w 689"/>
                <a:gd name="T95" fmla="*/ 401 h 1104"/>
                <a:gd name="T96" fmla="*/ 469 w 689"/>
                <a:gd name="T97" fmla="*/ 332 h 1104"/>
                <a:gd name="T98" fmla="*/ 277 w 689"/>
                <a:gd name="T99" fmla="*/ 321 h 1104"/>
                <a:gd name="T100" fmla="*/ 254 w 689"/>
                <a:gd name="T101" fmla="*/ 363 h 1104"/>
                <a:gd name="T102" fmla="*/ 240 w 689"/>
                <a:gd name="T103" fmla="*/ 413 h 1104"/>
                <a:gd name="T104" fmla="*/ 306 w 689"/>
                <a:gd name="T105" fmla="*/ 731 h 1104"/>
                <a:gd name="T106" fmla="*/ 356 w 689"/>
                <a:gd name="T107" fmla="*/ 793 h 1104"/>
                <a:gd name="T108" fmla="*/ 380 w 689"/>
                <a:gd name="T109" fmla="*/ 814 h 1104"/>
                <a:gd name="T110" fmla="*/ 593 w 689"/>
                <a:gd name="T111" fmla="*/ 834 h 1104"/>
                <a:gd name="T112" fmla="*/ 647 w 689"/>
                <a:gd name="T113" fmla="*/ 770 h 1104"/>
                <a:gd name="T114" fmla="*/ 673 w 689"/>
                <a:gd name="T115" fmla="*/ 706 h 1104"/>
                <a:gd name="T116" fmla="*/ 673 w 689"/>
                <a:gd name="T117" fmla="*/ 705 h 1104"/>
                <a:gd name="T118" fmla="*/ 689 w 689"/>
                <a:gd name="T119" fmla="*/ 599 h 1104"/>
                <a:gd name="T120" fmla="*/ 482 w 689"/>
                <a:gd name="T121" fmla="*/ 218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9" h="1104">
                  <a:moveTo>
                    <a:pt x="689" y="547"/>
                  </a:moveTo>
                  <a:cubicBezTo>
                    <a:pt x="688" y="534"/>
                    <a:pt x="688" y="534"/>
                    <a:pt x="688" y="534"/>
                  </a:cubicBezTo>
                  <a:cubicBezTo>
                    <a:pt x="688" y="521"/>
                    <a:pt x="688" y="521"/>
                    <a:pt x="688" y="521"/>
                  </a:cubicBezTo>
                  <a:cubicBezTo>
                    <a:pt x="687" y="515"/>
                    <a:pt x="687" y="515"/>
                    <a:pt x="687" y="515"/>
                  </a:cubicBezTo>
                  <a:cubicBezTo>
                    <a:pt x="686" y="508"/>
                    <a:pt x="686" y="508"/>
                    <a:pt x="686" y="508"/>
                  </a:cubicBezTo>
                  <a:cubicBezTo>
                    <a:pt x="683" y="482"/>
                    <a:pt x="683" y="482"/>
                    <a:pt x="683" y="482"/>
                  </a:cubicBezTo>
                  <a:cubicBezTo>
                    <a:pt x="682" y="475"/>
                    <a:pt x="682" y="475"/>
                    <a:pt x="682" y="475"/>
                  </a:cubicBezTo>
                  <a:cubicBezTo>
                    <a:pt x="681" y="468"/>
                    <a:pt x="681" y="468"/>
                    <a:pt x="681" y="468"/>
                  </a:cubicBezTo>
                  <a:cubicBezTo>
                    <a:pt x="679" y="455"/>
                    <a:pt x="679" y="455"/>
                    <a:pt x="679" y="455"/>
                  </a:cubicBezTo>
                  <a:cubicBezTo>
                    <a:pt x="676" y="442"/>
                    <a:pt x="676" y="442"/>
                    <a:pt x="676" y="442"/>
                  </a:cubicBezTo>
                  <a:cubicBezTo>
                    <a:pt x="675" y="435"/>
                    <a:pt x="675" y="435"/>
                    <a:pt x="675" y="435"/>
                  </a:cubicBezTo>
                  <a:cubicBezTo>
                    <a:pt x="674" y="429"/>
                    <a:pt x="674" y="429"/>
                    <a:pt x="674" y="429"/>
                  </a:cubicBezTo>
                  <a:cubicBezTo>
                    <a:pt x="667" y="403"/>
                    <a:pt x="667" y="403"/>
                    <a:pt x="667" y="403"/>
                  </a:cubicBezTo>
                  <a:cubicBezTo>
                    <a:pt x="666" y="396"/>
                    <a:pt x="666" y="396"/>
                    <a:pt x="666" y="396"/>
                  </a:cubicBezTo>
                  <a:cubicBezTo>
                    <a:pt x="664" y="389"/>
                    <a:pt x="664" y="389"/>
                    <a:pt x="664" y="389"/>
                  </a:cubicBezTo>
                  <a:cubicBezTo>
                    <a:pt x="660" y="377"/>
                    <a:pt x="660" y="377"/>
                    <a:pt x="660" y="377"/>
                  </a:cubicBezTo>
                  <a:cubicBezTo>
                    <a:pt x="656" y="364"/>
                    <a:pt x="656" y="364"/>
                    <a:pt x="656" y="364"/>
                  </a:cubicBezTo>
                  <a:cubicBezTo>
                    <a:pt x="654" y="357"/>
                    <a:pt x="654" y="357"/>
                    <a:pt x="654" y="357"/>
                  </a:cubicBezTo>
                  <a:cubicBezTo>
                    <a:pt x="652" y="351"/>
                    <a:pt x="652" y="351"/>
                    <a:pt x="652" y="351"/>
                  </a:cubicBezTo>
                  <a:cubicBezTo>
                    <a:pt x="643" y="325"/>
                    <a:pt x="643" y="325"/>
                    <a:pt x="643" y="325"/>
                  </a:cubicBezTo>
                  <a:cubicBezTo>
                    <a:pt x="641" y="319"/>
                    <a:pt x="641" y="319"/>
                    <a:pt x="641" y="319"/>
                  </a:cubicBezTo>
                  <a:cubicBezTo>
                    <a:pt x="638" y="313"/>
                    <a:pt x="638" y="313"/>
                    <a:pt x="638" y="313"/>
                  </a:cubicBezTo>
                  <a:cubicBezTo>
                    <a:pt x="633" y="301"/>
                    <a:pt x="633" y="301"/>
                    <a:pt x="633" y="301"/>
                  </a:cubicBezTo>
                  <a:cubicBezTo>
                    <a:pt x="628" y="288"/>
                    <a:pt x="628" y="288"/>
                    <a:pt x="628" y="288"/>
                  </a:cubicBezTo>
                  <a:cubicBezTo>
                    <a:pt x="625" y="282"/>
                    <a:pt x="625" y="282"/>
                    <a:pt x="625" y="282"/>
                  </a:cubicBezTo>
                  <a:cubicBezTo>
                    <a:pt x="622" y="276"/>
                    <a:pt x="622" y="276"/>
                    <a:pt x="622" y="276"/>
                  </a:cubicBezTo>
                  <a:cubicBezTo>
                    <a:pt x="610" y="253"/>
                    <a:pt x="610" y="253"/>
                    <a:pt x="610" y="253"/>
                  </a:cubicBezTo>
                  <a:cubicBezTo>
                    <a:pt x="609" y="251"/>
                    <a:pt x="608" y="249"/>
                    <a:pt x="607" y="247"/>
                  </a:cubicBezTo>
                  <a:cubicBezTo>
                    <a:pt x="606" y="245"/>
                    <a:pt x="605" y="243"/>
                    <a:pt x="604" y="241"/>
                  </a:cubicBezTo>
                  <a:cubicBezTo>
                    <a:pt x="603" y="239"/>
                    <a:pt x="602" y="237"/>
                    <a:pt x="601" y="235"/>
                  </a:cubicBezTo>
                  <a:cubicBezTo>
                    <a:pt x="600" y="234"/>
                    <a:pt x="599" y="232"/>
                    <a:pt x="598" y="230"/>
                  </a:cubicBezTo>
                  <a:cubicBezTo>
                    <a:pt x="597" y="228"/>
                    <a:pt x="596" y="226"/>
                    <a:pt x="594" y="224"/>
                  </a:cubicBezTo>
                  <a:cubicBezTo>
                    <a:pt x="593" y="222"/>
                    <a:pt x="592" y="220"/>
                    <a:pt x="591" y="219"/>
                  </a:cubicBezTo>
                  <a:cubicBezTo>
                    <a:pt x="590" y="217"/>
                    <a:pt x="589" y="215"/>
                    <a:pt x="588" y="213"/>
                  </a:cubicBezTo>
                  <a:cubicBezTo>
                    <a:pt x="587" y="211"/>
                    <a:pt x="586" y="209"/>
                    <a:pt x="585" y="208"/>
                  </a:cubicBezTo>
                  <a:cubicBezTo>
                    <a:pt x="571" y="187"/>
                    <a:pt x="571" y="187"/>
                    <a:pt x="571" y="187"/>
                  </a:cubicBezTo>
                  <a:cubicBezTo>
                    <a:pt x="570" y="186"/>
                    <a:pt x="569" y="185"/>
                    <a:pt x="569" y="184"/>
                  </a:cubicBezTo>
                  <a:cubicBezTo>
                    <a:pt x="568" y="183"/>
                    <a:pt x="568" y="182"/>
                    <a:pt x="567" y="181"/>
                  </a:cubicBezTo>
                  <a:cubicBezTo>
                    <a:pt x="566" y="180"/>
                    <a:pt x="566" y="180"/>
                    <a:pt x="565" y="179"/>
                  </a:cubicBezTo>
                  <a:cubicBezTo>
                    <a:pt x="565" y="178"/>
                    <a:pt x="564" y="177"/>
                    <a:pt x="563" y="176"/>
                  </a:cubicBezTo>
                  <a:cubicBezTo>
                    <a:pt x="555" y="166"/>
                    <a:pt x="555" y="166"/>
                    <a:pt x="555" y="166"/>
                  </a:cubicBezTo>
                  <a:cubicBezTo>
                    <a:pt x="554" y="164"/>
                    <a:pt x="552" y="162"/>
                    <a:pt x="551" y="160"/>
                  </a:cubicBezTo>
                  <a:cubicBezTo>
                    <a:pt x="550" y="159"/>
                    <a:pt x="548" y="157"/>
                    <a:pt x="547" y="155"/>
                  </a:cubicBezTo>
                  <a:cubicBezTo>
                    <a:pt x="546" y="153"/>
                    <a:pt x="544" y="152"/>
                    <a:pt x="543" y="150"/>
                  </a:cubicBezTo>
                  <a:cubicBezTo>
                    <a:pt x="542" y="148"/>
                    <a:pt x="540" y="147"/>
                    <a:pt x="539" y="145"/>
                  </a:cubicBezTo>
                  <a:cubicBezTo>
                    <a:pt x="526" y="130"/>
                    <a:pt x="526" y="130"/>
                    <a:pt x="526" y="130"/>
                  </a:cubicBezTo>
                  <a:cubicBezTo>
                    <a:pt x="519" y="123"/>
                    <a:pt x="519" y="123"/>
                    <a:pt x="519" y="123"/>
                  </a:cubicBezTo>
                  <a:cubicBezTo>
                    <a:pt x="518" y="122"/>
                    <a:pt x="518" y="122"/>
                    <a:pt x="518" y="122"/>
                  </a:cubicBezTo>
                  <a:cubicBezTo>
                    <a:pt x="518" y="122"/>
                    <a:pt x="518" y="122"/>
                    <a:pt x="518" y="122"/>
                  </a:cubicBezTo>
                  <a:cubicBezTo>
                    <a:pt x="518" y="122"/>
                    <a:pt x="518" y="122"/>
                    <a:pt x="518" y="122"/>
                  </a:cubicBezTo>
                  <a:cubicBezTo>
                    <a:pt x="518" y="122"/>
                    <a:pt x="518" y="122"/>
                    <a:pt x="518" y="122"/>
                  </a:cubicBezTo>
                  <a:cubicBezTo>
                    <a:pt x="518" y="122"/>
                    <a:pt x="518" y="121"/>
                    <a:pt x="517" y="121"/>
                  </a:cubicBezTo>
                  <a:cubicBezTo>
                    <a:pt x="517" y="121"/>
                    <a:pt x="517" y="121"/>
                    <a:pt x="517" y="121"/>
                  </a:cubicBezTo>
                  <a:cubicBezTo>
                    <a:pt x="517" y="121"/>
                    <a:pt x="517" y="120"/>
                    <a:pt x="516" y="120"/>
                  </a:cubicBezTo>
                  <a:cubicBezTo>
                    <a:pt x="516" y="120"/>
                    <a:pt x="516" y="120"/>
                    <a:pt x="516" y="119"/>
                  </a:cubicBezTo>
                  <a:cubicBezTo>
                    <a:pt x="516" y="119"/>
                    <a:pt x="515" y="119"/>
                    <a:pt x="515" y="119"/>
                  </a:cubicBezTo>
                  <a:cubicBezTo>
                    <a:pt x="515" y="119"/>
                    <a:pt x="515" y="119"/>
                    <a:pt x="515" y="119"/>
                  </a:cubicBezTo>
                  <a:cubicBezTo>
                    <a:pt x="515" y="118"/>
                    <a:pt x="515" y="118"/>
                    <a:pt x="515" y="118"/>
                  </a:cubicBezTo>
                  <a:cubicBezTo>
                    <a:pt x="515" y="118"/>
                    <a:pt x="515" y="118"/>
                    <a:pt x="515" y="118"/>
                  </a:cubicBezTo>
                  <a:cubicBezTo>
                    <a:pt x="515" y="118"/>
                    <a:pt x="515" y="118"/>
                    <a:pt x="515" y="118"/>
                  </a:cubicBezTo>
                  <a:cubicBezTo>
                    <a:pt x="515" y="118"/>
                    <a:pt x="515" y="119"/>
                    <a:pt x="515" y="119"/>
                  </a:cubicBezTo>
                  <a:cubicBezTo>
                    <a:pt x="515" y="119"/>
                    <a:pt x="515" y="119"/>
                    <a:pt x="515" y="119"/>
                  </a:cubicBezTo>
                  <a:cubicBezTo>
                    <a:pt x="513" y="117"/>
                    <a:pt x="513" y="117"/>
                    <a:pt x="513" y="117"/>
                  </a:cubicBezTo>
                  <a:cubicBezTo>
                    <a:pt x="509" y="113"/>
                    <a:pt x="509" y="113"/>
                    <a:pt x="509" y="113"/>
                  </a:cubicBezTo>
                  <a:cubicBezTo>
                    <a:pt x="508" y="112"/>
                    <a:pt x="506" y="110"/>
                    <a:pt x="505" y="109"/>
                  </a:cubicBezTo>
                  <a:cubicBezTo>
                    <a:pt x="504" y="108"/>
                    <a:pt x="503" y="106"/>
                    <a:pt x="501" y="105"/>
                  </a:cubicBezTo>
                  <a:cubicBezTo>
                    <a:pt x="500" y="104"/>
                    <a:pt x="499" y="102"/>
                    <a:pt x="497" y="101"/>
                  </a:cubicBezTo>
                  <a:cubicBezTo>
                    <a:pt x="496" y="100"/>
                    <a:pt x="494" y="99"/>
                    <a:pt x="493" y="98"/>
                  </a:cubicBezTo>
                  <a:cubicBezTo>
                    <a:pt x="492" y="96"/>
                    <a:pt x="490" y="95"/>
                    <a:pt x="489" y="94"/>
                  </a:cubicBezTo>
                  <a:cubicBezTo>
                    <a:pt x="488" y="93"/>
                    <a:pt x="486" y="91"/>
                    <a:pt x="485" y="90"/>
                  </a:cubicBezTo>
                  <a:cubicBezTo>
                    <a:pt x="484" y="89"/>
                    <a:pt x="482" y="88"/>
                    <a:pt x="481" y="87"/>
                  </a:cubicBezTo>
                  <a:cubicBezTo>
                    <a:pt x="480" y="85"/>
                    <a:pt x="478" y="84"/>
                    <a:pt x="477" y="83"/>
                  </a:cubicBezTo>
                  <a:cubicBezTo>
                    <a:pt x="475" y="82"/>
                    <a:pt x="474" y="81"/>
                    <a:pt x="473" y="80"/>
                  </a:cubicBezTo>
                  <a:cubicBezTo>
                    <a:pt x="471" y="79"/>
                    <a:pt x="470" y="77"/>
                    <a:pt x="468" y="76"/>
                  </a:cubicBezTo>
                  <a:cubicBezTo>
                    <a:pt x="467" y="75"/>
                    <a:pt x="466" y="74"/>
                    <a:pt x="464" y="73"/>
                  </a:cubicBezTo>
                  <a:cubicBezTo>
                    <a:pt x="463" y="72"/>
                    <a:pt x="462" y="71"/>
                    <a:pt x="460" y="70"/>
                  </a:cubicBezTo>
                  <a:cubicBezTo>
                    <a:pt x="455" y="66"/>
                    <a:pt x="449" y="62"/>
                    <a:pt x="443" y="58"/>
                  </a:cubicBezTo>
                  <a:cubicBezTo>
                    <a:pt x="438" y="54"/>
                    <a:pt x="432" y="50"/>
                    <a:pt x="426" y="47"/>
                  </a:cubicBezTo>
                  <a:cubicBezTo>
                    <a:pt x="420" y="43"/>
                    <a:pt x="415" y="40"/>
                    <a:pt x="409" y="37"/>
                  </a:cubicBezTo>
                  <a:cubicBezTo>
                    <a:pt x="403" y="34"/>
                    <a:pt x="397" y="31"/>
                    <a:pt x="392" y="28"/>
                  </a:cubicBezTo>
                  <a:cubicBezTo>
                    <a:pt x="380" y="22"/>
                    <a:pt x="368" y="18"/>
                    <a:pt x="357" y="14"/>
                  </a:cubicBezTo>
                  <a:cubicBezTo>
                    <a:pt x="345" y="10"/>
                    <a:pt x="334" y="7"/>
                    <a:pt x="322" y="5"/>
                  </a:cubicBezTo>
                  <a:cubicBezTo>
                    <a:pt x="310" y="2"/>
                    <a:pt x="299" y="1"/>
                    <a:pt x="288" y="0"/>
                  </a:cubicBezTo>
                  <a:cubicBezTo>
                    <a:pt x="276" y="0"/>
                    <a:pt x="265" y="0"/>
                    <a:pt x="254" y="1"/>
                  </a:cubicBezTo>
                  <a:cubicBezTo>
                    <a:pt x="243" y="2"/>
                    <a:pt x="232" y="4"/>
                    <a:pt x="222" y="7"/>
                  </a:cubicBezTo>
                  <a:cubicBezTo>
                    <a:pt x="211" y="9"/>
                    <a:pt x="201" y="13"/>
                    <a:pt x="190" y="17"/>
                  </a:cubicBezTo>
                  <a:cubicBezTo>
                    <a:pt x="180" y="21"/>
                    <a:pt x="170" y="26"/>
                    <a:pt x="161" y="32"/>
                  </a:cubicBezTo>
                  <a:cubicBezTo>
                    <a:pt x="151" y="38"/>
                    <a:pt x="142" y="44"/>
                    <a:pt x="133" y="52"/>
                  </a:cubicBezTo>
                  <a:cubicBezTo>
                    <a:pt x="129" y="55"/>
                    <a:pt x="125" y="59"/>
                    <a:pt x="121" y="63"/>
                  </a:cubicBezTo>
                  <a:cubicBezTo>
                    <a:pt x="116" y="67"/>
                    <a:pt x="112" y="71"/>
                    <a:pt x="108" y="76"/>
                  </a:cubicBezTo>
                  <a:cubicBezTo>
                    <a:pt x="104" y="80"/>
                    <a:pt x="100" y="85"/>
                    <a:pt x="97" y="89"/>
                  </a:cubicBezTo>
                  <a:cubicBezTo>
                    <a:pt x="93" y="94"/>
                    <a:pt x="89" y="99"/>
                    <a:pt x="85" y="104"/>
                  </a:cubicBezTo>
                  <a:cubicBezTo>
                    <a:pt x="85" y="105"/>
                    <a:pt x="84" y="106"/>
                    <a:pt x="83" y="107"/>
                  </a:cubicBezTo>
                  <a:cubicBezTo>
                    <a:pt x="82" y="109"/>
                    <a:pt x="81" y="110"/>
                    <a:pt x="80" y="111"/>
                  </a:cubicBezTo>
                  <a:cubicBezTo>
                    <a:pt x="79" y="113"/>
                    <a:pt x="79" y="114"/>
                    <a:pt x="78" y="115"/>
                  </a:cubicBezTo>
                  <a:cubicBezTo>
                    <a:pt x="77" y="116"/>
                    <a:pt x="76" y="118"/>
                    <a:pt x="75" y="119"/>
                  </a:cubicBezTo>
                  <a:cubicBezTo>
                    <a:pt x="74" y="120"/>
                    <a:pt x="73" y="122"/>
                    <a:pt x="73" y="123"/>
                  </a:cubicBezTo>
                  <a:cubicBezTo>
                    <a:pt x="72" y="124"/>
                    <a:pt x="71" y="126"/>
                    <a:pt x="70" y="127"/>
                  </a:cubicBezTo>
                  <a:cubicBezTo>
                    <a:pt x="69" y="128"/>
                    <a:pt x="69" y="130"/>
                    <a:pt x="68" y="131"/>
                  </a:cubicBezTo>
                  <a:cubicBezTo>
                    <a:pt x="67" y="132"/>
                    <a:pt x="66" y="134"/>
                    <a:pt x="65" y="135"/>
                  </a:cubicBezTo>
                  <a:cubicBezTo>
                    <a:pt x="64" y="138"/>
                    <a:pt x="62" y="141"/>
                    <a:pt x="61" y="143"/>
                  </a:cubicBezTo>
                  <a:cubicBezTo>
                    <a:pt x="59" y="146"/>
                    <a:pt x="58" y="149"/>
                    <a:pt x="56" y="152"/>
                  </a:cubicBezTo>
                  <a:cubicBezTo>
                    <a:pt x="55" y="155"/>
                    <a:pt x="54" y="158"/>
                    <a:pt x="52" y="161"/>
                  </a:cubicBezTo>
                  <a:cubicBezTo>
                    <a:pt x="51" y="164"/>
                    <a:pt x="49" y="167"/>
                    <a:pt x="48" y="171"/>
                  </a:cubicBezTo>
                  <a:cubicBezTo>
                    <a:pt x="48" y="171"/>
                    <a:pt x="47" y="172"/>
                    <a:pt x="47" y="173"/>
                  </a:cubicBezTo>
                  <a:cubicBezTo>
                    <a:pt x="47" y="174"/>
                    <a:pt x="46" y="175"/>
                    <a:pt x="46" y="175"/>
                  </a:cubicBezTo>
                  <a:cubicBezTo>
                    <a:pt x="46" y="176"/>
                    <a:pt x="45" y="177"/>
                    <a:pt x="45" y="178"/>
                  </a:cubicBezTo>
                  <a:cubicBezTo>
                    <a:pt x="45" y="178"/>
                    <a:pt x="44" y="179"/>
                    <a:pt x="44" y="180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38" y="197"/>
                    <a:pt x="38" y="197"/>
                    <a:pt x="38" y="197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7" y="198"/>
                    <a:pt x="37" y="199"/>
                    <a:pt x="37" y="199"/>
                  </a:cubicBezTo>
                  <a:cubicBezTo>
                    <a:pt x="37" y="199"/>
                    <a:pt x="37" y="199"/>
                    <a:pt x="37" y="200"/>
                  </a:cubicBezTo>
                  <a:cubicBezTo>
                    <a:pt x="37" y="200"/>
                    <a:pt x="37" y="200"/>
                    <a:pt x="37" y="200"/>
                  </a:cubicBezTo>
                  <a:cubicBezTo>
                    <a:pt x="37" y="200"/>
                    <a:pt x="37" y="200"/>
                    <a:pt x="36" y="200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4" y="207"/>
                    <a:pt x="34" y="207"/>
                    <a:pt x="34" y="207"/>
                  </a:cubicBezTo>
                  <a:cubicBezTo>
                    <a:pt x="34" y="209"/>
                    <a:pt x="33" y="210"/>
                    <a:pt x="33" y="212"/>
                  </a:cubicBezTo>
                  <a:cubicBezTo>
                    <a:pt x="32" y="213"/>
                    <a:pt x="32" y="215"/>
                    <a:pt x="31" y="217"/>
                  </a:cubicBezTo>
                  <a:cubicBezTo>
                    <a:pt x="31" y="218"/>
                    <a:pt x="30" y="220"/>
                    <a:pt x="30" y="221"/>
                  </a:cubicBezTo>
                  <a:cubicBezTo>
                    <a:pt x="29" y="223"/>
                    <a:pt x="29" y="225"/>
                    <a:pt x="28" y="226"/>
                  </a:cubicBezTo>
                  <a:cubicBezTo>
                    <a:pt x="28" y="228"/>
                    <a:pt x="27" y="229"/>
                    <a:pt x="27" y="231"/>
                  </a:cubicBezTo>
                  <a:cubicBezTo>
                    <a:pt x="26" y="233"/>
                    <a:pt x="26" y="234"/>
                    <a:pt x="25" y="236"/>
                  </a:cubicBezTo>
                  <a:cubicBezTo>
                    <a:pt x="25" y="238"/>
                    <a:pt x="24" y="239"/>
                    <a:pt x="24" y="241"/>
                  </a:cubicBezTo>
                  <a:cubicBezTo>
                    <a:pt x="24" y="242"/>
                    <a:pt x="23" y="244"/>
                    <a:pt x="23" y="246"/>
                  </a:cubicBezTo>
                  <a:cubicBezTo>
                    <a:pt x="22" y="249"/>
                    <a:pt x="21" y="252"/>
                    <a:pt x="20" y="256"/>
                  </a:cubicBezTo>
                  <a:cubicBezTo>
                    <a:pt x="19" y="259"/>
                    <a:pt x="18" y="262"/>
                    <a:pt x="18" y="266"/>
                  </a:cubicBezTo>
                  <a:cubicBezTo>
                    <a:pt x="17" y="269"/>
                    <a:pt x="16" y="272"/>
                    <a:pt x="16" y="276"/>
                  </a:cubicBezTo>
                  <a:cubicBezTo>
                    <a:pt x="15" y="279"/>
                    <a:pt x="14" y="282"/>
                    <a:pt x="13" y="286"/>
                  </a:cubicBezTo>
                  <a:cubicBezTo>
                    <a:pt x="13" y="287"/>
                    <a:pt x="13" y="289"/>
                    <a:pt x="12" y="291"/>
                  </a:cubicBezTo>
                  <a:cubicBezTo>
                    <a:pt x="12" y="292"/>
                    <a:pt x="12" y="294"/>
                    <a:pt x="12" y="296"/>
                  </a:cubicBezTo>
                  <a:cubicBezTo>
                    <a:pt x="11" y="298"/>
                    <a:pt x="11" y="299"/>
                    <a:pt x="11" y="301"/>
                  </a:cubicBezTo>
                  <a:cubicBezTo>
                    <a:pt x="10" y="303"/>
                    <a:pt x="10" y="304"/>
                    <a:pt x="10" y="306"/>
                  </a:cubicBezTo>
                  <a:cubicBezTo>
                    <a:pt x="8" y="316"/>
                    <a:pt x="8" y="316"/>
                    <a:pt x="8" y="316"/>
                  </a:cubicBezTo>
                  <a:cubicBezTo>
                    <a:pt x="7" y="327"/>
                    <a:pt x="7" y="327"/>
                    <a:pt x="7" y="327"/>
                  </a:cubicBezTo>
                  <a:cubicBezTo>
                    <a:pt x="6" y="329"/>
                    <a:pt x="6" y="330"/>
                    <a:pt x="6" y="332"/>
                  </a:cubicBezTo>
                  <a:cubicBezTo>
                    <a:pt x="6" y="334"/>
                    <a:pt x="6" y="336"/>
                    <a:pt x="5" y="337"/>
                  </a:cubicBezTo>
                  <a:cubicBezTo>
                    <a:pt x="5" y="339"/>
                    <a:pt x="5" y="341"/>
                    <a:pt x="5" y="342"/>
                  </a:cubicBezTo>
                  <a:cubicBezTo>
                    <a:pt x="4" y="344"/>
                    <a:pt x="4" y="346"/>
                    <a:pt x="4" y="348"/>
                  </a:cubicBezTo>
                  <a:cubicBezTo>
                    <a:pt x="4" y="349"/>
                    <a:pt x="4" y="351"/>
                    <a:pt x="4" y="353"/>
                  </a:cubicBezTo>
                  <a:cubicBezTo>
                    <a:pt x="3" y="355"/>
                    <a:pt x="3" y="357"/>
                    <a:pt x="3" y="358"/>
                  </a:cubicBezTo>
                  <a:cubicBezTo>
                    <a:pt x="3" y="360"/>
                    <a:pt x="3" y="362"/>
                    <a:pt x="3" y="364"/>
                  </a:cubicBezTo>
                  <a:cubicBezTo>
                    <a:pt x="3" y="365"/>
                    <a:pt x="2" y="367"/>
                    <a:pt x="2" y="369"/>
                  </a:cubicBezTo>
                  <a:cubicBezTo>
                    <a:pt x="1" y="379"/>
                    <a:pt x="1" y="379"/>
                    <a:pt x="1" y="379"/>
                  </a:cubicBezTo>
                  <a:cubicBezTo>
                    <a:pt x="1" y="390"/>
                    <a:pt x="1" y="390"/>
                    <a:pt x="1" y="390"/>
                  </a:cubicBezTo>
                  <a:cubicBezTo>
                    <a:pt x="1" y="392"/>
                    <a:pt x="1" y="393"/>
                    <a:pt x="1" y="395"/>
                  </a:cubicBezTo>
                  <a:cubicBezTo>
                    <a:pt x="1" y="397"/>
                    <a:pt x="0" y="399"/>
                    <a:pt x="0" y="401"/>
                  </a:cubicBezTo>
                  <a:cubicBezTo>
                    <a:pt x="0" y="402"/>
                    <a:pt x="0" y="404"/>
                    <a:pt x="0" y="406"/>
                  </a:cubicBezTo>
                  <a:cubicBezTo>
                    <a:pt x="0" y="408"/>
                    <a:pt x="0" y="409"/>
                    <a:pt x="0" y="411"/>
                  </a:cubicBezTo>
                  <a:cubicBezTo>
                    <a:pt x="0" y="418"/>
                    <a:pt x="0" y="425"/>
                    <a:pt x="0" y="432"/>
                  </a:cubicBezTo>
                  <a:cubicBezTo>
                    <a:pt x="0" y="439"/>
                    <a:pt x="0" y="447"/>
                    <a:pt x="0" y="454"/>
                  </a:cubicBezTo>
                  <a:cubicBezTo>
                    <a:pt x="0" y="461"/>
                    <a:pt x="0" y="468"/>
                    <a:pt x="1" y="475"/>
                  </a:cubicBezTo>
                  <a:cubicBezTo>
                    <a:pt x="1" y="482"/>
                    <a:pt x="1" y="489"/>
                    <a:pt x="2" y="496"/>
                  </a:cubicBezTo>
                  <a:cubicBezTo>
                    <a:pt x="3" y="510"/>
                    <a:pt x="4" y="524"/>
                    <a:pt x="6" y="538"/>
                  </a:cubicBezTo>
                  <a:cubicBezTo>
                    <a:pt x="7" y="551"/>
                    <a:pt x="9" y="565"/>
                    <a:pt x="11" y="579"/>
                  </a:cubicBezTo>
                  <a:cubicBezTo>
                    <a:pt x="14" y="592"/>
                    <a:pt x="16" y="605"/>
                    <a:pt x="19" y="619"/>
                  </a:cubicBezTo>
                  <a:cubicBezTo>
                    <a:pt x="21" y="632"/>
                    <a:pt x="24" y="645"/>
                    <a:pt x="27" y="657"/>
                  </a:cubicBezTo>
                  <a:cubicBezTo>
                    <a:pt x="28" y="659"/>
                    <a:pt x="28" y="660"/>
                    <a:pt x="28" y="661"/>
                  </a:cubicBezTo>
                  <a:cubicBezTo>
                    <a:pt x="29" y="662"/>
                    <a:pt x="29" y="664"/>
                    <a:pt x="29" y="665"/>
                  </a:cubicBezTo>
                  <a:cubicBezTo>
                    <a:pt x="30" y="666"/>
                    <a:pt x="30" y="667"/>
                    <a:pt x="30" y="669"/>
                  </a:cubicBezTo>
                  <a:cubicBezTo>
                    <a:pt x="31" y="670"/>
                    <a:pt x="31" y="671"/>
                    <a:pt x="31" y="672"/>
                  </a:cubicBezTo>
                  <a:cubicBezTo>
                    <a:pt x="34" y="684"/>
                    <a:pt x="37" y="695"/>
                    <a:pt x="41" y="706"/>
                  </a:cubicBezTo>
                  <a:cubicBezTo>
                    <a:pt x="44" y="716"/>
                    <a:pt x="47" y="727"/>
                    <a:pt x="51" y="738"/>
                  </a:cubicBezTo>
                  <a:cubicBezTo>
                    <a:pt x="54" y="748"/>
                    <a:pt x="58" y="758"/>
                    <a:pt x="62" y="768"/>
                  </a:cubicBezTo>
                  <a:cubicBezTo>
                    <a:pt x="65" y="778"/>
                    <a:pt x="69" y="788"/>
                    <a:pt x="73" y="797"/>
                  </a:cubicBezTo>
                  <a:cubicBezTo>
                    <a:pt x="82" y="818"/>
                    <a:pt x="91" y="838"/>
                    <a:pt x="100" y="857"/>
                  </a:cubicBezTo>
                  <a:cubicBezTo>
                    <a:pt x="109" y="875"/>
                    <a:pt x="119" y="892"/>
                    <a:pt x="128" y="908"/>
                  </a:cubicBezTo>
                  <a:cubicBezTo>
                    <a:pt x="138" y="924"/>
                    <a:pt x="147" y="939"/>
                    <a:pt x="157" y="953"/>
                  </a:cubicBezTo>
                  <a:cubicBezTo>
                    <a:pt x="166" y="967"/>
                    <a:pt x="175" y="979"/>
                    <a:pt x="184" y="990"/>
                  </a:cubicBezTo>
                  <a:cubicBezTo>
                    <a:pt x="193" y="1002"/>
                    <a:pt x="202" y="1012"/>
                    <a:pt x="210" y="1021"/>
                  </a:cubicBezTo>
                  <a:cubicBezTo>
                    <a:pt x="218" y="1030"/>
                    <a:pt x="226" y="1038"/>
                    <a:pt x="233" y="1046"/>
                  </a:cubicBezTo>
                  <a:cubicBezTo>
                    <a:pt x="241" y="1053"/>
                    <a:pt x="248" y="1059"/>
                    <a:pt x="254" y="1065"/>
                  </a:cubicBezTo>
                  <a:cubicBezTo>
                    <a:pt x="260" y="1071"/>
                    <a:pt x="266" y="1076"/>
                    <a:pt x="271" y="1080"/>
                  </a:cubicBezTo>
                  <a:cubicBezTo>
                    <a:pt x="274" y="1082"/>
                    <a:pt x="276" y="1084"/>
                    <a:pt x="279" y="1086"/>
                  </a:cubicBezTo>
                  <a:cubicBezTo>
                    <a:pt x="281" y="1088"/>
                    <a:pt x="283" y="1090"/>
                    <a:pt x="285" y="1091"/>
                  </a:cubicBezTo>
                  <a:cubicBezTo>
                    <a:pt x="287" y="1093"/>
                    <a:pt x="289" y="1094"/>
                    <a:pt x="291" y="1095"/>
                  </a:cubicBezTo>
                  <a:cubicBezTo>
                    <a:pt x="292" y="1096"/>
                    <a:pt x="294" y="1097"/>
                    <a:pt x="295" y="1098"/>
                  </a:cubicBezTo>
                  <a:cubicBezTo>
                    <a:pt x="297" y="1099"/>
                    <a:pt x="298" y="1100"/>
                    <a:pt x="299" y="1101"/>
                  </a:cubicBezTo>
                  <a:cubicBezTo>
                    <a:pt x="300" y="1102"/>
                    <a:pt x="301" y="1102"/>
                    <a:pt x="301" y="1103"/>
                  </a:cubicBezTo>
                  <a:cubicBezTo>
                    <a:pt x="302" y="1103"/>
                    <a:pt x="303" y="1104"/>
                    <a:pt x="303" y="1104"/>
                  </a:cubicBezTo>
                  <a:cubicBezTo>
                    <a:pt x="303" y="1104"/>
                    <a:pt x="303" y="1104"/>
                    <a:pt x="303" y="1104"/>
                  </a:cubicBezTo>
                  <a:cubicBezTo>
                    <a:pt x="303" y="1104"/>
                    <a:pt x="303" y="1104"/>
                    <a:pt x="303" y="1104"/>
                  </a:cubicBezTo>
                  <a:cubicBezTo>
                    <a:pt x="303" y="1103"/>
                    <a:pt x="302" y="1103"/>
                    <a:pt x="302" y="1102"/>
                  </a:cubicBezTo>
                  <a:cubicBezTo>
                    <a:pt x="301" y="1102"/>
                    <a:pt x="300" y="1101"/>
                    <a:pt x="299" y="1100"/>
                  </a:cubicBezTo>
                  <a:cubicBezTo>
                    <a:pt x="298" y="1099"/>
                    <a:pt x="297" y="1098"/>
                    <a:pt x="296" y="1096"/>
                  </a:cubicBezTo>
                  <a:cubicBezTo>
                    <a:pt x="295" y="1095"/>
                    <a:pt x="293" y="1094"/>
                    <a:pt x="292" y="1092"/>
                  </a:cubicBezTo>
                  <a:cubicBezTo>
                    <a:pt x="290" y="1090"/>
                    <a:pt x="288" y="1089"/>
                    <a:pt x="287" y="1087"/>
                  </a:cubicBezTo>
                  <a:cubicBezTo>
                    <a:pt x="285" y="1085"/>
                    <a:pt x="283" y="1083"/>
                    <a:pt x="281" y="1080"/>
                  </a:cubicBezTo>
                  <a:cubicBezTo>
                    <a:pt x="279" y="1078"/>
                    <a:pt x="276" y="1075"/>
                    <a:pt x="274" y="1073"/>
                  </a:cubicBezTo>
                  <a:cubicBezTo>
                    <a:pt x="269" y="1068"/>
                    <a:pt x="264" y="1061"/>
                    <a:pt x="258" y="1055"/>
                  </a:cubicBezTo>
                  <a:cubicBezTo>
                    <a:pt x="253" y="1048"/>
                    <a:pt x="247" y="1040"/>
                    <a:pt x="240" y="1032"/>
                  </a:cubicBezTo>
                  <a:cubicBezTo>
                    <a:pt x="234" y="1023"/>
                    <a:pt x="227" y="1014"/>
                    <a:pt x="220" y="1003"/>
                  </a:cubicBezTo>
                  <a:cubicBezTo>
                    <a:pt x="213" y="993"/>
                    <a:pt x="206" y="982"/>
                    <a:pt x="198" y="970"/>
                  </a:cubicBezTo>
                  <a:cubicBezTo>
                    <a:pt x="191" y="958"/>
                    <a:pt x="183" y="945"/>
                    <a:pt x="176" y="930"/>
                  </a:cubicBezTo>
                  <a:cubicBezTo>
                    <a:pt x="168" y="916"/>
                    <a:pt x="161" y="901"/>
                    <a:pt x="153" y="885"/>
                  </a:cubicBezTo>
                  <a:cubicBezTo>
                    <a:pt x="146" y="869"/>
                    <a:pt x="138" y="852"/>
                    <a:pt x="131" y="834"/>
                  </a:cubicBezTo>
                  <a:cubicBezTo>
                    <a:pt x="124" y="816"/>
                    <a:pt x="117" y="797"/>
                    <a:pt x="111" y="778"/>
                  </a:cubicBezTo>
                  <a:cubicBezTo>
                    <a:pt x="110" y="774"/>
                    <a:pt x="109" y="770"/>
                    <a:pt x="107" y="766"/>
                  </a:cubicBezTo>
                  <a:cubicBezTo>
                    <a:pt x="106" y="762"/>
                    <a:pt x="105" y="758"/>
                    <a:pt x="104" y="754"/>
                  </a:cubicBezTo>
                  <a:cubicBezTo>
                    <a:pt x="103" y="750"/>
                    <a:pt x="102" y="746"/>
                    <a:pt x="101" y="742"/>
                  </a:cubicBezTo>
                  <a:cubicBezTo>
                    <a:pt x="100" y="739"/>
                    <a:pt x="98" y="734"/>
                    <a:pt x="97" y="730"/>
                  </a:cubicBezTo>
                  <a:cubicBezTo>
                    <a:pt x="96" y="724"/>
                    <a:pt x="94" y="717"/>
                    <a:pt x="92" y="711"/>
                  </a:cubicBezTo>
                  <a:cubicBezTo>
                    <a:pt x="91" y="704"/>
                    <a:pt x="89" y="698"/>
                    <a:pt x="88" y="691"/>
                  </a:cubicBezTo>
                  <a:cubicBezTo>
                    <a:pt x="86" y="684"/>
                    <a:pt x="85" y="677"/>
                    <a:pt x="84" y="671"/>
                  </a:cubicBezTo>
                  <a:cubicBezTo>
                    <a:pt x="82" y="664"/>
                    <a:pt x="81" y="657"/>
                    <a:pt x="80" y="650"/>
                  </a:cubicBezTo>
                  <a:cubicBezTo>
                    <a:pt x="79" y="644"/>
                    <a:pt x="78" y="639"/>
                    <a:pt x="77" y="633"/>
                  </a:cubicBezTo>
                  <a:cubicBezTo>
                    <a:pt x="76" y="627"/>
                    <a:pt x="75" y="621"/>
                    <a:pt x="75" y="616"/>
                  </a:cubicBezTo>
                  <a:cubicBezTo>
                    <a:pt x="74" y="610"/>
                    <a:pt x="73" y="604"/>
                    <a:pt x="73" y="598"/>
                  </a:cubicBezTo>
                  <a:cubicBezTo>
                    <a:pt x="72" y="593"/>
                    <a:pt x="71" y="587"/>
                    <a:pt x="71" y="581"/>
                  </a:cubicBezTo>
                  <a:cubicBezTo>
                    <a:pt x="70" y="575"/>
                    <a:pt x="70" y="569"/>
                    <a:pt x="69" y="563"/>
                  </a:cubicBezTo>
                  <a:cubicBezTo>
                    <a:pt x="69" y="557"/>
                    <a:pt x="69" y="552"/>
                    <a:pt x="68" y="546"/>
                  </a:cubicBezTo>
                  <a:cubicBezTo>
                    <a:pt x="68" y="540"/>
                    <a:pt x="68" y="534"/>
                    <a:pt x="68" y="528"/>
                  </a:cubicBezTo>
                  <a:cubicBezTo>
                    <a:pt x="67" y="522"/>
                    <a:pt x="67" y="516"/>
                    <a:pt x="67" y="510"/>
                  </a:cubicBezTo>
                  <a:cubicBezTo>
                    <a:pt x="67" y="504"/>
                    <a:pt x="67" y="498"/>
                    <a:pt x="67" y="492"/>
                  </a:cubicBezTo>
                  <a:cubicBezTo>
                    <a:pt x="68" y="487"/>
                    <a:pt x="68" y="481"/>
                    <a:pt x="68" y="475"/>
                  </a:cubicBezTo>
                  <a:cubicBezTo>
                    <a:pt x="68" y="469"/>
                    <a:pt x="69" y="463"/>
                    <a:pt x="69" y="457"/>
                  </a:cubicBezTo>
                  <a:cubicBezTo>
                    <a:pt x="69" y="451"/>
                    <a:pt x="70" y="445"/>
                    <a:pt x="70" y="440"/>
                  </a:cubicBezTo>
                  <a:cubicBezTo>
                    <a:pt x="70" y="438"/>
                    <a:pt x="70" y="437"/>
                    <a:pt x="71" y="435"/>
                  </a:cubicBezTo>
                  <a:cubicBezTo>
                    <a:pt x="71" y="434"/>
                    <a:pt x="71" y="432"/>
                    <a:pt x="71" y="431"/>
                  </a:cubicBezTo>
                  <a:cubicBezTo>
                    <a:pt x="71" y="429"/>
                    <a:pt x="71" y="428"/>
                    <a:pt x="71" y="426"/>
                  </a:cubicBezTo>
                  <a:cubicBezTo>
                    <a:pt x="72" y="425"/>
                    <a:pt x="72" y="424"/>
                    <a:pt x="72" y="422"/>
                  </a:cubicBezTo>
                  <a:cubicBezTo>
                    <a:pt x="73" y="413"/>
                    <a:pt x="73" y="413"/>
                    <a:pt x="73" y="413"/>
                  </a:cubicBezTo>
                  <a:cubicBezTo>
                    <a:pt x="74" y="405"/>
                    <a:pt x="74" y="405"/>
                    <a:pt x="74" y="405"/>
                  </a:cubicBezTo>
                  <a:cubicBezTo>
                    <a:pt x="74" y="403"/>
                    <a:pt x="75" y="402"/>
                    <a:pt x="75" y="400"/>
                  </a:cubicBezTo>
                  <a:cubicBezTo>
                    <a:pt x="75" y="399"/>
                    <a:pt x="75" y="398"/>
                    <a:pt x="75" y="396"/>
                  </a:cubicBezTo>
                  <a:cubicBezTo>
                    <a:pt x="76" y="395"/>
                    <a:pt x="76" y="393"/>
                    <a:pt x="76" y="392"/>
                  </a:cubicBezTo>
                  <a:cubicBezTo>
                    <a:pt x="76" y="390"/>
                    <a:pt x="76" y="389"/>
                    <a:pt x="77" y="388"/>
                  </a:cubicBezTo>
                  <a:cubicBezTo>
                    <a:pt x="77" y="386"/>
                    <a:pt x="77" y="385"/>
                    <a:pt x="77" y="383"/>
                  </a:cubicBezTo>
                  <a:cubicBezTo>
                    <a:pt x="78" y="382"/>
                    <a:pt x="78" y="381"/>
                    <a:pt x="78" y="379"/>
                  </a:cubicBezTo>
                  <a:cubicBezTo>
                    <a:pt x="79" y="378"/>
                    <a:pt x="79" y="376"/>
                    <a:pt x="79" y="375"/>
                  </a:cubicBezTo>
                  <a:cubicBezTo>
                    <a:pt x="79" y="374"/>
                    <a:pt x="80" y="372"/>
                    <a:pt x="80" y="371"/>
                  </a:cubicBezTo>
                  <a:cubicBezTo>
                    <a:pt x="82" y="362"/>
                    <a:pt x="82" y="362"/>
                    <a:pt x="82" y="362"/>
                  </a:cubicBezTo>
                  <a:cubicBezTo>
                    <a:pt x="83" y="354"/>
                    <a:pt x="83" y="354"/>
                    <a:pt x="83" y="354"/>
                  </a:cubicBezTo>
                  <a:cubicBezTo>
                    <a:pt x="84" y="353"/>
                    <a:pt x="84" y="351"/>
                    <a:pt x="84" y="350"/>
                  </a:cubicBezTo>
                  <a:cubicBezTo>
                    <a:pt x="85" y="349"/>
                    <a:pt x="85" y="347"/>
                    <a:pt x="85" y="346"/>
                  </a:cubicBezTo>
                  <a:cubicBezTo>
                    <a:pt x="86" y="344"/>
                    <a:pt x="86" y="343"/>
                    <a:pt x="86" y="342"/>
                  </a:cubicBezTo>
                  <a:cubicBezTo>
                    <a:pt x="87" y="340"/>
                    <a:pt x="87" y="339"/>
                    <a:pt x="87" y="337"/>
                  </a:cubicBezTo>
                  <a:cubicBezTo>
                    <a:pt x="88" y="335"/>
                    <a:pt x="89" y="332"/>
                    <a:pt x="90" y="329"/>
                  </a:cubicBezTo>
                  <a:cubicBezTo>
                    <a:pt x="90" y="327"/>
                    <a:pt x="91" y="324"/>
                    <a:pt x="92" y="321"/>
                  </a:cubicBezTo>
                  <a:cubicBezTo>
                    <a:pt x="93" y="319"/>
                    <a:pt x="93" y="316"/>
                    <a:pt x="94" y="313"/>
                  </a:cubicBezTo>
                  <a:cubicBezTo>
                    <a:pt x="95" y="311"/>
                    <a:pt x="96" y="308"/>
                    <a:pt x="97" y="306"/>
                  </a:cubicBezTo>
                  <a:cubicBezTo>
                    <a:pt x="97" y="304"/>
                    <a:pt x="98" y="303"/>
                    <a:pt x="98" y="302"/>
                  </a:cubicBezTo>
                  <a:cubicBezTo>
                    <a:pt x="98" y="300"/>
                    <a:pt x="99" y="299"/>
                    <a:pt x="99" y="298"/>
                  </a:cubicBezTo>
                  <a:cubicBezTo>
                    <a:pt x="100" y="296"/>
                    <a:pt x="100" y="295"/>
                    <a:pt x="101" y="294"/>
                  </a:cubicBezTo>
                  <a:cubicBezTo>
                    <a:pt x="101" y="293"/>
                    <a:pt x="102" y="291"/>
                    <a:pt x="102" y="290"/>
                  </a:cubicBezTo>
                  <a:cubicBezTo>
                    <a:pt x="102" y="289"/>
                    <a:pt x="103" y="287"/>
                    <a:pt x="103" y="286"/>
                  </a:cubicBezTo>
                  <a:cubicBezTo>
                    <a:pt x="104" y="285"/>
                    <a:pt x="104" y="284"/>
                    <a:pt x="105" y="282"/>
                  </a:cubicBezTo>
                  <a:cubicBezTo>
                    <a:pt x="105" y="281"/>
                    <a:pt x="106" y="280"/>
                    <a:pt x="106" y="279"/>
                  </a:cubicBezTo>
                  <a:cubicBezTo>
                    <a:pt x="107" y="277"/>
                    <a:pt x="107" y="276"/>
                    <a:pt x="108" y="275"/>
                  </a:cubicBezTo>
                  <a:cubicBezTo>
                    <a:pt x="109" y="271"/>
                    <a:pt x="109" y="271"/>
                    <a:pt x="109" y="271"/>
                  </a:cubicBezTo>
                  <a:cubicBezTo>
                    <a:pt x="110" y="269"/>
                    <a:pt x="110" y="269"/>
                    <a:pt x="110" y="269"/>
                  </a:cubicBezTo>
                  <a:cubicBezTo>
                    <a:pt x="110" y="268"/>
                    <a:pt x="110" y="268"/>
                    <a:pt x="110" y="268"/>
                  </a:cubicBezTo>
                  <a:cubicBezTo>
                    <a:pt x="114" y="260"/>
                    <a:pt x="114" y="260"/>
                    <a:pt x="114" y="260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18" y="252"/>
                    <a:pt x="118" y="251"/>
                    <a:pt x="118" y="251"/>
                  </a:cubicBezTo>
                  <a:cubicBezTo>
                    <a:pt x="119" y="250"/>
                    <a:pt x="119" y="250"/>
                    <a:pt x="119" y="249"/>
                  </a:cubicBezTo>
                  <a:cubicBezTo>
                    <a:pt x="120" y="248"/>
                    <a:pt x="120" y="248"/>
                    <a:pt x="120" y="248"/>
                  </a:cubicBezTo>
                  <a:cubicBezTo>
                    <a:pt x="120" y="247"/>
                    <a:pt x="121" y="247"/>
                    <a:pt x="121" y="246"/>
                  </a:cubicBezTo>
                  <a:cubicBezTo>
                    <a:pt x="122" y="244"/>
                    <a:pt x="123" y="242"/>
                    <a:pt x="124" y="240"/>
                  </a:cubicBezTo>
                  <a:cubicBezTo>
                    <a:pt x="125" y="238"/>
                    <a:pt x="127" y="236"/>
                    <a:pt x="128" y="233"/>
                  </a:cubicBezTo>
                  <a:cubicBezTo>
                    <a:pt x="129" y="231"/>
                    <a:pt x="130" y="229"/>
                    <a:pt x="132" y="227"/>
                  </a:cubicBezTo>
                  <a:cubicBezTo>
                    <a:pt x="133" y="225"/>
                    <a:pt x="134" y="223"/>
                    <a:pt x="135" y="221"/>
                  </a:cubicBezTo>
                  <a:cubicBezTo>
                    <a:pt x="136" y="220"/>
                    <a:pt x="137" y="219"/>
                    <a:pt x="137" y="218"/>
                  </a:cubicBezTo>
                  <a:cubicBezTo>
                    <a:pt x="138" y="217"/>
                    <a:pt x="139" y="216"/>
                    <a:pt x="139" y="215"/>
                  </a:cubicBezTo>
                  <a:cubicBezTo>
                    <a:pt x="140" y="214"/>
                    <a:pt x="141" y="213"/>
                    <a:pt x="141" y="212"/>
                  </a:cubicBezTo>
                  <a:cubicBezTo>
                    <a:pt x="142" y="211"/>
                    <a:pt x="143" y="210"/>
                    <a:pt x="143" y="209"/>
                  </a:cubicBezTo>
                  <a:cubicBezTo>
                    <a:pt x="144" y="208"/>
                    <a:pt x="145" y="207"/>
                    <a:pt x="146" y="206"/>
                  </a:cubicBezTo>
                  <a:cubicBezTo>
                    <a:pt x="146" y="205"/>
                    <a:pt x="147" y="204"/>
                    <a:pt x="148" y="203"/>
                  </a:cubicBezTo>
                  <a:cubicBezTo>
                    <a:pt x="148" y="202"/>
                    <a:pt x="149" y="201"/>
                    <a:pt x="150" y="200"/>
                  </a:cubicBezTo>
                  <a:cubicBezTo>
                    <a:pt x="151" y="199"/>
                    <a:pt x="151" y="199"/>
                    <a:pt x="152" y="198"/>
                  </a:cubicBezTo>
                  <a:cubicBezTo>
                    <a:pt x="155" y="194"/>
                    <a:pt x="158" y="190"/>
                    <a:pt x="161" y="187"/>
                  </a:cubicBezTo>
                  <a:cubicBezTo>
                    <a:pt x="164" y="184"/>
                    <a:pt x="167" y="180"/>
                    <a:pt x="171" y="177"/>
                  </a:cubicBezTo>
                  <a:cubicBezTo>
                    <a:pt x="174" y="174"/>
                    <a:pt x="177" y="171"/>
                    <a:pt x="180" y="168"/>
                  </a:cubicBezTo>
                  <a:cubicBezTo>
                    <a:pt x="184" y="166"/>
                    <a:pt x="187" y="163"/>
                    <a:pt x="191" y="160"/>
                  </a:cubicBezTo>
                  <a:cubicBezTo>
                    <a:pt x="198" y="155"/>
                    <a:pt x="205" y="151"/>
                    <a:pt x="213" y="146"/>
                  </a:cubicBezTo>
                  <a:cubicBezTo>
                    <a:pt x="220" y="142"/>
                    <a:pt x="228" y="139"/>
                    <a:pt x="236" y="136"/>
                  </a:cubicBezTo>
                  <a:cubicBezTo>
                    <a:pt x="244" y="133"/>
                    <a:pt x="252" y="131"/>
                    <a:pt x="260" y="129"/>
                  </a:cubicBezTo>
                  <a:cubicBezTo>
                    <a:pt x="268" y="127"/>
                    <a:pt x="277" y="126"/>
                    <a:pt x="285" y="126"/>
                  </a:cubicBezTo>
                  <a:cubicBezTo>
                    <a:pt x="294" y="125"/>
                    <a:pt x="302" y="126"/>
                    <a:pt x="311" y="126"/>
                  </a:cubicBezTo>
                  <a:cubicBezTo>
                    <a:pt x="320" y="127"/>
                    <a:pt x="329" y="128"/>
                    <a:pt x="337" y="130"/>
                  </a:cubicBezTo>
                  <a:cubicBezTo>
                    <a:pt x="346" y="132"/>
                    <a:pt x="355" y="135"/>
                    <a:pt x="364" y="138"/>
                  </a:cubicBezTo>
                  <a:cubicBezTo>
                    <a:pt x="373" y="141"/>
                    <a:pt x="381" y="145"/>
                    <a:pt x="390" y="149"/>
                  </a:cubicBezTo>
                  <a:cubicBezTo>
                    <a:pt x="395" y="151"/>
                    <a:pt x="399" y="154"/>
                    <a:pt x="403" y="156"/>
                  </a:cubicBezTo>
                  <a:cubicBezTo>
                    <a:pt x="408" y="158"/>
                    <a:pt x="412" y="161"/>
                    <a:pt x="416" y="164"/>
                  </a:cubicBezTo>
                  <a:cubicBezTo>
                    <a:pt x="421" y="166"/>
                    <a:pt x="425" y="169"/>
                    <a:pt x="429" y="172"/>
                  </a:cubicBezTo>
                  <a:cubicBezTo>
                    <a:pt x="433" y="175"/>
                    <a:pt x="438" y="179"/>
                    <a:pt x="442" y="182"/>
                  </a:cubicBezTo>
                  <a:cubicBezTo>
                    <a:pt x="443" y="183"/>
                    <a:pt x="444" y="183"/>
                    <a:pt x="445" y="184"/>
                  </a:cubicBezTo>
                  <a:cubicBezTo>
                    <a:pt x="446" y="185"/>
                    <a:pt x="447" y="186"/>
                    <a:pt x="448" y="187"/>
                  </a:cubicBezTo>
                  <a:cubicBezTo>
                    <a:pt x="449" y="188"/>
                    <a:pt x="450" y="189"/>
                    <a:pt x="451" y="189"/>
                  </a:cubicBezTo>
                  <a:cubicBezTo>
                    <a:pt x="452" y="190"/>
                    <a:pt x="453" y="191"/>
                    <a:pt x="454" y="192"/>
                  </a:cubicBezTo>
                  <a:cubicBezTo>
                    <a:pt x="455" y="193"/>
                    <a:pt x="456" y="194"/>
                    <a:pt x="457" y="195"/>
                  </a:cubicBezTo>
                  <a:cubicBezTo>
                    <a:pt x="458" y="195"/>
                    <a:pt x="460" y="196"/>
                    <a:pt x="461" y="197"/>
                  </a:cubicBezTo>
                  <a:cubicBezTo>
                    <a:pt x="462" y="198"/>
                    <a:pt x="463" y="199"/>
                    <a:pt x="464" y="200"/>
                  </a:cubicBezTo>
                  <a:cubicBezTo>
                    <a:pt x="465" y="201"/>
                    <a:pt x="466" y="202"/>
                    <a:pt x="467" y="203"/>
                  </a:cubicBezTo>
                  <a:cubicBezTo>
                    <a:pt x="468" y="204"/>
                    <a:pt x="469" y="205"/>
                    <a:pt x="470" y="206"/>
                  </a:cubicBezTo>
                  <a:cubicBezTo>
                    <a:pt x="471" y="207"/>
                    <a:pt x="472" y="208"/>
                    <a:pt x="473" y="209"/>
                  </a:cubicBezTo>
                  <a:cubicBezTo>
                    <a:pt x="474" y="210"/>
                    <a:pt x="475" y="211"/>
                    <a:pt x="476" y="212"/>
                  </a:cubicBezTo>
                  <a:cubicBezTo>
                    <a:pt x="477" y="213"/>
                    <a:pt x="478" y="214"/>
                    <a:pt x="479" y="215"/>
                  </a:cubicBezTo>
                  <a:cubicBezTo>
                    <a:pt x="482" y="218"/>
                    <a:pt x="482" y="218"/>
                    <a:pt x="482" y="218"/>
                  </a:cubicBezTo>
                  <a:cubicBezTo>
                    <a:pt x="483" y="218"/>
                    <a:pt x="483" y="218"/>
                    <a:pt x="483" y="218"/>
                  </a:cubicBezTo>
                  <a:cubicBezTo>
                    <a:pt x="483" y="219"/>
                    <a:pt x="483" y="219"/>
                    <a:pt x="483" y="219"/>
                  </a:cubicBezTo>
                  <a:cubicBezTo>
                    <a:pt x="490" y="226"/>
                    <a:pt x="490" y="226"/>
                    <a:pt x="490" y="226"/>
                  </a:cubicBezTo>
                  <a:cubicBezTo>
                    <a:pt x="503" y="241"/>
                    <a:pt x="503" y="241"/>
                    <a:pt x="503" y="241"/>
                  </a:cubicBezTo>
                  <a:cubicBezTo>
                    <a:pt x="513" y="254"/>
                    <a:pt x="513" y="254"/>
                    <a:pt x="513" y="254"/>
                  </a:cubicBezTo>
                  <a:cubicBezTo>
                    <a:pt x="514" y="256"/>
                    <a:pt x="516" y="258"/>
                    <a:pt x="517" y="260"/>
                  </a:cubicBezTo>
                  <a:cubicBezTo>
                    <a:pt x="519" y="262"/>
                    <a:pt x="520" y="265"/>
                    <a:pt x="522" y="267"/>
                  </a:cubicBezTo>
                  <a:cubicBezTo>
                    <a:pt x="524" y="269"/>
                    <a:pt x="525" y="272"/>
                    <a:pt x="527" y="274"/>
                  </a:cubicBezTo>
                  <a:cubicBezTo>
                    <a:pt x="528" y="277"/>
                    <a:pt x="530" y="279"/>
                    <a:pt x="532" y="282"/>
                  </a:cubicBezTo>
                  <a:cubicBezTo>
                    <a:pt x="535" y="287"/>
                    <a:pt x="538" y="292"/>
                    <a:pt x="541" y="297"/>
                  </a:cubicBezTo>
                  <a:cubicBezTo>
                    <a:pt x="544" y="303"/>
                    <a:pt x="547" y="308"/>
                    <a:pt x="549" y="313"/>
                  </a:cubicBezTo>
                  <a:cubicBezTo>
                    <a:pt x="552" y="319"/>
                    <a:pt x="555" y="324"/>
                    <a:pt x="558" y="330"/>
                  </a:cubicBezTo>
                  <a:cubicBezTo>
                    <a:pt x="560" y="335"/>
                    <a:pt x="563" y="341"/>
                    <a:pt x="565" y="347"/>
                  </a:cubicBezTo>
                  <a:cubicBezTo>
                    <a:pt x="569" y="355"/>
                    <a:pt x="569" y="355"/>
                    <a:pt x="569" y="355"/>
                  </a:cubicBezTo>
                  <a:cubicBezTo>
                    <a:pt x="571" y="360"/>
                    <a:pt x="571" y="360"/>
                    <a:pt x="571" y="360"/>
                  </a:cubicBezTo>
                  <a:cubicBezTo>
                    <a:pt x="572" y="364"/>
                    <a:pt x="572" y="364"/>
                    <a:pt x="572" y="364"/>
                  </a:cubicBezTo>
                  <a:cubicBezTo>
                    <a:pt x="578" y="382"/>
                    <a:pt x="578" y="382"/>
                    <a:pt x="578" y="382"/>
                  </a:cubicBezTo>
                  <a:cubicBezTo>
                    <a:pt x="580" y="386"/>
                    <a:pt x="580" y="386"/>
                    <a:pt x="580" y="386"/>
                  </a:cubicBezTo>
                  <a:cubicBezTo>
                    <a:pt x="581" y="391"/>
                    <a:pt x="581" y="391"/>
                    <a:pt x="581" y="391"/>
                  </a:cubicBezTo>
                  <a:cubicBezTo>
                    <a:pt x="584" y="400"/>
                    <a:pt x="584" y="400"/>
                    <a:pt x="584" y="400"/>
                  </a:cubicBezTo>
                  <a:cubicBezTo>
                    <a:pt x="587" y="409"/>
                    <a:pt x="587" y="409"/>
                    <a:pt x="587" y="409"/>
                  </a:cubicBezTo>
                  <a:cubicBezTo>
                    <a:pt x="588" y="413"/>
                    <a:pt x="588" y="413"/>
                    <a:pt x="588" y="413"/>
                  </a:cubicBezTo>
                  <a:cubicBezTo>
                    <a:pt x="589" y="418"/>
                    <a:pt x="589" y="418"/>
                    <a:pt x="589" y="418"/>
                  </a:cubicBezTo>
                  <a:cubicBezTo>
                    <a:pt x="593" y="436"/>
                    <a:pt x="593" y="436"/>
                    <a:pt x="593" y="436"/>
                  </a:cubicBezTo>
                  <a:cubicBezTo>
                    <a:pt x="594" y="441"/>
                    <a:pt x="594" y="441"/>
                    <a:pt x="594" y="441"/>
                  </a:cubicBezTo>
                  <a:cubicBezTo>
                    <a:pt x="595" y="445"/>
                    <a:pt x="595" y="445"/>
                    <a:pt x="595" y="445"/>
                  </a:cubicBezTo>
                  <a:cubicBezTo>
                    <a:pt x="597" y="455"/>
                    <a:pt x="597" y="455"/>
                    <a:pt x="597" y="455"/>
                  </a:cubicBezTo>
                  <a:cubicBezTo>
                    <a:pt x="598" y="464"/>
                    <a:pt x="598" y="464"/>
                    <a:pt x="598" y="464"/>
                  </a:cubicBezTo>
                  <a:cubicBezTo>
                    <a:pt x="599" y="468"/>
                    <a:pt x="599" y="468"/>
                    <a:pt x="599" y="468"/>
                  </a:cubicBezTo>
                  <a:cubicBezTo>
                    <a:pt x="600" y="473"/>
                    <a:pt x="600" y="473"/>
                    <a:pt x="600" y="473"/>
                  </a:cubicBezTo>
                  <a:cubicBezTo>
                    <a:pt x="602" y="491"/>
                    <a:pt x="602" y="491"/>
                    <a:pt x="602" y="491"/>
                  </a:cubicBezTo>
                  <a:cubicBezTo>
                    <a:pt x="602" y="496"/>
                    <a:pt x="602" y="496"/>
                    <a:pt x="602" y="496"/>
                  </a:cubicBezTo>
                  <a:cubicBezTo>
                    <a:pt x="602" y="500"/>
                    <a:pt x="602" y="500"/>
                    <a:pt x="602" y="500"/>
                  </a:cubicBezTo>
                  <a:cubicBezTo>
                    <a:pt x="603" y="510"/>
                    <a:pt x="603" y="510"/>
                    <a:pt x="603" y="510"/>
                  </a:cubicBezTo>
                  <a:cubicBezTo>
                    <a:pt x="603" y="519"/>
                    <a:pt x="603" y="519"/>
                    <a:pt x="603" y="519"/>
                  </a:cubicBezTo>
                  <a:cubicBezTo>
                    <a:pt x="604" y="523"/>
                    <a:pt x="604" y="523"/>
                    <a:pt x="604" y="523"/>
                  </a:cubicBezTo>
                  <a:cubicBezTo>
                    <a:pt x="604" y="528"/>
                    <a:pt x="604" y="528"/>
                    <a:pt x="604" y="528"/>
                  </a:cubicBezTo>
                  <a:cubicBezTo>
                    <a:pt x="604" y="531"/>
                    <a:pt x="604" y="533"/>
                    <a:pt x="604" y="536"/>
                  </a:cubicBezTo>
                  <a:cubicBezTo>
                    <a:pt x="604" y="539"/>
                    <a:pt x="604" y="542"/>
                    <a:pt x="604" y="545"/>
                  </a:cubicBezTo>
                  <a:cubicBezTo>
                    <a:pt x="604" y="548"/>
                    <a:pt x="603" y="551"/>
                    <a:pt x="603" y="554"/>
                  </a:cubicBezTo>
                  <a:cubicBezTo>
                    <a:pt x="603" y="557"/>
                    <a:pt x="603" y="560"/>
                    <a:pt x="603" y="563"/>
                  </a:cubicBezTo>
                  <a:cubicBezTo>
                    <a:pt x="602" y="564"/>
                    <a:pt x="602" y="566"/>
                    <a:pt x="602" y="567"/>
                  </a:cubicBezTo>
                  <a:cubicBezTo>
                    <a:pt x="602" y="568"/>
                    <a:pt x="602" y="570"/>
                    <a:pt x="602" y="571"/>
                  </a:cubicBezTo>
                  <a:cubicBezTo>
                    <a:pt x="602" y="573"/>
                    <a:pt x="602" y="574"/>
                    <a:pt x="602" y="576"/>
                  </a:cubicBezTo>
                  <a:cubicBezTo>
                    <a:pt x="601" y="577"/>
                    <a:pt x="601" y="579"/>
                    <a:pt x="601" y="580"/>
                  </a:cubicBezTo>
                  <a:cubicBezTo>
                    <a:pt x="599" y="597"/>
                    <a:pt x="599" y="597"/>
                    <a:pt x="599" y="597"/>
                  </a:cubicBezTo>
                  <a:cubicBezTo>
                    <a:pt x="598" y="598"/>
                    <a:pt x="598" y="599"/>
                    <a:pt x="598" y="601"/>
                  </a:cubicBezTo>
                  <a:cubicBezTo>
                    <a:pt x="598" y="602"/>
                    <a:pt x="597" y="603"/>
                    <a:pt x="597" y="605"/>
                  </a:cubicBezTo>
                  <a:cubicBezTo>
                    <a:pt x="597" y="606"/>
                    <a:pt x="597" y="607"/>
                    <a:pt x="596" y="609"/>
                  </a:cubicBezTo>
                  <a:cubicBezTo>
                    <a:pt x="596" y="610"/>
                    <a:pt x="596" y="611"/>
                    <a:pt x="595" y="613"/>
                  </a:cubicBezTo>
                  <a:cubicBezTo>
                    <a:pt x="593" y="621"/>
                    <a:pt x="593" y="621"/>
                    <a:pt x="593" y="621"/>
                  </a:cubicBezTo>
                  <a:cubicBezTo>
                    <a:pt x="593" y="625"/>
                    <a:pt x="593" y="625"/>
                    <a:pt x="593" y="625"/>
                  </a:cubicBezTo>
                  <a:cubicBezTo>
                    <a:pt x="592" y="627"/>
                    <a:pt x="592" y="627"/>
                    <a:pt x="592" y="627"/>
                  </a:cubicBezTo>
                  <a:cubicBezTo>
                    <a:pt x="592" y="628"/>
                    <a:pt x="592" y="628"/>
                    <a:pt x="592" y="628"/>
                  </a:cubicBezTo>
                  <a:cubicBezTo>
                    <a:pt x="592" y="627"/>
                    <a:pt x="592" y="627"/>
                    <a:pt x="592" y="627"/>
                  </a:cubicBezTo>
                  <a:cubicBezTo>
                    <a:pt x="592" y="627"/>
                    <a:pt x="592" y="627"/>
                    <a:pt x="592" y="627"/>
                  </a:cubicBezTo>
                  <a:cubicBezTo>
                    <a:pt x="592" y="627"/>
                    <a:pt x="592" y="627"/>
                    <a:pt x="592" y="627"/>
                  </a:cubicBezTo>
                  <a:cubicBezTo>
                    <a:pt x="592" y="627"/>
                    <a:pt x="592" y="628"/>
                    <a:pt x="592" y="628"/>
                  </a:cubicBezTo>
                  <a:cubicBezTo>
                    <a:pt x="592" y="628"/>
                    <a:pt x="592" y="628"/>
                    <a:pt x="592" y="628"/>
                  </a:cubicBezTo>
                  <a:cubicBezTo>
                    <a:pt x="592" y="628"/>
                    <a:pt x="592" y="628"/>
                    <a:pt x="592" y="628"/>
                  </a:cubicBezTo>
                  <a:cubicBezTo>
                    <a:pt x="592" y="628"/>
                    <a:pt x="592" y="628"/>
                    <a:pt x="592" y="628"/>
                  </a:cubicBezTo>
                  <a:cubicBezTo>
                    <a:pt x="592" y="628"/>
                    <a:pt x="592" y="628"/>
                    <a:pt x="592" y="628"/>
                  </a:cubicBezTo>
                  <a:cubicBezTo>
                    <a:pt x="592" y="628"/>
                    <a:pt x="592" y="628"/>
                    <a:pt x="592" y="628"/>
                  </a:cubicBezTo>
                  <a:cubicBezTo>
                    <a:pt x="592" y="628"/>
                    <a:pt x="592" y="628"/>
                    <a:pt x="592" y="628"/>
                  </a:cubicBezTo>
                  <a:cubicBezTo>
                    <a:pt x="586" y="644"/>
                    <a:pt x="586" y="644"/>
                    <a:pt x="586" y="644"/>
                  </a:cubicBezTo>
                  <a:cubicBezTo>
                    <a:pt x="585" y="649"/>
                    <a:pt x="585" y="649"/>
                    <a:pt x="585" y="649"/>
                  </a:cubicBezTo>
                  <a:cubicBezTo>
                    <a:pt x="585" y="649"/>
                    <a:pt x="585" y="649"/>
                    <a:pt x="585" y="649"/>
                  </a:cubicBezTo>
                  <a:cubicBezTo>
                    <a:pt x="585" y="650"/>
                    <a:pt x="584" y="650"/>
                    <a:pt x="584" y="650"/>
                  </a:cubicBezTo>
                  <a:cubicBezTo>
                    <a:pt x="584" y="650"/>
                    <a:pt x="584" y="650"/>
                    <a:pt x="584" y="651"/>
                  </a:cubicBezTo>
                  <a:cubicBezTo>
                    <a:pt x="584" y="651"/>
                    <a:pt x="584" y="651"/>
                    <a:pt x="584" y="651"/>
                  </a:cubicBezTo>
                  <a:cubicBezTo>
                    <a:pt x="581" y="657"/>
                    <a:pt x="581" y="657"/>
                    <a:pt x="581" y="657"/>
                  </a:cubicBezTo>
                  <a:cubicBezTo>
                    <a:pt x="581" y="657"/>
                    <a:pt x="581" y="658"/>
                    <a:pt x="581" y="658"/>
                  </a:cubicBezTo>
                  <a:cubicBezTo>
                    <a:pt x="580" y="658"/>
                    <a:pt x="580" y="659"/>
                    <a:pt x="580" y="659"/>
                  </a:cubicBezTo>
                  <a:cubicBezTo>
                    <a:pt x="580" y="660"/>
                    <a:pt x="580" y="660"/>
                    <a:pt x="579" y="661"/>
                  </a:cubicBezTo>
                  <a:cubicBezTo>
                    <a:pt x="579" y="661"/>
                    <a:pt x="579" y="662"/>
                    <a:pt x="579" y="662"/>
                  </a:cubicBezTo>
                  <a:cubicBezTo>
                    <a:pt x="579" y="663"/>
                    <a:pt x="578" y="663"/>
                    <a:pt x="578" y="664"/>
                  </a:cubicBezTo>
                  <a:cubicBezTo>
                    <a:pt x="578" y="664"/>
                    <a:pt x="578" y="665"/>
                    <a:pt x="577" y="665"/>
                  </a:cubicBezTo>
                  <a:cubicBezTo>
                    <a:pt x="577" y="665"/>
                    <a:pt x="577" y="666"/>
                    <a:pt x="576" y="666"/>
                  </a:cubicBezTo>
                  <a:cubicBezTo>
                    <a:pt x="576" y="667"/>
                    <a:pt x="576" y="667"/>
                    <a:pt x="576" y="668"/>
                  </a:cubicBezTo>
                  <a:cubicBezTo>
                    <a:pt x="572" y="674"/>
                    <a:pt x="572" y="674"/>
                    <a:pt x="572" y="674"/>
                  </a:cubicBezTo>
                  <a:cubicBezTo>
                    <a:pt x="572" y="674"/>
                    <a:pt x="572" y="675"/>
                    <a:pt x="572" y="675"/>
                  </a:cubicBezTo>
                  <a:cubicBezTo>
                    <a:pt x="571" y="676"/>
                    <a:pt x="571" y="676"/>
                    <a:pt x="571" y="677"/>
                  </a:cubicBezTo>
                  <a:cubicBezTo>
                    <a:pt x="570" y="677"/>
                    <a:pt x="570" y="678"/>
                    <a:pt x="570" y="678"/>
                  </a:cubicBezTo>
                  <a:cubicBezTo>
                    <a:pt x="570" y="679"/>
                    <a:pt x="569" y="679"/>
                    <a:pt x="569" y="679"/>
                  </a:cubicBezTo>
                  <a:cubicBezTo>
                    <a:pt x="561" y="690"/>
                    <a:pt x="561" y="690"/>
                    <a:pt x="561" y="690"/>
                  </a:cubicBezTo>
                  <a:cubicBezTo>
                    <a:pt x="553" y="699"/>
                    <a:pt x="553" y="699"/>
                    <a:pt x="553" y="699"/>
                  </a:cubicBezTo>
                  <a:cubicBezTo>
                    <a:pt x="553" y="699"/>
                    <a:pt x="552" y="699"/>
                    <a:pt x="552" y="700"/>
                  </a:cubicBezTo>
                  <a:cubicBezTo>
                    <a:pt x="552" y="700"/>
                    <a:pt x="551" y="701"/>
                    <a:pt x="551" y="701"/>
                  </a:cubicBezTo>
                  <a:cubicBezTo>
                    <a:pt x="551" y="701"/>
                    <a:pt x="550" y="702"/>
                    <a:pt x="550" y="702"/>
                  </a:cubicBezTo>
                  <a:cubicBezTo>
                    <a:pt x="549" y="702"/>
                    <a:pt x="549" y="702"/>
                    <a:pt x="549" y="703"/>
                  </a:cubicBezTo>
                  <a:cubicBezTo>
                    <a:pt x="544" y="706"/>
                    <a:pt x="544" y="706"/>
                    <a:pt x="544" y="706"/>
                  </a:cubicBezTo>
                  <a:cubicBezTo>
                    <a:pt x="544" y="707"/>
                    <a:pt x="543" y="707"/>
                    <a:pt x="543" y="707"/>
                  </a:cubicBezTo>
                  <a:cubicBezTo>
                    <a:pt x="543" y="708"/>
                    <a:pt x="542" y="708"/>
                    <a:pt x="542" y="708"/>
                  </a:cubicBezTo>
                  <a:cubicBezTo>
                    <a:pt x="541" y="709"/>
                    <a:pt x="541" y="709"/>
                    <a:pt x="541" y="709"/>
                  </a:cubicBezTo>
                  <a:cubicBezTo>
                    <a:pt x="540" y="710"/>
                    <a:pt x="540" y="710"/>
                    <a:pt x="539" y="710"/>
                  </a:cubicBezTo>
                  <a:cubicBezTo>
                    <a:pt x="535" y="713"/>
                    <a:pt x="535" y="713"/>
                    <a:pt x="535" y="713"/>
                  </a:cubicBezTo>
                  <a:cubicBezTo>
                    <a:pt x="531" y="715"/>
                    <a:pt x="528" y="717"/>
                    <a:pt x="524" y="719"/>
                  </a:cubicBezTo>
                  <a:cubicBezTo>
                    <a:pt x="521" y="720"/>
                    <a:pt x="517" y="722"/>
                    <a:pt x="514" y="723"/>
                  </a:cubicBezTo>
                  <a:cubicBezTo>
                    <a:pt x="510" y="724"/>
                    <a:pt x="507" y="725"/>
                    <a:pt x="503" y="725"/>
                  </a:cubicBezTo>
                  <a:cubicBezTo>
                    <a:pt x="499" y="726"/>
                    <a:pt x="495" y="726"/>
                    <a:pt x="491" y="727"/>
                  </a:cubicBezTo>
                  <a:cubicBezTo>
                    <a:pt x="488" y="727"/>
                    <a:pt x="484" y="727"/>
                    <a:pt x="480" y="726"/>
                  </a:cubicBezTo>
                  <a:cubicBezTo>
                    <a:pt x="476" y="726"/>
                    <a:pt x="472" y="726"/>
                    <a:pt x="468" y="725"/>
                  </a:cubicBezTo>
                  <a:cubicBezTo>
                    <a:pt x="464" y="724"/>
                    <a:pt x="460" y="724"/>
                    <a:pt x="456" y="722"/>
                  </a:cubicBezTo>
                  <a:cubicBezTo>
                    <a:pt x="452" y="721"/>
                    <a:pt x="448" y="720"/>
                    <a:pt x="444" y="718"/>
                  </a:cubicBezTo>
                  <a:cubicBezTo>
                    <a:pt x="440" y="717"/>
                    <a:pt x="436" y="715"/>
                    <a:pt x="432" y="712"/>
                  </a:cubicBezTo>
                  <a:cubicBezTo>
                    <a:pt x="428" y="710"/>
                    <a:pt x="424" y="708"/>
                    <a:pt x="420" y="705"/>
                  </a:cubicBezTo>
                  <a:cubicBezTo>
                    <a:pt x="416" y="703"/>
                    <a:pt x="412" y="700"/>
                    <a:pt x="408" y="697"/>
                  </a:cubicBezTo>
                  <a:cubicBezTo>
                    <a:pt x="404" y="694"/>
                    <a:pt x="400" y="691"/>
                    <a:pt x="396" y="688"/>
                  </a:cubicBezTo>
                  <a:cubicBezTo>
                    <a:pt x="384" y="676"/>
                    <a:pt x="384" y="676"/>
                    <a:pt x="384" y="676"/>
                  </a:cubicBezTo>
                  <a:cubicBezTo>
                    <a:pt x="384" y="676"/>
                    <a:pt x="384" y="675"/>
                    <a:pt x="383" y="675"/>
                  </a:cubicBezTo>
                  <a:cubicBezTo>
                    <a:pt x="383" y="675"/>
                    <a:pt x="383" y="675"/>
                    <a:pt x="383" y="674"/>
                  </a:cubicBezTo>
                  <a:cubicBezTo>
                    <a:pt x="383" y="674"/>
                    <a:pt x="382" y="674"/>
                    <a:pt x="382" y="674"/>
                  </a:cubicBezTo>
                  <a:cubicBezTo>
                    <a:pt x="382" y="674"/>
                    <a:pt x="382" y="673"/>
                    <a:pt x="382" y="673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79" y="670"/>
                    <a:pt x="379" y="670"/>
                    <a:pt x="379" y="670"/>
                  </a:cubicBezTo>
                  <a:cubicBezTo>
                    <a:pt x="378" y="669"/>
                    <a:pt x="378" y="669"/>
                    <a:pt x="378" y="669"/>
                  </a:cubicBezTo>
                  <a:cubicBezTo>
                    <a:pt x="377" y="668"/>
                    <a:pt x="377" y="668"/>
                    <a:pt x="377" y="667"/>
                  </a:cubicBezTo>
                  <a:cubicBezTo>
                    <a:pt x="376" y="667"/>
                    <a:pt x="376" y="667"/>
                    <a:pt x="376" y="666"/>
                  </a:cubicBezTo>
                  <a:cubicBezTo>
                    <a:pt x="375" y="666"/>
                    <a:pt x="375" y="666"/>
                    <a:pt x="375" y="665"/>
                  </a:cubicBezTo>
                  <a:cubicBezTo>
                    <a:pt x="374" y="665"/>
                    <a:pt x="374" y="664"/>
                    <a:pt x="373" y="664"/>
                  </a:cubicBezTo>
                  <a:cubicBezTo>
                    <a:pt x="373" y="663"/>
                    <a:pt x="373" y="663"/>
                    <a:pt x="372" y="662"/>
                  </a:cubicBezTo>
                  <a:cubicBezTo>
                    <a:pt x="372" y="661"/>
                    <a:pt x="372" y="661"/>
                    <a:pt x="371" y="660"/>
                  </a:cubicBezTo>
                  <a:cubicBezTo>
                    <a:pt x="366" y="654"/>
                    <a:pt x="366" y="654"/>
                    <a:pt x="366" y="654"/>
                  </a:cubicBezTo>
                  <a:cubicBezTo>
                    <a:pt x="366" y="653"/>
                    <a:pt x="365" y="652"/>
                    <a:pt x="364" y="651"/>
                  </a:cubicBezTo>
                  <a:cubicBezTo>
                    <a:pt x="363" y="650"/>
                    <a:pt x="363" y="649"/>
                    <a:pt x="362" y="648"/>
                  </a:cubicBezTo>
                  <a:cubicBezTo>
                    <a:pt x="361" y="646"/>
                    <a:pt x="360" y="645"/>
                    <a:pt x="360" y="644"/>
                  </a:cubicBezTo>
                  <a:cubicBezTo>
                    <a:pt x="359" y="643"/>
                    <a:pt x="358" y="642"/>
                    <a:pt x="358" y="641"/>
                  </a:cubicBezTo>
                  <a:cubicBezTo>
                    <a:pt x="355" y="636"/>
                    <a:pt x="352" y="631"/>
                    <a:pt x="349" y="626"/>
                  </a:cubicBezTo>
                  <a:cubicBezTo>
                    <a:pt x="347" y="621"/>
                    <a:pt x="344" y="616"/>
                    <a:pt x="342" y="611"/>
                  </a:cubicBezTo>
                  <a:cubicBezTo>
                    <a:pt x="340" y="606"/>
                    <a:pt x="338" y="601"/>
                    <a:pt x="336" y="595"/>
                  </a:cubicBezTo>
                  <a:cubicBezTo>
                    <a:pt x="334" y="590"/>
                    <a:pt x="332" y="585"/>
                    <a:pt x="330" y="579"/>
                  </a:cubicBezTo>
                  <a:cubicBezTo>
                    <a:pt x="330" y="578"/>
                    <a:pt x="330" y="577"/>
                    <a:pt x="329" y="576"/>
                  </a:cubicBezTo>
                  <a:cubicBezTo>
                    <a:pt x="329" y="575"/>
                    <a:pt x="329" y="574"/>
                    <a:pt x="328" y="573"/>
                  </a:cubicBezTo>
                  <a:cubicBezTo>
                    <a:pt x="328" y="572"/>
                    <a:pt x="328" y="572"/>
                    <a:pt x="328" y="571"/>
                  </a:cubicBezTo>
                  <a:cubicBezTo>
                    <a:pt x="327" y="570"/>
                    <a:pt x="327" y="569"/>
                    <a:pt x="327" y="568"/>
                  </a:cubicBezTo>
                  <a:cubicBezTo>
                    <a:pt x="326" y="563"/>
                    <a:pt x="324" y="558"/>
                    <a:pt x="324" y="554"/>
                  </a:cubicBezTo>
                  <a:cubicBezTo>
                    <a:pt x="323" y="549"/>
                    <a:pt x="322" y="545"/>
                    <a:pt x="321" y="540"/>
                  </a:cubicBezTo>
                  <a:cubicBezTo>
                    <a:pt x="320" y="535"/>
                    <a:pt x="319" y="531"/>
                    <a:pt x="319" y="526"/>
                  </a:cubicBezTo>
                  <a:cubicBezTo>
                    <a:pt x="318" y="522"/>
                    <a:pt x="318" y="517"/>
                    <a:pt x="318" y="512"/>
                  </a:cubicBezTo>
                  <a:cubicBezTo>
                    <a:pt x="317" y="507"/>
                    <a:pt x="317" y="502"/>
                    <a:pt x="317" y="496"/>
                  </a:cubicBezTo>
                  <a:cubicBezTo>
                    <a:pt x="317" y="491"/>
                    <a:pt x="317" y="485"/>
                    <a:pt x="317" y="480"/>
                  </a:cubicBezTo>
                  <a:cubicBezTo>
                    <a:pt x="318" y="475"/>
                    <a:pt x="318" y="470"/>
                    <a:pt x="319" y="465"/>
                  </a:cubicBezTo>
                  <a:cubicBezTo>
                    <a:pt x="319" y="460"/>
                    <a:pt x="320" y="455"/>
                    <a:pt x="321" y="450"/>
                  </a:cubicBezTo>
                  <a:cubicBezTo>
                    <a:pt x="321" y="449"/>
                    <a:pt x="322" y="448"/>
                    <a:pt x="322" y="447"/>
                  </a:cubicBezTo>
                  <a:cubicBezTo>
                    <a:pt x="322" y="445"/>
                    <a:pt x="323" y="444"/>
                    <a:pt x="323" y="443"/>
                  </a:cubicBezTo>
                  <a:cubicBezTo>
                    <a:pt x="323" y="442"/>
                    <a:pt x="323" y="441"/>
                    <a:pt x="324" y="440"/>
                  </a:cubicBezTo>
                  <a:cubicBezTo>
                    <a:pt x="324" y="438"/>
                    <a:pt x="324" y="437"/>
                    <a:pt x="325" y="436"/>
                  </a:cubicBezTo>
                  <a:cubicBezTo>
                    <a:pt x="325" y="435"/>
                    <a:pt x="325" y="435"/>
                    <a:pt x="325" y="435"/>
                  </a:cubicBezTo>
                  <a:cubicBezTo>
                    <a:pt x="325" y="435"/>
                    <a:pt x="325" y="435"/>
                    <a:pt x="325" y="435"/>
                  </a:cubicBezTo>
                  <a:cubicBezTo>
                    <a:pt x="325" y="435"/>
                    <a:pt x="325" y="435"/>
                    <a:pt x="325" y="435"/>
                  </a:cubicBezTo>
                  <a:cubicBezTo>
                    <a:pt x="325" y="435"/>
                    <a:pt x="325" y="435"/>
                    <a:pt x="325" y="435"/>
                  </a:cubicBezTo>
                  <a:cubicBezTo>
                    <a:pt x="325" y="435"/>
                    <a:pt x="325" y="435"/>
                    <a:pt x="325" y="435"/>
                  </a:cubicBezTo>
                  <a:cubicBezTo>
                    <a:pt x="325" y="435"/>
                    <a:pt x="325" y="435"/>
                    <a:pt x="325" y="435"/>
                  </a:cubicBezTo>
                  <a:cubicBezTo>
                    <a:pt x="325" y="435"/>
                    <a:pt x="325" y="435"/>
                    <a:pt x="325" y="435"/>
                  </a:cubicBezTo>
                  <a:cubicBezTo>
                    <a:pt x="325" y="435"/>
                    <a:pt x="325" y="435"/>
                    <a:pt x="325" y="435"/>
                  </a:cubicBezTo>
                  <a:cubicBezTo>
                    <a:pt x="325" y="435"/>
                    <a:pt x="325" y="435"/>
                    <a:pt x="325" y="435"/>
                  </a:cubicBezTo>
                  <a:cubicBezTo>
                    <a:pt x="325" y="434"/>
                    <a:pt x="325" y="434"/>
                    <a:pt x="325" y="434"/>
                  </a:cubicBezTo>
                  <a:cubicBezTo>
                    <a:pt x="327" y="430"/>
                    <a:pt x="327" y="430"/>
                    <a:pt x="327" y="430"/>
                  </a:cubicBezTo>
                  <a:cubicBezTo>
                    <a:pt x="329" y="422"/>
                    <a:pt x="329" y="422"/>
                    <a:pt x="329" y="422"/>
                  </a:cubicBezTo>
                  <a:cubicBezTo>
                    <a:pt x="330" y="421"/>
                    <a:pt x="330" y="421"/>
                    <a:pt x="331" y="420"/>
                  </a:cubicBezTo>
                  <a:cubicBezTo>
                    <a:pt x="331" y="419"/>
                    <a:pt x="331" y="418"/>
                    <a:pt x="332" y="418"/>
                  </a:cubicBezTo>
                  <a:cubicBezTo>
                    <a:pt x="332" y="417"/>
                    <a:pt x="332" y="416"/>
                    <a:pt x="333" y="416"/>
                  </a:cubicBezTo>
                  <a:cubicBezTo>
                    <a:pt x="333" y="415"/>
                    <a:pt x="333" y="414"/>
                    <a:pt x="334" y="413"/>
                  </a:cubicBezTo>
                  <a:cubicBezTo>
                    <a:pt x="334" y="412"/>
                    <a:pt x="335" y="412"/>
                    <a:pt x="335" y="411"/>
                  </a:cubicBezTo>
                  <a:cubicBezTo>
                    <a:pt x="336" y="410"/>
                    <a:pt x="336" y="409"/>
                    <a:pt x="337" y="408"/>
                  </a:cubicBezTo>
                  <a:cubicBezTo>
                    <a:pt x="337" y="407"/>
                    <a:pt x="338" y="407"/>
                    <a:pt x="338" y="406"/>
                  </a:cubicBezTo>
                  <a:cubicBezTo>
                    <a:pt x="338" y="405"/>
                    <a:pt x="339" y="404"/>
                    <a:pt x="340" y="404"/>
                  </a:cubicBezTo>
                  <a:cubicBezTo>
                    <a:pt x="344" y="398"/>
                    <a:pt x="348" y="392"/>
                    <a:pt x="354" y="388"/>
                  </a:cubicBezTo>
                  <a:cubicBezTo>
                    <a:pt x="359" y="384"/>
                    <a:pt x="365" y="381"/>
                    <a:pt x="370" y="379"/>
                  </a:cubicBezTo>
                  <a:cubicBezTo>
                    <a:pt x="376" y="377"/>
                    <a:pt x="383" y="376"/>
                    <a:pt x="389" y="376"/>
                  </a:cubicBezTo>
                  <a:cubicBezTo>
                    <a:pt x="395" y="375"/>
                    <a:pt x="402" y="376"/>
                    <a:pt x="408" y="378"/>
                  </a:cubicBezTo>
                  <a:cubicBezTo>
                    <a:pt x="411" y="379"/>
                    <a:pt x="415" y="380"/>
                    <a:pt x="418" y="381"/>
                  </a:cubicBezTo>
                  <a:cubicBezTo>
                    <a:pt x="421" y="383"/>
                    <a:pt x="424" y="384"/>
                    <a:pt x="427" y="386"/>
                  </a:cubicBezTo>
                  <a:cubicBezTo>
                    <a:pt x="431" y="388"/>
                    <a:pt x="434" y="390"/>
                    <a:pt x="437" y="392"/>
                  </a:cubicBezTo>
                  <a:cubicBezTo>
                    <a:pt x="440" y="394"/>
                    <a:pt x="443" y="397"/>
                    <a:pt x="446" y="399"/>
                  </a:cubicBezTo>
                  <a:cubicBezTo>
                    <a:pt x="447" y="400"/>
                    <a:pt x="447" y="400"/>
                    <a:pt x="447" y="400"/>
                  </a:cubicBezTo>
                  <a:cubicBezTo>
                    <a:pt x="447" y="400"/>
                    <a:pt x="447" y="400"/>
                    <a:pt x="447" y="400"/>
                  </a:cubicBezTo>
                  <a:cubicBezTo>
                    <a:pt x="447" y="400"/>
                    <a:pt x="447" y="400"/>
                    <a:pt x="447" y="400"/>
                  </a:cubicBezTo>
                  <a:cubicBezTo>
                    <a:pt x="447" y="400"/>
                    <a:pt x="447" y="400"/>
                    <a:pt x="447" y="400"/>
                  </a:cubicBezTo>
                  <a:cubicBezTo>
                    <a:pt x="447" y="400"/>
                    <a:pt x="447" y="400"/>
                    <a:pt x="447" y="400"/>
                  </a:cubicBezTo>
                  <a:cubicBezTo>
                    <a:pt x="447" y="400"/>
                    <a:pt x="447" y="400"/>
                    <a:pt x="447" y="400"/>
                  </a:cubicBezTo>
                  <a:cubicBezTo>
                    <a:pt x="447" y="400"/>
                    <a:pt x="447" y="400"/>
                    <a:pt x="447" y="400"/>
                  </a:cubicBezTo>
                  <a:cubicBezTo>
                    <a:pt x="447" y="400"/>
                    <a:pt x="447" y="400"/>
                    <a:pt x="447" y="400"/>
                  </a:cubicBezTo>
                  <a:cubicBezTo>
                    <a:pt x="447" y="400"/>
                    <a:pt x="447" y="400"/>
                    <a:pt x="447" y="400"/>
                  </a:cubicBezTo>
                  <a:cubicBezTo>
                    <a:pt x="447" y="400"/>
                    <a:pt x="447" y="400"/>
                    <a:pt x="447" y="400"/>
                  </a:cubicBezTo>
                  <a:cubicBezTo>
                    <a:pt x="447" y="400"/>
                    <a:pt x="447" y="401"/>
                    <a:pt x="447" y="401"/>
                  </a:cubicBezTo>
                  <a:cubicBezTo>
                    <a:pt x="448" y="401"/>
                    <a:pt x="448" y="401"/>
                    <a:pt x="448" y="401"/>
                  </a:cubicBezTo>
                  <a:cubicBezTo>
                    <a:pt x="448" y="401"/>
                    <a:pt x="448" y="401"/>
                    <a:pt x="448" y="401"/>
                  </a:cubicBezTo>
                  <a:cubicBezTo>
                    <a:pt x="448" y="401"/>
                    <a:pt x="448" y="401"/>
                    <a:pt x="448" y="401"/>
                  </a:cubicBezTo>
                  <a:cubicBezTo>
                    <a:pt x="448" y="401"/>
                    <a:pt x="448" y="401"/>
                    <a:pt x="447" y="400"/>
                  </a:cubicBezTo>
                  <a:cubicBezTo>
                    <a:pt x="447" y="400"/>
                    <a:pt x="447" y="400"/>
                    <a:pt x="447" y="400"/>
                  </a:cubicBezTo>
                  <a:cubicBezTo>
                    <a:pt x="447" y="400"/>
                    <a:pt x="447" y="400"/>
                    <a:pt x="447" y="400"/>
                  </a:cubicBezTo>
                  <a:cubicBezTo>
                    <a:pt x="450" y="403"/>
                    <a:pt x="450" y="403"/>
                    <a:pt x="450" y="403"/>
                  </a:cubicBezTo>
                  <a:cubicBezTo>
                    <a:pt x="456" y="408"/>
                    <a:pt x="456" y="408"/>
                    <a:pt x="456" y="408"/>
                  </a:cubicBezTo>
                  <a:cubicBezTo>
                    <a:pt x="456" y="409"/>
                    <a:pt x="457" y="410"/>
                    <a:pt x="457" y="410"/>
                  </a:cubicBezTo>
                  <a:cubicBezTo>
                    <a:pt x="458" y="411"/>
                    <a:pt x="458" y="412"/>
                    <a:pt x="459" y="412"/>
                  </a:cubicBezTo>
                  <a:cubicBezTo>
                    <a:pt x="459" y="413"/>
                    <a:pt x="460" y="413"/>
                    <a:pt x="460" y="414"/>
                  </a:cubicBezTo>
                  <a:cubicBezTo>
                    <a:pt x="461" y="414"/>
                    <a:pt x="461" y="415"/>
                    <a:pt x="462" y="416"/>
                  </a:cubicBezTo>
                  <a:cubicBezTo>
                    <a:pt x="463" y="417"/>
                    <a:pt x="463" y="418"/>
                    <a:pt x="464" y="418"/>
                  </a:cubicBezTo>
                  <a:cubicBezTo>
                    <a:pt x="464" y="419"/>
                    <a:pt x="465" y="420"/>
                    <a:pt x="466" y="421"/>
                  </a:cubicBezTo>
                  <a:cubicBezTo>
                    <a:pt x="466" y="422"/>
                    <a:pt x="467" y="422"/>
                    <a:pt x="467" y="423"/>
                  </a:cubicBezTo>
                  <a:cubicBezTo>
                    <a:pt x="468" y="424"/>
                    <a:pt x="468" y="425"/>
                    <a:pt x="469" y="426"/>
                  </a:cubicBezTo>
                  <a:cubicBezTo>
                    <a:pt x="472" y="431"/>
                    <a:pt x="472" y="431"/>
                    <a:pt x="472" y="431"/>
                  </a:cubicBezTo>
                  <a:cubicBezTo>
                    <a:pt x="475" y="437"/>
                    <a:pt x="475" y="437"/>
                    <a:pt x="475" y="437"/>
                  </a:cubicBezTo>
                  <a:cubicBezTo>
                    <a:pt x="477" y="440"/>
                    <a:pt x="479" y="443"/>
                    <a:pt x="480" y="446"/>
                  </a:cubicBezTo>
                  <a:cubicBezTo>
                    <a:pt x="482" y="449"/>
                    <a:pt x="483" y="453"/>
                    <a:pt x="485" y="456"/>
                  </a:cubicBezTo>
                  <a:cubicBezTo>
                    <a:pt x="486" y="459"/>
                    <a:pt x="487" y="463"/>
                    <a:pt x="489" y="466"/>
                  </a:cubicBezTo>
                  <a:cubicBezTo>
                    <a:pt x="490" y="470"/>
                    <a:pt x="491" y="473"/>
                    <a:pt x="492" y="477"/>
                  </a:cubicBezTo>
                  <a:cubicBezTo>
                    <a:pt x="493" y="482"/>
                    <a:pt x="494" y="486"/>
                    <a:pt x="495" y="491"/>
                  </a:cubicBezTo>
                  <a:cubicBezTo>
                    <a:pt x="496" y="496"/>
                    <a:pt x="496" y="501"/>
                    <a:pt x="497" y="506"/>
                  </a:cubicBezTo>
                  <a:cubicBezTo>
                    <a:pt x="497" y="511"/>
                    <a:pt x="498" y="516"/>
                    <a:pt x="498" y="520"/>
                  </a:cubicBezTo>
                  <a:cubicBezTo>
                    <a:pt x="498" y="525"/>
                    <a:pt x="498" y="530"/>
                    <a:pt x="498" y="534"/>
                  </a:cubicBezTo>
                  <a:cubicBezTo>
                    <a:pt x="498" y="535"/>
                    <a:pt x="497" y="536"/>
                    <a:pt x="497" y="537"/>
                  </a:cubicBezTo>
                  <a:cubicBezTo>
                    <a:pt x="497" y="538"/>
                    <a:pt x="497" y="539"/>
                    <a:pt x="497" y="540"/>
                  </a:cubicBezTo>
                  <a:cubicBezTo>
                    <a:pt x="497" y="541"/>
                    <a:pt x="497" y="542"/>
                    <a:pt x="497" y="543"/>
                  </a:cubicBezTo>
                  <a:cubicBezTo>
                    <a:pt x="497" y="544"/>
                    <a:pt x="497" y="545"/>
                    <a:pt x="496" y="546"/>
                  </a:cubicBezTo>
                  <a:cubicBezTo>
                    <a:pt x="496" y="547"/>
                    <a:pt x="496" y="548"/>
                    <a:pt x="496" y="548"/>
                  </a:cubicBezTo>
                  <a:cubicBezTo>
                    <a:pt x="496" y="549"/>
                    <a:pt x="496" y="550"/>
                    <a:pt x="495" y="551"/>
                  </a:cubicBezTo>
                  <a:cubicBezTo>
                    <a:pt x="495" y="552"/>
                    <a:pt x="495" y="553"/>
                    <a:pt x="495" y="554"/>
                  </a:cubicBezTo>
                  <a:cubicBezTo>
                    <a:pt x="495" y="555"/>
                    <a:pt x="495" y="556"/>
                    <a:pt x="494" y="556"/>
                  </a:cubicBezTo>
                  <a:cubicBezTo>
                    <a:pt x="494" y="556"/>
                    <a:pt x="494" y="556"/>
                    <a:pt x="494" y="556"/>
                  </a:cubicBezTo>
                  <a:cubicBezTo>
                    <a:pt x="494" y="556"/>
                    <a:pt x="494" y="556"/>
                    <a:pt x="494" y="556"/>
                  </a:cubicBezTo>
                  <a:cubicBezTo>
                    <a:pt x="494" y="556"/>
                    <a:pt x="494" y="556"/>
                    <a:pt x="494" y="556"/>
                  </a:cubicBezTo>
                  <a:cubicBezTo>
                    <a:pt x="494" y="556"/>
                    <a:pt x="495" y="556"/>
                    <a:pt x="495" y="556"/>
                  </a:cubicBezTo>
                  <a:cubicBezTo>
                    <a:pt x="495" y="556"/>
                    <a:pt x="495" y="556"/>
                    <a:pt x="495" y="556"/>
                  </a:cubicBezTo>
                  <a:cubicBezTo>
                    <a:pt x="495" y="556"/>
                    <a:pt x="495" y="556"/>
                    <a:pt x="495" y="556"/>
                  </a:cubicBezTo>
                  <a:cubicBezTo>
                    <a:pt x="495" y="556"/>
                    <a:pt x="495" y="556"/>
                    <a:pt x="495" y="556"/>
                  </a:cubicBezTo>
                  <a:cubicBezTo>
                    <a:pt x="495" y="556"/>
                    <a:pt x="495" y="556"/>
                    <a:pt x="495" y="556"/>
                  </a:cubicBezTo>
                  <a:cubicBezTo>
                    <a:pt x="495" y="556"/>
                    <a:pt x="495" y="556"/>
                    <a:pt x="495" y="556"/>
                  </a:cubicBezTo>
                  <a:cubicBezTo>
                    <a:pt x="495" y="556"/>
                    <a:pt x="495" y="556"/>
                    <a:pt x="495" y="556"/>
                  </a:cubicBezTo>
                  <a:cubicBezTo>
                    <a:pt x="495" y="556"/>
                    <a:pt x="495" y="556"/>
                    <a:pt x="495" y="556"/>
                  </a:cubicBezTo>
                  <a:cubicBezTo>
                    <a:pt x="495" y="556"/>
                    <a:pt x="495" y="556"/>
                    <a:pt x="495" y="556"/>
                  </a:cubicBezTo>
                  <a:cubicBezTo>
                    <a:pt x="494" y="557"/>
                    <a:pt x="494" y="557"/>
                    <a:pt x="494" y="557"/>
                  </a:cubicBezTo>
                  <a:cubicBezTo>
                    <a:pt x="494" y="558"/>
                    <a:pt x="494" y="558"/>
                    <a:pt x="494" y="558"/>
                  </a:cubicBezTo>
                  <a:cubicBezTo>
                    <a:pt x="493" y="562"/>
                    <a:pt x="493" y="562"/>
                    <a:pt x="493" y="562"/>
                  </a:cubicBezTo>
                  <a:cubicBezTo>
                    <a:pt x="492" y="565"/>
                    <a:pt x="492" y="565"/>
                    <a:pt x="492" y="565"/>
                  </a:cubicBezTo>
                  <a:cubicBezTo>
                    <a:pt x="492" y="565"/>
                    <a:pt x="492" y="565"/>
                    <a:pt x="492" y="566"/>
                  </a:cubicBezTo>
                  <a:cubicBezTo>
                    <a:pt x="492" y="566"/>
                    <a:pt x="492" y="566"/>
                    <a:pt x="492" y="566"/>
                  </a:cubicBezTo>
                  <a:cubicBezTo>
                    <a:pt x="492" y="566"/>
                    <a:pt x="491" y="566"/>
                    <a:pt x="491" y="566"/>
                  </a:cubicBezTo>
                  <a:cubicBezTo>
                    <a:pt x="491" y="566"/>
                    <a:pt x="491" y="567"/>
                    <a:pt x="491" y="567"/>
                  </a:cubicBezTo>
                  <a:cubicBezTo>
                    <a:pt x="491" y="567"/>
                    <a:pt x="491" y="567"/>
                    <a:pt x="491" y="568"/>
                  </a:cubicBezTo>
                  <a:cubicBezTo>
                    <a:pt x="491" y="568"/>
                    <a:pt x="491" y="568"/>
                    <a:pt x="491" y="569"/>
                  </a:cubicBezTo>
                  <a:cubicBezTo>
                    <a:pt x="490" y="569"/>
                    <a:pt x="490" y="569"/>
                    <a:pt x="490" y="570"/>
                  </a:cubicBezTo>
                  <a:cubicBezTo>
                    <a:pt x="490" y="570"/>
                    <a:pt x="490" y="570"/>
                    <a:pt x="490" y="570"/>
                  </a:cubicBezTo>
                  <a:cubicBezTo>
                    <a:pt x="490" y="571"/>
                    <a:pt x="490" y="571"/>
                    <a:pt x="489" y="571"/>
                  </a:cubicBezTo>
                  <a:cubicBezTo>
                    <a:pt x="489" y="572"/>
                    <a:pt x="489" y="572"/>
                    <a:pt x="489" y="572"/>
                  </a:cubicBezTo>
                  <a:cubicBezTo>
                    <a:pt x="489" y="573"/>
                    <a:pt x="489" y="573"/>
                    <a:pt x="488" y="573"/>
                  </a:cubicBezTo>
                  <a:cubicBezTo>
                    <a:pt x="488" y="574"/>
                    <a:pt x="488" y="574"/>
                    <a:pt x="488" y="574"/>
                  </a:cubicBezTo>
                  <a:cubicBezTo>
                    <a:pt x="487" y="577"/>
                    <a:pt x="485" y="580"/>
                    <a:pt x="484" y="582"/>
                  </a:cubicBezTo>
                  <a:cubicBezTo>
                    <a:pt x="482" y="584"/>
                    <a:pt x="480" y="586"/>
                    <a:pt x="478" y="588"/>
                  </a:cubicBezTo>
                  <a:cubicBezTo>
                    <a:pt x="477" y="590"/>
                    <a:pt x="475" y="591"/>
                    <a:pt x="473" y="593"/>
                  </a:cubicBezTo>
                  <a:cubicBezTo>
                    <a:pt x="471" y="594"/>
                    <a:pt x="469" y="596"/>
                    <a:pt x="466" y="597"/>
                  </a:cubicBezTo>
                  <a:cubicBezTo>
                    <a:pt x="464" y="598"/>
                    <a:pt x="462" y="599"/>
                    <a:pt x="460" y="599"/>
                  </a:cubicBezTo>
                  <a:cubicBezTo>
                    <a:pt x="457" y="600"/>
                    <a:pt x="455" y="600"/>
                    <a:pt x="453" y="600"/>
                  </a:cubicBezTo>
                  <a:cubicBezTo>
                    <a:pt x="450" y="601"/>
                    <a:pt x="448" y="600"/>
                    <a:pt x="445" y="600"/>
                  </a:cubicBezTo>
                  <a:cubicBezTo>
                    <a:pt x="443" y="600"/>
                    <a:pt x="441" y="599"/>
                    <a:pt x="438" y="599"/>
                  </a:cubicBezTo>
                  <a:cubicBezTo>
                    <a:pt x="436" y="598"/>
                    <a:pt x="433" y="597"/>
                    <a:pt x="431" y="596"/>
                  </a:cubicBezTo>
                  <a:cubicBezTo>
                    <a:pt x="428" y="595"/>
                    <a:pt x="426" y="594"/>
                    <a:pt x="424" y="592"/>
                  </a:cubicBezTo>
                  <a:cubicBezTo>
                    <a:pt x="421" y="591"/>
                    <a:pt x="419" y="589"/>
                    <a:pt x="416" y="588"/>
                  </a:cubicBezTo>
                  <a:cubicBezTo>
                    <a:pt x="414" y="586"/>
                    <a:pt x="412" y="584"/>
                    <a:pt x="409" y="582"/>
                  </a:cubicBezTo>
                  <a:cubicBezTo>
                    <a:pt x="408" y="581"/>
                    <a:pt x="408" y="581"/>
                    <a:pt x="408" y="581"/>
                  </a:cubicBezTo>
                  <a:cubicBezTo>
                    <a:pt x="408" y="580"/>
                    <a:pt x="408" y="580"/>
                    <a:pt x="408" y="580"/>
                  </a:cubicBezTo>
                  <a:cubicBezTo>
                    <a:pt x="407" y="579"/>
                    <a:pt x="407" y="579"/>
                    <a:pt x="407" y="579"/>
                  </a:cubicBezTo>
                  <a:cubicBezTo>
                    <a:pt x="406" y="579"/>
                    <a:pt x="406" y="578"/>
                    <a:pt x="406" y="578"/>
                  </a:cubicBezTo>
                  <a:cubicBezTo>
                    <a:pt x="406" y="578"/>
                    <a:pt x="405" y="578"/>
                    <a:pt x="405" y="577"/>
                  </a:cubicBezTo>
                  <a:cubicBezTo>
                    <a:pt x="405" y="577"/>
                    <a:pt x="405" y="577"/>
                    <a:pt x="405" y="577"/>
                  </a:cubicBezTo>
                  <a:cubicBezTo>
                    <a:pt x="404" y="576"/>
                    <a:pt x="404" y="576"/>
                    <a:pt x="404" y="576"/>
                  </a:cubicBezTo>
                  <a:cubicBezTo>
                    <a:pt x="403" y="575"/>
                    <a:pt x="403" y="575"/>
                    <a:pt x="402" y="574"/>
                  </a:cubicBezTo>
                  <a:cubicBezTo>
                    <a:pt x="402" y="573"/>
                    <a:pt x="401" y="573"/>
                    <a:pt x="401" y="572"/>
                  </a:cubicBezTo>
                  <a:cubicBezTo>
                    <a:pt x="400" y="572"/>
                    <a:pt x="400" y="571"/>
                    <a:pt x="400" y="570"/>
                  </a:cubicBezTo>
                  <a:cubicBezTo>
                    <a:pt x="399" y="570"/>
                    <a:pt x="399" y="569"/>
                    <a:pt x="398" y="569"/>
                  </a:cubicBezTo>
                  <a:cubicBezTo>
                    <a:pt x="396" y="565"/>
                    <a:pt x="396" y="565"/>
                    <a:pt x="396" y="565"/>
                  </a:cubicBezTo>
                  <a:cubicBezTo>
                    <a:pt x="393" y="561"/>
                    <a:pt x="393" y="561"/>
                    <a:pt x="393" y="561"/>
                  </a:cubicBezTo>
                  <a:cubicBezTo>
                    <a:pt x="393" y="560"/>
                    <a:pt x="392" y="559"/>
                    <a:pt x="392" y="559"/>
                  </a:cubicBezTo>
                  <a:cubicBezTo>
                    <a:pt x="392" y="558"/>
                    <a:pt x="391" y="557"/>
                    <a:pt x="391" y="556"/>
                  </a:cubicBezTo>
                  <a:cubicBezTo>
                    <a:pt x="391" y="556"/>
                    <a:pt x="390" y="555"/>
                    <a:pt x="390" y="554"/>
                  </a:cubicBezTo>
                  <a:cubicBezTo>
                    <a:pt x="389" y="554"/>
                    <a:pt x="389" y="553"/>
                    <a:pt x="389" y="552"/>
                  </a:cubicBezTo>
                  <a:cubicBezTo>
                    <a:pt x="388" y="550"/>
                    <a:pt x="387" y="548"/>
                    <a:pt x="386" y="547"/>
                  </a:cubicBezTo>
                  <a:cubicBezTo>
                    <a:pt x="386" y="545"/>
                    <a:pt x="385" y="543"/>
                    <a:pt x="384" y="541"/>
                  </a:cubicBezTo>
                  <a:cubicBezTo>
                    <a:pt x="383" y="539"/>
                    <a:pt x="383" y="537"/>
                    <a:pt x="382" y="535"/>
                  </a:cubicBezTo>
                  <a:cubicBezTo>
                    <a:pt x="382" y="533"/>
                    <a:pt x="381" y="531"/>
                    <a:pt x="381" y="529"/>
                  </a:cubicBezTo>
                  <a:cubicBezTo>
                    <a:pt x="380" y="528"/>
                    <a:pt x="380" y="527"/>
                    <a:pt x="380" y="526"/>
                  </a:cubicBezTo>
                  <a:cubicBezTo>
                    <a:pt x="379" y="525"/>
                    <a:pt x="379" y="524"/>
                    <a:pt x="379" y="523"/>
                  </a:cubicBezTo>
                  <a:cubicBezTo>
                    <a:pt x="379" y="521"/>
                    <a:pt x="378" y="520"/>
                    <a:pt x="378" y="519"/>
                  </a:cubicBezTo>
                  <a:cubicBezTo>
                    <a:pt x="378" y="518"/>
                    <a:pt x="378" y="517"/>
                    <a:pt x="378" y="516"/>
                  </a:cubicBezTo>
                  <a:cubicBezTo>
                    <a:pt x="377" y="513"/>
                    <a:pt x="377" y="510"/>
                    <a:pt x="377" y="507"/>
                  </a:cubicBezTo>
                  <a:cubicBezTo>
                    <a:pt x="376" y="504"/>
                    <a:pt x="376" y="501"/>
                    <a:pt x="376" y="498"/>
                  </a:cubicBezTo>
                  <a:cubicBezTo>
                    <a:pt x="376" y="495"/>
                    <a:pt x="376" y="493"/>
                    <a:pt x="376" y="490"/>
                  </a:cubicBezTo>
                  <a:cubicBezTo>
                    <a:pt x="376" y="491"/>
                    <a:pt x="376" y="492"/>
                    <a:pt x="377" y="494"/>
                  </a:cubicBezTo>
                  <a:cubicBezTo>
                    <a:pt x="381" y="524"/>
                    <a:pt x="403" y="546"/>
                    <a:pt x="424" y="543"/>
                  </a:cubicBezTo>
                  <a:cubicBezTo>
                    <a:pt x="445" y="540"/>
                    <a:pt x="459" y="512"/>
                    <a:pt x="454" y="482"/>
                  </a:cubicBezTo>
                  <a:cubicBezTo>
                    <a:pt x="450" y="455"/>
                    <a:pt x="433" y="434"/>
                    <a:pt x="415" y="432"/>
                  </a:cubicBezTo>
                  <a:cubicBezTo>
                    <a:pt x="413" y="431"/>
                    <a:pt x="412" y="431"/>
                    <a:pt x="410" y="430"/>
                  </a:cubicBezTo>
                  <a:cubicBezTo>
                    <a:pt x="408" y="430"/>
                    <a:pt x="405" y="430"/>
                    <a:pt x="402" y="430"/>
                  </a:cubicBezTo>
                  <a:cubicBezTo>
                    <a:pt x="399" y="430"/>
                    <a:pt x="396" y="430"/>
                    <a:pt x="393" y="431"/>
                  </a:cubicBezTo>
                  <a:cubicBezTo>
                    <a:pt x="390" y="432"/>
                    <a:pt x="387" y="433"/>
                    <a:pt x="384" y="435"/>
                  </a:cubicBezTo>
                  <a:cubicBezTo>
                    <a:pt x="381" y="437"/>
                    <a:pt x="378" y="440"/>
                    <a:pt x="375" y="443"/>
                  </a:cubicBezTo>
                  <a:cubicBezTo>
                    <a:pt x="374" y="445"/>
                    <a:pt x="372" y="447"/>
                    <a:pt x="371" y="449"/>
                  </a:cubicBezTo>
                  <a:cubicBezTo>
                    <a:pt x="370" y="451"/>
                    <a:pt x="369" y="453"/>
                    <a:pt x="367" y="455"/>
                  </a:cubicBezTo>
                  <a:cubicBezTo>
                    <a:pt x="366" y="458"/>
                    <a:pt x="365" y="460"/>
                    <a:pt x="364" y="463"/>
                  </a:cubicBezTo>
                  <a:cubicBezTo>
                    <a:pt x="363" y="465"/>
                    <a:pt x="363" y="468"/>
                    <a:pt x="362" y="471"/>
                  </a:cubicBezTo>
                  <a:cubicBezTo>
                    <a:pt x="361" y="474"/>
                    <a:pt x="360" y="477"/>
                    <a:pt x="360" y="480"/>
                  </a:cubicBezTo>
                  <a:cubicBezTo>
                    <a:pt x="359" y="483"/>
                    <a:pt x="359" y="487"/>
                    <a:pt x="358" y="490"/>
                  </a:cubicBezTo>
                  <a:cubicBezTo>
                    <a:pt x="358" y="494"/>
                    <a:pt x="358" y="498"/>
                    <a:pt x="358" y="501"/>
                  </a:cubicBezTo>
                  <a:cubicBezTo>
                    <a:pt x="358" y="505"/>
                    <a:pt x="358" y="509"/>
                    <a:pt x="358" y="513"/>
                  </a:cubicBezTo>
                  <a:cubicBezTo>
                    <a:pt x="358" y="516"/>
                    <a:pt x="359" y="519"/>
                    <a:pt x="359" y="522"/>
                  </a:cubicBezTo>
                  <a:cubicBezTo>
                    <a:pt x="359" y="524"/>
                    <a:pt x="360" y="527"/>
                    <a:pt x="360" y="530"/>
                  </a:cubicBezTo>
                  <a:cubicBezTo>
                    <a:pt x="360" y="533"/>
                    <a:pt x="361" y="536"/>
                    <a:pt x="362" y="539"/>
                  </a:cubicBezTo>
                  <a:cubicBezTo>
                    <a:pt x="362" y="542"/>
                    <a:pt x="363" y="545"/>
                    <a:pt x="364" y="548"/>
                  </a:cubicBezTo>
                  <a:cubicBezTo>
                    <a:pt x="365" y="554"/>
                    <a:pt x="367" y="560"/>
                    <a:pt x="369" y="566"/>
                  </a:cubicBezTo>
                  <a:cubicBezTo>
                    <a:pt x="371" y="571"/>
                    <a:pt x="374" y="577"/>
                    <a:pt x="377" y="583"/>
                  </a:cubicBezTo>
                  <a:cubicBezTo>
                    <a:pt x="380" y="588"/>
                    <a:pt x="383" y="594"/>
                    <a:pt x="386" y="599"/>
                  </a:cubicBezTo>
                  <a:cubicBezTo>
                    <a:pt x="390" y="604"/>
                    <a:pt x="393" y="610"/>
                    <a:pt x="398" y="614"/>
                  </a:cubicBezTo>
                  <a:cubicBezTo>
                    <a:pt x="403" y="621"/>
                    <a:pt x="410" y="627"/>
                    <a:pt x="416" y="632"/>
                  </a:cubicBezTo>
                  <a:cubicBezTo>
                    <a:pt x="423" y="638"/>
                    <a:pt x="430" y="642"/>
                    <a:pt x="437" y="645"/>
                  </a:cubicBezTo>
                  <a:cubicBezTo>
                    <a:pt x="445" y="649"/>
                    <a:pt x="452" y="651"/>
                    <a:pt x="460" y="652"/>
                  </a:cubicBezTo>
                  <a:cubicBezTo>
                    <a:pt x="467" y="653"/>
                    <a:pt x="475" y="652"/>
                    <a:pt x="482" y="650"/>
                  </a:cubicBezTo>
                  <a:cubicBezTo>
                    <a:pt x="482" y="650"/>
                    <a:pt x="483" y="650"/>
                    <a:pt x="483" y="650"/>
                  </a:cubicBezTo>
                  <a:cubicBezTo>
                    <a:pt x="484" y="650"/>
                    <a:pt x="484" y="650"/>
                    <a:pt x="485" y="649"/>
                  </a:cubicBezTo>
                  <a:cubicBezTo>
                    <a:pt x="485" y="649"/>
                    <a:pt x="486" y="649"/>
                    <a:pt x="486" y="649"/>
                  </a:cubicBezTo>
                  <a:cubicBezTo>
                    <a:pt x="486" y="649"/>
                    <a:pt x="487" y="649"/>
                    <a:pt x="487" y="649"/>
                  </a:cubicBezTo>
                  <a:cubicBezTo>
                    <a:pt x="493" y="646"/>
                    <a:pt x="493" y="646"/>
                    <a:pt x="493" y="646"/>
                  </a:cubicBezTo>
                  <a:cubicBezTo>
                    <a:pt x="494" y="646"/>
                    <a:pt x="494" y="646"/>
                    <a:pt x="495" y="645"/>
                  </a:cubicBezTo>
                  <a:cubicBezTo>
                    <a:pt x="496" y="645"/>
                    <a:pt x="497" y="644"/>
                    <a:pt x="498" y="644"/>
                  </a:cubicBezTo>
                  <a:cubicBezTo>
                    <a:pt x="499" y="643"/>
                    <a:pt x="499" y="643"/>
                    <a:pt x="500" y="642"/>
                  </a:cubicBezTo>
                  <a:cubicBezTo>
                    <a:pt x="501" y="641"/>
                    <a:pt x="502" y="641"/>
                    <a:pt x="503" y="640"/>
                  </a:cubicBezTo>
                  <a:cubicBezTo>
                    <a:pt x="504" y="639"/>
                    <a:pt x="506" y="638"/>
                    <a:pt x="507" y="636"/>
                  </a:cubicBezTo>
                  <a:cubicBezTo>
                    <a:pt x="509" y="635"/>
                    <a:pt x="511" y="633"/>
                    <a:pt x="512" y="632"/>
                  </a:cubicBezTo>
                  <a:cubicBezTo>
                    <a:pt x="514" y="630"/>
                    <a:pt x="515" y="629"/>
                    <a:pt x="516" y="627"/>
                  </a:cubicBezTo>
                  <a:cubicBezTo>
                    <a:pt x="518" y="625"/>
                    <a:pt x="519" y="623"/>
                    <a:pt x="520" y="621"/>
                  </a:cubicBezTo>
                  <a:cubicBezTo>
                    <a:pt x="521" y="621"/>
                    <a:pt x="521" y="620"/>
                    <a:pt x="521" y="620"/>
                  </a:cubicBezTo>
                  <a:cubicBezTo>
                    <a:pt x="522" y="619"/>
                    <a:pt x="522" y="619"/>
                    <a:pt x="522" y="618"/>
                  </a:cubicBezTo>
                  <a:cubicBezTo>
                    <a:pt x="523" y="618"/>
                    <a:pt x="523" y="617"/>
                    <a:pt x="523" y="617"/>
                  </a:cubicBezTo>
                  <a:cubicBezTo>
                    <a:pt x="524" y="616"/>
                    <a:pt x="524" y="616"/>
                    <a:pt x="524" y="615"/>
                  </a:cubicBezTo>
                  <a:cubicBezTo>
                    <a:pt x="528" y="608"/>
                    <a:pt x="528" y="608"/>
                    <a:pt x="528" y="608"/>
                  </a:cubicBezTo>
                  <a:cubicBezTo>
                    <a:pt x="528" y="607"/>
                    <a:pt x="528" y="607"/>
                    <a:pt x="528" y="607"/>
                  </a:cubicBezTo>
                  <a:cubicBezTo>
                    <a:pt x="529" y="606"/>
                    <a:pt x="529" y="606"/>
                    <a:pt x="529" y="606"/>
                  </a:cubicBezTo>
                  <a:cubicBezTo>
                    <a:pt x="529" y="605"/>
                    <a:pt x="529" y="605"/>
                    <a:pt x="529" y="605"/>
                  </a:cubicBezTo>
                  <a:cubicBezTo>
                    <a:pt x="529" y="605"/>
                    <a:pt x="530" y="604"/>
                    <a:pt x="530" y="604"/>
                  </a:cubicBezTo>
                  <a:cubicBezTo>
                    <a:pt x="531" y="601"/>
                    <a:pt x="531" y="601"/>
                    <a:pt x="531" y="601"/>
                  </a:cubicBezTo>
                  <a:cubicBezTo>
                    <a:pt x="532" y="598"/>
                    <a:pt x="532" y="598"/>
                    <a:pt x="532" y="598"/>
                  </a:cubicBezTo>
                  <a:cubicBezTo>
                    <a:pt x="533" y="597"/>
                    <a:pt x="533" y="597"/>
                    <a:pt x="533" y="597"/>
                  </a:cubicBezTo>
                  <a:cubicBezTo>
                    <a:pt x="533" y="596"/>
                    <a:pt x="533" y="596"/>
                    <a:pt x="533" y="596"/>
                  </a:cubicBezTo>
                  <a:cubicBezTo>
                    <a:pt x="533" y="596"/>
                    <a:pt x="533" y="596"/>
                    <a:pt x="533" y="596"/>
                  </a:cubicBezTo>
                  <a:cubicBezTo>
                    <a:pt x="533" y="596"/>
                    <a:pt x="533" y="596"/>
                    <a:pt x="533" y="596"/>
                  </a:cubicBezTo>
                  <a:cubicBezTo>
                    <a:pt x="533" y="596"/>
                    <a:pt x="533" y="596"/>
                    <a:pt x="533" y="596"/>
                  </a:cubicBezTo>
                  <a:cubicBezTo>
                    <a:pt x="533" y="596"/>
                    <a:pt x="533" y="595"/>
                    <a:pt x="533" y="595"/>
                  </a:cubicBezTo>
                  <a:cubicBezTo>
                    <a:pt x="533" y="595"/>
                    <a:pt x="533" y="595"/>
                    <a:pt x="533" y="594"/>
                  </a:cubicBezTo>
                  <a:cubicBezTo>
                    <a:pt x="534" y="594"/>
                    <a:pt x="534" y="594"/>
                    <a:pt x="534" y="594"/>
                  </a:cubicBezTo>
                  <a:cubicBezTo>
                    <a:pt x="534" y="593"/>
                    <a:pt x="534" y="591"/>
                    <a:pt x="535" y="590"/>
                  </a:cubicBezTo>
                  <a:cubicBezTo>
                    <a:pt x="535" y="589"/>
                    <a:pt x="535" y="588"/>
                    <a:pt x="536" y="586"/>
                  </a:cubicBezTo>
                  <a:cubicBezTo>
                    <a:pt x="536" y="585"/>
                    <a:pt x="537" y="584"/>
                    <a:pt x="537" y="582"/>
                  </a:cubicBezTo>
                  <a:cubicBezTo>
                    <a:pt x="537" y="581"/>
                    <a:pt x="538" y="580"/>
                    <a:pt x="538" y="578"/>
                  </a:cubicBezTo>
                  <a:cubicBezTo>
                    <a:pt x="538" y="577"/>
                    <a:pt x="539" y="576"/>
                    <a:pt x="539" y="574"/>
                  </a:cubicBezTo>
                  <a:cubicBezTo>
                    <a:pt x="539" y="573"/>
                    <a:pt x="539" y="572"/>
                    <a:pt x="540" y="570"/>
                  </a:cubicBezTo>
                  <a:cubicBezTo>
                    <a:pt x="540" y="569"/>
                    <a:pt x="540" y="567"/>
                    <a:pt x="541" y="566"/>
                  </a:cubicBezTo>
                  <a:cubicBezTo>
                    <a:pt x="541" y="564"/>
                    <a:pt x="541" y="563"/>
                    <a:pt x="541" y="562"/>
                  </a:cubicBezTo>
                  <a:cubicBezTo>
                    <a:pt x="542" y="556"/>
                    <a:pt x="543" y="550"/>
                    <a:pt x="543" y="543"/>
                  </a:cubicBezTo>
                  <a:cubicBezTo>
                    <a:pt x="544" y="537"/>
                    <a:pt x="544" y="531"/>
                    <a:pt x="544" y="524"/>
                  </a:cubicBezTo>
                  <a:cubicBezTo>
                    <a:pt x="544" y="518"/>
                    <a:pt x="543" y="511"/>
                    <a:pt x="543" y="504"/>
                  </a:cubicBezTo>
                  <a:cubicBezTo>
                    <a:pt x="542" y="498"/>
                    <a:pt x="541" y="491"/>
                    <a:pt x="540" y="484"/>
                  </a:cubicBezTo>
                  <a:cubicBezTo>
                    <a:pt x="540" y="481"/>
                    <a:pt x="539" y="478"/>
                    <a:pt x="539" y="476"/>
                  </a:cubicBezTo>
                  <a:cubicBezTo>
                    <a:pt x="538" y="473"/>
                    <a:pt x="538" y="470"/>
                    <a:pt x="537" y="468"/>
                  </a:cubicBezTo>
                  <a:cubicBezTo>
                    <a:pt x="537" y="465"/>
                    <a:pt x="536" y="462"/>
                    <a:pt x="535" y="459"/>
                  </a:cubicBezTo>
                  <a:cubicBezTo>
                    <a:pt x="535" y="457"/>
                    <a:pt x="534" y="454"/>
                    <a:pt x="533" y="451"/>
                  </a:cubicBezTo>
                  <a:cubicBezTo>
                    <a:pt x="533" y="450"/>
                    <a:pt x="533" y="450"/>
                    <a:pt x="533" y="449"/>
                  </a:cubicBezTo>
                  <a:cubicBezTo>
                    <a:pt x="532" y="448"/>
                    <a:pt x="532" y="447"/>
                    <a:pt x="532" y="447"/>
                  </a:cubicBezTo>
                  <a:cubicBezTo>
                    <a:pt x="532" y="446"/>
                    <a:pt x="531" y="445"/>
                    <a:pt x="531" y="444"/>
                  </a:cubicBezTo>
                  <a:cubicBezTo>
                    <a:pt x="531" y="444"/>
                    <a:pt x="531" y="443"/>
                    <a:pt x="531" y="442"/>
                  </a:cubicBezTo>
                  <a:cubicBezTo>
                    <a:pt x="530" y="439"/>
                    <a:pt x="528" y="435"/>
                    <a:pt x="527" y="432"/>
                  </a:cubicBezTo>
                  <a:cubicBezTo>
                    <a:pt x="526" y="428"/>
                    <a:pt x="525" y="425"/>
                    <a:pt x="523" y="421"/>
                  </a:cubicBezTo>
                  <a:cubicBezTo>
                    <a:pt x="522" y="418"/>
                    <a:pt x="521" y="414"/>
                    <a:pt x="519" y="411"/>
                  </a:cubicBezTo>
                  <a:cubicBezTo>
                    <a:pt x="518" y="408"/>
                    <a:pt x="516" y="404"/>
                    <a:pt x="515" y="401"/>
                  </a:cubicBezTo>
                  <a:cubicBezTo>
                    <a:pt x="510" y="391"/>
                    <a:pt x="510" y="391"/>
                    <a:pt x="510" y="391"/>
                  </a:cubicBezTo>
                  <a:cubicBezTo>
                    <a:pt x="505" y="381"/>
                    <a:pt x="505" y="381"/>
                    <a:pt x="505" y="381"/>
                  </a:cubicBezTo>
                  <a:cubicBezTo>
                    <a:pt x="504" y="380"/>
                    <a:pt x="503" y="378"/>
                    <a:pt x="502" y="376"/>
                  </a:cubicBezTo>
                  <a:cubicBezTo>
                    <a:pt x="501" y="375"/>
                    <a:pt x="500" y="373"/>
                    <a:pt x="499" y="372"/>
                  </a:cubicBezTo>
                  <a:cubicBezTo>
                    <a:pt x="498" y="370"/>
                    <a:pt x="497" y="369"/>
                    <a:pt x="496" y="367"/>
                  </a:cubicBezTo>
                  <a:cubicBezTo>
                    <a:pt x="495" y="366"/>
                    <a:pt x="494" y="364"/>
                    <a:pt x="493" y="363"/>
                  </a:cubicBezTo>
                  <a:cubicBezTo>
                    <a:pt x="492" y="361"/>
                    <a:pt x="491" y="360"/>
                    <a:pt x="490" y="358"/>
                  </a:cubicBezTo>
                  <a:cubicBezTo>
                    <a:pt x="489" y="356"/>
                    <a:pt x="488" y="355"/>
                    <a:pt x="486" y="353"/>
                  </a:cubicBezTo>
                  <a:cubicBezTo>
                    <a:pt x="485" y="352"/>
                    <a:pt x="484" y="350"/>
                    <a:pt x="483" y="348"/>
                  </a:cubicBezTo>
                  <a:cubicBezTo>
                    <a:pt x="482" y="347"/>
                    <a:pt x="480" y="345"/>
                    <a:pt x="479" y="344"/>
                  </a:cubicBezTo>
                  <a:cubicBezTo>
                    <a:pt x="474" y="338"/>
                    <a:pt x="474" y="338"/>
                    <a:pt x="474" y="338"/>
                  </a:cubicBezTo>
                  <a:cubicBezTo>
                    <a:pt x="471" y="335"/>
                    <a:pt x="471" y="335"/>
                    <a:pt x="471" y="335"/>
                  </a:cubicBezTo>
                  <a:cubicBezTo>
                    <a:pt x="471" y="334"/>
                    <a:pt x="471" y="334"/>
                    <a:pt x="471" y="334"/>
                  </a:cubicBezTo>
                  <a:cubicBezTo>
                    <a:pt x="470" y="333"/>
                    <a:pt x="469" y="333"/>
                    <a:pt x="469" y="332"/>
                  </a:cubicBezTo>
                  <a:cubicBezTo>
                    <a:pt x="469" y="332"/>
                    <a:pt x="469" y="332"/>
                    <a:pt x="469" y="332"/>
                  </a:cubicBezTo>
                  <a:cubicBezTo>
                    <a:pt x="469" y="332"/>
                    <a:pt x="469" y="332"/>
                    <a:pt x="469" y="332"/>
                  </a:cubicBezTo>
                  <a:cubicBezTo>
                    <a:pt x="469" y="332"/>
                    <a:pt x="469" y="332"/>
                    <a:pt x="468" y="332"/>
                  </a:cubicBezTo>
                  <a:cubicBezTo>
                    <a:pt x="467" y="330"/>
                    <a:pt x="467" y="330"/>
                    <a:pt x="467" y="330"/>
                  </a:cubicBezTo>
                  <a:cubicBezTo>
                    <a:pt x="462" y="325"/>
                    <a:pt x="457" y="321"/>
                    <a:pt x="453" y="317"/>
                  </a:cubicBezTo>
                  <a:cubicBezTo>
                    <a:pt x="448" y="312"/>
                    <a:pt x="443" y="309"/>
                    <a:pt x="438" y="305"/>
                  </a:cubicBezTo>
                  <a:cubicBezTo>
                    <a:pt x="433" y="301"/>
                    <a:pt x="427" y="298"/>
                    <a:pt x="422" y="295"/>
                  </a:cubicBezTo>
                  <a:cubicBezTo>
                    <a:pt x="417" y="292"/>
                    <a:pt x="412" y="289"/>
                    <a:pt x="406" y="287"/>
                  </a:cubicBezTo>
                  <a:cubicBezTo>
                    <a:pt x="395" y="283"/>
                    <a:pt x="384" y="280"/>
                    <a:pt x="374" y="278"/>
                  </a:cubicBezTo>
                  <a:cubicBezTo>
                    <a:pt x="363" y="277"/>
                    <a:pt x="352" y="277"/>
                    <a:pt x="341" y="279"/>
                  </a:cubicBezTo>
                  <a:cubicBezTo>
                    <a:pt x="331" y="282"/>
                    <a:pt x="320" y="285"/>
                    <a:pt x="310" y="291"/>
                  </a:cubicBezTo>
                  <a:cubicBezTo>
                    <a:pt x="301" y="297"/>
                    <a:pt x="291" y="304"/>
                    <a:pt x="283" y="314"/>
                  </a:cubicBezTo>
                  <a:cubicBezTo>
                    <a:pt x="282" y="315"/>
                    <a:pt x="281" y="316"/>
                    <a:pt x="280" y="317"/>
                  </a:cubicBezTo>
                  <a:cubicBezTo>
                    <a:pt x="279" y="319"/>
                    <a:pt x="278" y="320"/>
                    <a:pt x="277" y="321"/>
                  </a:cubicBezTo>
                  <a:cubicBezTo>
                    <a:pt x="276" y="323"/>
                    <a:pt x="275" y="324"/>
                    <a:pt x="274" y="325"/>
                  </a:cubicBezTo>
                  <a:cubicBezTo>
                    <a:pt x="273" y="327"/>
                    <a:pt x="272" y="328"/>
                    <a:pt x="271" y="329"/>
                  </a:cubicBezTo>
                  <a:cubicBezTo>
                    <a:pt x="270" y="331"/>
                    <a:pt x="269" y="332"/>
                    <a:pt x="268" y="334"/>
                  </a:cubicBezTo>
                  <a:cubicBezTo>
                    <a:pt x="267" y="336"/>
                    <a:pt x="266" y="337"/>
                    <a:pt x="265" y="339"/>
                  </a:cubicBezTo>
                  <a:cubicBezTo>
                    <a:pt x="264" y="341"/>
                    <a:pt x="263" y="342"/>
                    <a:pt x="262" y="344"/>
                  </a:cubicBezTo>
                  <a:cubicBezTo>
                    <a:pt x="261" y="346"/>
                    <a:pt x="260" y="348"/>
                    <a:pt x="260" y="349"/>
                  </a:cubicBezTo>
                  <a:cubicBezTo>
                    <a:pt x="256" y="357"/>
                    <a:pt x="256" y="357"/>
                    <a:pt x="256" y="357"/>
                  </a:cubicBezTo>
                  <a:cubicBezTo>
                    <a:pt x="254" y="361"/>
                    <a:pt x="254" y="361"/>
                    <a:pt x="254" y="361"/>
                  </a:cubicBezTo>
                  <a:cubicBezTo>
                    <a:pt x="254" y="363"/>
                    <a:pt x="254" y="363"/>
                    <a:pt x="254" y="363"/>
                  </a:cubicBezTo>
                  <a:cubicBezTo>
                    <a:pt x="254" y="363"/>
                    <a:pt x="254" y="363"/>
                    <a:pt x="254" y="363"/>
                  </a:cubicBezTo>
                  <a:cubicBezTo>
                    <a:pt x="254" y="363"/>
                    <a:pt x="254" y="363"/>
                    <a:pt x="254" y="363"/>
                  </a:cubicBezTo>
                  <a:cubicBezTo>
                    <a:pt x="254" y="363"/>
                    <a:pt x="254" y="363"/>
                    <a:pt x="254" y="363"/>
                  </a:cubicBezTo>
                  <a:cubicBezTo>
                    <a:pt x="254" y="363"/>
                    <a:pt x="254" y="363"/>
                    <a:pt x="254" y="363"/>
                  </a:cubicBezTo>
                  <a:cubicBezTo>
                    <a:pt x="254" y="363"/>
                    <a:pt x="254" y="363"/>
                    <a:pt x="254" y="363"/>
                  </a:cubicBezTo>
                  <a:cubicBezTo>
                    <a:pt x="254" y="363"/>
                    <a:pt x="253" y="363"/>
                    <a:pt x="253" y="363"/>
                  </a:cubicBezTo>
                  <a:cubicBezTo>
                    <a:pt x="253" y="364"/>
                    <a:pt x="253" y="364"/>
                    <a:pt x="253" y="364"/>
                  </a:cubicBezTo>
                  <a:cubicBezTo>
                    <a:pt x="253" y="364"/>
                    <a:pt x="253" y="364"/>
                    <a:pt x="253" y="365"/>
                  </a:cubicBezTo>
                  <a:cubicBezTo>
                    <a:pt x="253" y="365"/>
                    <a:pt x="253" y="365"/>
                    <a:pt x="253" y="365"/>
                  </a:cubicBezTo>
                  <a:cubicBezTo>
                    <a:pt x="253" y="365"/>
                    <a:pt x="253" y="366"/>
                    <a:pt x="252" y="366"/>
                  </a:cubicBezTo>
                  <a:cubicBezTo>
                    <a:pt x="252" y="366"/>
                    <a:pt x="252" y="366"/>
                    <a:pt x="252" y="366"/>
                  </a:cubicBezTo>
                  <a:cubicBezTo>
                    <a:pt x="252" y="366"/>
                    <a:pt x="252" y="366"/>
                    <a:pt x="252" y="366"/>
                  </a:cubicBezTo>
                  <a:cubicBezTo>
                    <a:pt x="252" y="366"/>
                    <a:pt x="252" y="366"/>
                    <a:pt x="252" y="366"/>
                  </a:cubicBezTo>
                  <a:cubicBezTo>
                    <a:pt x="252" y="368"/>
                    <a:pt x="252" y="368"/>
                    <a:pt x="252" y="368"/>
                  </a:cubicBezTo>
                  <a:cubicBezTo>
                    <a:pt x="251" y="370"/>
                    <a:pt x="251" y="371"/>
                    <a:pt x="250" y="373"/>
                  </a:cubicBezTo>
                  <a:cubicBezTo>
                    <a:pt x="250" y="375"/>
                    <a:pt x="249" y="377"/>
                    <a:pt x="248" y="379"/>
                  </a:cubicBezTo>
                  <a:cubicBezTo>
                    <a:pt x="248" y="380"/>
                    <a:pt x="247" y="382"/>
                    <a:pt x="247" y="384"/>
                  </a:cubicBezTo>
                  <a:cubicBezTo>
                    <a:pt x="246" y="386"/>
                    <a:pt x="246" y="388"/>
                    <a:pt x="245" y="389"/>
                  </a:cubicBezTo>
                  <a:cubicBezTo>
                    <a:pt x="243" y="397"/>
                    <a:pt x="241" y="405"/>
                    <a:pt x="240" y="413"/>
                  </a:cubicBezTo>
                  <a:cubicBezTo>
                    <a:pt x="238" y="421"/>
                    <a:pt x="237" y="429"/>
                    <a:pt x="236" y="437"/>
                  </a:cubicBezTo>
                  <a:cubicBezTo>
                    <a:pt x="235" y="446"/>
                    <a:pt x="234" y="454"/>
                    <a:pt x="234" y="463"/>
                  </a:cubicBezTo>
                  <a:cubicBezTo>
                    <a:pt x="233" y="472"/>
                    <a:pt x="233" y="481"/>
                    <a:pt x="233" y="490"/>
                  </a:cubicBezTo>
                  <a:cubicBezTo>
                    <a:pt x="234" y="499"/>
                    <a:pt x="234" y="508"/>
                    <a:pt x="235" y="517"/>
                  </a:cubicBezTo>
                  <a:cubicBezTo>
                    <a:pt x="235" y="526"/>
                    <a:pt x="236" y="535"/>
                    <a:pt x="238" y="544"/>
                  </a:cubicBezTo>
                  <a:cubicBezTo>
                    <a:pt x="239" y="553"/>
                    <a:pt x="241" y="562"/>
                    <a:pt x="243" y="572"/>
                  </a:cubicBezTo>
                  <a:cubicBezTo>
                    <a:pt x="244" y="581"/>
                    <a:pt x="247" y="590"/>
                    <a:pt x="249" y="599"/>
                  </a:cubicBezTo>
                  <a:cubicBezTo>
                    <a:pt x="252" y="609"/>
                    <a:pt x="255" y="619"/>
                    <a:pt x="258" y="629"/>
                  </a:cubicBezTo>
                  <a:cubicBezTo>
                    <a:pt x="261" y="638"/>
                    <a:pt x="265" y="648"/>
                    <a:pt x="268" y="658"/>
                  </a:cubicBezTo>
                  <a:cubicBezTo>
                    <a:pt x="272" y="667"/>
                    <a:pt x="276" y="677"/>
                    <a:pt x="281" y="686"/>
                  </a:cubicBezTo>
                  <a:cubicBezTo>
                    <a:pt x="285" y="695"/>
                    <a:pt x="290" y="704"/>
                    <a:pt x="295" y="713"/>
                  </a:cubicBezTo>
                  <a:cubicBezTo>
                    <a:pt x="296" y="715"/>
                    <a:pt x="298" y="717"/>
                    <a:pt x="299" y="719"/>
                  </a:cubicBezTo>
                  <a:cubicBezTo>
                    <a:pt x="300" y="721"/>
                    <a:pt x="301" y="723"/>
                    <a:pt x="302" y="725"/>
                  </a:cubicBezTo>
                  <a:cubicBezTo>
                    <a:pt x="304" y="727"/>
                    <a:pt x="305" y="729"/>
                    <a:pt x="306" y="731"/>
                  </a:cubicBezTo>
                  <a:cubicBezTo>
                    <a:pt x="307" y="733"/>
                    <a:pt x="309" y="735"/>
                    <a:pt x="310" y="737"/>
                  </a:cubicBezTo>
                  <a:cubicBezTo>
                    <a:pt x="318" y="749"/>
                    <a:pt x="318" y="749"/>
                    <a:pt x="318" y="749"/>
                  </a:cubicBezTo>
                  <a:cubicBezTo>
                    <a:pt x="319" y="749"/>
                    <a:pt x="320" y="750"/>
                    <a:pt x="320" y="751"/>
                  </a:cubicBezTo>
                  <a:cubicBezTo>
                    <a:pt x="321" y="752"/>
                    <a:pt x="321" y="753"/>
                    <a:pt x="322" y="754"/>
                  </a:cubicBezTo>
                  <a:cubicBezTo>
                    <a:pt x="323" y="755"/>
                    <a:pt x="324" y="756"/>
                    <a:pt x="324" y="757"/>
                  </a:cubicBezTo>
                  <a:cubicBezTo>
                    <a:pt x="325" y="758"/>
                    <a:pt x="326" y="759"/>
                    <a:pt x="327" y="760"/>
                  </a:cubicBezTo>
                  <a:cubicBezTo>
                    <a:pt x="336" y="772"/>
                    <a:pt x="336" y="772"/>
                    <a:pt x="336" y="772"/>
                  </a:cubicBezTo>
                  <a:cubicBezTo>
                    <a:pt x="341" y="777"/>
                    <a:pt x="341" y="777"/>
                    <a:pt x="341" y="777"/>
                  </a:cubicBezTo>
                  <a:cubicBezTo>
                    <a:pt x="341" y="778"/>
                    <a:pt x="342" y="778"/>
                    <a:pt x="342" y="779"/>
                  </a:cubicBezTo>
                  <a:cubicBezTo>
                    <a:pt x="343" y="779"/>
                    <a:pt x="343" y="780"/>
                    <a:pt x="344" y="780"/>
                  </a:cubicBezTo>
                  <a:cubicBezTo>
                    <a:pt x="344" y="780"/>
                    <a:pt x="344" y="781"/>
                    <a:pt x="345" y="781"/>
                  </a:cubicBezTo>
                  <a:cubicBezTo>
                    <a:pt x="345" y="782"/>
                    <a:pt x="345" y="782"/>
                    <a:pt x="346" y="782"/>
                  </a:cubicBezTo>
                  <a:cubicBezTo>
                    <a:pt x="353" y="789"/>
                    <a:pt x="353" y="789"/>
                    <a:pt x="353" y="789"/>
                  </a:cubicBezTo>
                  <a:cubicBezTo>
                    <a:pt x="356" y="793"/>
                    <a:pt x="356" y="793"/>
                    <a:pt x="356" y="793"/>
                  </a:cubicBezTo>
                  <a:cubicBezTo>
                    <a:pt x="358" y="795"/>
                    <a:pt x="358" y="795"/>
                    <a:pt x="358" y="795"/>
                  </a:cubicBezTo>
                  <a:cubicBezTo>
                    <a:pt x="359" y="796"/>
                    <a:pt x="359" y="796"/>
                    <a:pt x="359" y="796"/>
                  </a:cubicBezTo>
                  <a:cubicBezTo>
                    <a:pt x="359" y="796"/>
                    <a:pt x="359" y="796"/>
                    <a:pt x="359" y="796"/>
                  </a:cubicBezTo>
                  <a:cubicBezTo>
                    <a:pt x="359" y="796"/>
                    <a:pt x="359" y="796"/>
                    <a:pt x="359" y="796"/>
                  </a:cubicBezTo>
                  <a:cubicBezTo>
                    <a:pt x="359" y="796"/>
                    <a:pt x="359" y="796"/>
                    <a:pt x="359" y="796"/>
                  </a:cubicBezTo>
                  <a:cubicBezTo>
                    <a:pt x="359" y="796"/>
                    <a:pt x="359" y="796"/>
                    <a:pt x="359" y="796"/>
                  </a:cubicBezTo>
                  <a:cubicBezTo>
                    <a:pt x="359" y="796"/>
                    <a:pt x="359" y="796"/>
                    <a:pt x="359" y="796"/>
                  </a:cubicBezTo>
                  <a:cubicBezTo>
                    <a:pt x="359" y="796"/>
                    <a:pt x="359" y="796"/>
                    <a:pt x="359" y="796"/>
                  </a:cubicBezTo>
                  <a:cubicBezTo>
                    <a:pt x="359" y="796"/>
                    <a:pt x="359" y="796"/>
                    <a:pt x="359" y="796"/>
                  </a:cubicBezTo>
                  <a:cubicBezTo>
                    <a:pt x="359" y="796"/>
                    <a:pt x="359" y="796"/>
                    <a:pt x="359" y="796"/>
                  </a:cubicBezTo>
                  <a:cubicBezTo>
                    <a:pt x="360" y="796"/>
                    <a:pt x="360" y="796"/>
                    <a:pt x="360" y="797"/>
                  </a:cubicBezTo>
                  <a:cubicBezTo>
                    <a:pt x="360" y="797"/>
                    <a:pt x="360" y="797"/>
                    <a:pt x="361" y="797"/>
                  </a:cubicBezTo>
                  <a:cubicBezTo>
                    <a:pt x="361" y="798"/>
                    <a:pt x="362" y="798"/>
                    <a:pt x="362" y="799"/>
                  </a:cubicBezTo>
                  <a:cubicBezTo>
                    <a:pt x="368" y="804"/>
                    <a:pt x="374" y="809"/>
                    <a:pt x="380" y="814"/>
                  </a:cubicBezTo>
                  <a:cubicBezTo>
                    <a:pt x="387" y="819"/>
                    <a:pt x="393" y="823"/>
                    <a:pt x="399" y="827"/>
                  </a:cubicBezTo>
                  <a:cubicBezTo>
                    <a:pt x="405" y="832"/>
                    <a:pt x="412" y="835"/>
                    <a:pt x="418" y="839"/>
                  </a:cubicBezTo>
                  <a:cubicBezTo>
                    <a:pt x="424" y="842"/>
                    <a:pt x="431" y="846"/>
                    <a:pt x="437" y="849"/>
                  </a:cubicBezTo>
                  <a:cubicBezTo>
                    <a:pt x="444" y="851"/>
                    <a:pt x="450" y="854"/>
                    <a:pt x="456" y="856"/>
                  </a:cubicBezTo>
                  <a:cubicBezTo>
                    <a:pt x="463" y="858"/>
                    <a:pt x="469" y="859"/>
                    <a:pt x="476" y="860"/>
                  </a:cubicBezTo>
                  <a:cubicBezTo>
                    <a:pt x="482" y="862"/>
                    <a:pt x="488" y="862"/>
                    <a:pt x="494" y="863"/>
                  </a:cubicBezTo>
                  <a:cubicBezTo>
                    <a:pt x="501" y="863"/>
                    <a:pt x="507" y="864"/>
                    <a:pt x="513" y="863"/>
                  </a:cubicBezTo>
                  <a:cubicBezTo>
                    <a:pt x="519" y="863"/>
                    <a:pt x="525" y="863"/>
                    <a:pt x="531" y="862"/>
                  </a:cubicBezTo>
                  <a:cubicBezTo>
                    <a:pt x="537" y="861"/>
                    <a:pt x="543" y="859"/>
                    <a:pt x="549" y="857"/>
                  </a:cubicBezTo>
                  <a:cubicBezTo>
                    <a:pt x="554" y="855"/>
                    <a:pt x="560" y="853"/>
                    <a:pt x="566" y="851"/>
                  </a:cubicBezTo>
                  <a:cubicBezTo>
                    <a:pt x="571" y="848"/>
                    <a:pt x="576" y="845"/>
                    <a:pt x="582" y="842"/>
                  </a:cubicBezTo>
                  <a:cubicBezTo>
                    <a:pt x="589" y="837"/>
                    <a:pt x="589" y="837"/>
                    <a:pt x="589" y="837"/>
                  </a:cubicBezTo>
                  <a:cubicBezTo>
                    <a:pt x="590" y="837"/>
                    <a:pt x="591" y="836"/>
                    <a:pt x="591" y="836"/>
                  </a:cubicBezTo>
                  <a:cubicBezTo>
                    <a:pt x="592" y="835"/>
                    <a:pt x="593" y="835"/>
                    <a:pt x="593" y="834"/>
                  </a:cubicBezTo>
                  <a:cubicBezTo>
                    <a:pt x="594" y="834"/>
                    <a:pt x="594" y="833"/>
                    <a:pt x="595" y="833"/>
                  </a:cubicBezTo>
                  <a:cubicBezTo>
                    <a:pt x="596" y="832"/>
                    <a:pt x="596" y="832"/>
                    <a:pt x="597" y="831"/>
                  </a:cubicBezTo>
                  <a:cubicBezTo>
                    <a:pt x="604" y="825"/>
                    <a:pt x="604" y="825"/>
                    <a:pt x="604" y="825"/>
                  </a:cubicBezTo>
                  <a:cubicBezTo>
                    <a:pt x="605" y="825"/>
                    <a:pt x="605" y="824"/>
                    <a:pt x="606" y="824"/>
                  </a:cubicBezTo>
                  <a:cubicBezTo>
                    <a:pt x="607" y="823"/>
                    <a:pt x="607" y="823"/>
                    <a:pt x="608" y="822"/>
                  </a:cubicBezTo>
                  <a:cubicBezTo>
                    <a:pt x="608" y="822"/>
                    <a:pt x="609" y="821"/>
                    <a:pt x="610" y="821"/>
                  </a:cubicBezTo>
                  <a:cubicBezTo>
                    <a:pt x="610" y="820"/>
                    <a:pt x="611" y="819"/>
                    <a:pt x="611" y="819"/>
                  </a:cubicBezTo>
                  <a:cubicBezTo>
                    <a:pt x="625" y="804"/>
                    <a:pt x="625" y="804"/>
                    <a:pt x="625" y="804"/>
                  </a:cubicBezTo>
                  <a:cubicBezTo>
                    <a:pt x="637" y="788"/>
                    <a:pt x="637" y="788"/>
                    <a:pt x="637" y="788"/>
                  </a:cubicBezTo>
                  <a:cubicBezTo>
                    <a:pt x="637" y="787"/>
                    <a:pt x="638" y="786"/>
                    <a:pt x="638" y="786"/>
                  </a:cubicBezTo>
                  <a:cubicBezTo>
                    <a:pt x="639" y="785"/>
                    <a:pt x="639" y="784"/>
                    <a:pt x="639" y="784"/>
                  </a:cubicBezTo>
                  <a:cubicBezTo>
                    <a:pt x="640" y="783"/>
                    <a:pt x="640" y="782"/>
                    <a:pt x="641" y="781"/>
                  </a:cubicBezTo>
                  <a:cubicBezTo>
                    <a:pt x="641" y="780"/>
                    <a:pt x="642" y="780"/>
                    <a:pt x="642" y="779"/>
                  </a:cubicBezTo>
                  <a:cubicBezTo>
                    <a:pt x="647" y="770"/>
                    <a:pt x="647" y="770"/>
                    <a:pt x="647" y="770"/>
                  </a:cubicBezTo>
                  <a:cubicBezTo>
                    <a:pt x="648" y="769"/>
                    <a:pt x="648" y="768"/>
                    <a:pt x="649" y="767"/>
                  </a:cubicBezTo>
                  <a:cubicBezTo>
                    <a:pt x="649" y="766"/>
                    <a:pt x="650" y="766"/>
                    <a:pt x="650" y="765"/>
                  </a:cubicBezTo>
                  <a:cubicBezTo>
                    <a:pt x="650" y="764"/>
                    <a:pt x="651" y="763"/>
                    <a:pt x="651" y="763"/>
                  </a:cubicBezTo>
                  <a:cubicBezTo>
                    <a:pt x="652" y="762"/>
                    <a:pt x="652" y="761"/>
                    <a:pt x="653" y="760"/>
                  </a:cubicBezTo>
                  <a:cubicBezTo>
                    <a:pt x="657" y="749"/>
                    <a:pt x="657" y="749"/>
                    <a:pt x="657" y="749"/>
                  </a:cubicBezTo>
                  <a:cubicBezTo>
                    <a:pt x="662" y="737"/>
                    <a:pt x="662" y="737"/>
                    <a:pt x="662" y="737"/>
                  </a:cubicBezTo>
                  <a:cubicBezTo>
                    <a:pt x="662" y="737"/>
                    <a:pt x="663" y="736"/>
                    <a:pt x="663" y="736"/>
                  </a:cubicBezTo>
                  <a:cubicBezTo>
                    <a:pt x="663" y="735"/>
                    <a:pt x="663" y="735"/>
                    <a:pt x="663" y="734"/>
                  </a:cubicBezTo>
                  <a:cubicBezTo>
                    <a:pt x="664" y="734"/>
                    <a:pt x="664" y="733"/>
                    <a:pt x="664" y="733"/>
                  </a:cubicBezTo>
                  <a:cubicBezTo>
                    <a:pt x="664" y="733"/>
                    <a:pt x="664" y="732"/>
                    <a:pt x="664" y="732"/>
                  </a:cubicBezTo>
                  <a:cubicBezTo>
                    <a:pt x="666" y="727"/>
                    <a:pt x="666" y="727"/>
                    <a:pt x="666" y="727"/>
                  </a:cubicBezTo>
                  <a:cubicBezTo>
                    <a:pt x="672" y="709"/>
                    <a:pt x="672" y="709"/>
                    <a:pt x="672" y="709"/>
                  </a:cubicBezTo>
                  <a:cubicBezTo>
                    <a:pt x="672" y="708"/>
                    <a:pt x="672" y="708"/>
                    <a:pt x="672" y="707"/>
                  </a:cubicBezTo>
                  <a:cubicBezTo>
                    <a:pt x="672" y="707"/>
                    <a:pt x="672" y="706"/>
                    <a:pt x="673" y="706"/>
                  </a:cubicBezTo>
                  <a:cubicBezTo>
                    <a:pt x="673" y="706"/>
                    <a:pt x="673" y="706"/>
                    <a:pt x="673" y="706"/>
                  </a:cubicBezTo>
                  <a:cubicBezTo>
                    <a:pt x="673" y="705"/>
                    <a:pt x="673" y="705"/>
                    <a:pt x="673" y="705"/>
                  </a:cubicBezTo>
                  <a:cubicBezTo>
                    <a:pt x="673" y="705"/>
                    <a:pt x="673" y="705"/>
                    <a:pt x="673" y="705"/>
                  </a:cubicBezTo>
                  <a:cubicBezTo>
                    <a:pt x="673" y="705"/>
                    <a:pt x="673" y="705"/>
                    <a:pt x="673" y="705"/>
                  </a:cubicBezTo>
                  <a:cubicBezTo>
                    <a:pt x="673" y="705"/>
                    <a:pt x="673" y="705"/>
                    <a:pt x="673" y="705"/>
                  </a:cubicBezTo>
                  <a:cubicBezTo>
                    <a:pt x="673" y="705"/>
                    <a:pt x="673" y="705"/>
                    <a:pt x="673" y="705"/>
                  </a:cubicBezTo>
                  <a:cubicBezTo>
                    <a:pt x="673" y="705"/>
                    <a:pt x="673" y="705"/>
                    <a:pt x="673" y="705"/>
                  </a:cubicBezTo>
                  <a:cubicBezTo>
                    <a:pt x="673" y="705"/>
                    <a:pt x="673" y="705"/>
                    <a:pt x="673" y="705"/>
                  </a:cubicBezTo>
                  <a:cubicBezTo>
                    <a:pt x="673" y="705"/>
                    <a:pt x="673" y="705"/>
                    <a:pt x="673" y="705"/>
                  </a:cubicBezTo>
                  <a:cubicBezTo>
                    <a:pt x="673" y="705"/>
                    <a:pt x="673" y="705"/>
                    <a:pt x="673" y="705"/>
                  </a:cubicBezTo>
                  <a:cubicBezTo>
                    <a:pt x="673" y="705"/>
                    <a:pt x="673" y="705"/>
                    <a:pt x="673" y="705"/>
                  </a:cubicBezTo>
                  <a:cubicBezTo>
                    <a:pt x="673" y="705"/>
                    <a:pt x="673" y="705"/>
                    <a:pt x="673" y="705"/>
                  </a:cubicBezTo>
                  <a:cubicBezTo>
                    <a:pt x="673" y="705"/>
                    <a:pt x="673" y="705"/>
                    <a:pt x="673" y="705"/>
                  </a:cubicBezTo>
                  <a:cubicBezTo>
                    <a:pt x="673" y="705"/>
                    <a:pt x="673" y="705"/>
                    <a:pt x="673" y="705"/>
                  </a:cubicBezTo>
                  <a:cubicBezTo>
                    <a:pt x="673" y="704"/>
                    <a:pt x="673" y="704"/>
                    <a:pt x="673" y="704"/>
                  </a:cubicBezTo>
                  <a:cubicBezTo>
                    <a:pt x="674" y="701"/>
                    <a:pt x="674" y="701"/>
                    <a:pt x="674" y="701"/>
                  </a:cubicBezTo>
                  <a:cubicBezTo>
                    <a:pt x="675" y="695"/>
                    <a:pt x="675" y="695"/>
                    <a:pt x="675" y="695"/>
                  </a:cubicBezTo>
                  <a:cubicBezTo>
                    <a:pt x="678" y="684"/>
                    <a:pt x="678" y="684"/>
                    <a:pt x="678" y="684"/>
                  </a:cubicBezTo>
                  <a:cubicBezTo>
                    <a:pt x="678" y="682"/>
                    <a:pt x="679" y="680"/>
                    <a:pt x="679" y="678"/>
                  </a:cubicBezTo>
                  <a:cubicBezTo>
                    <a:pt x="679" y="676"/>
                    <a:pt x="680" y="674"/>
                    <a:pt x="680" y="672"/>
                  </a:cubicBezTo>
                  <a:cubicBezTo>
                    <a:pt x="681" y="670"/>
                    <a:pt x="681" y="668"/>
                    <a:pt x="681" y="666"/>
                  </a:cubicBezTo>
                  <a:cubicBezTo>
                    <a:pt x="682" y="664"/>
                    <a:pt x="682" y="662"/>
                    <a:pt x="682" y="660"/>
                  </a:cubicBezTo>
                  <a:cubicBezTo>
                    <a:pt x="686" y="636"/>
                    <a:pt x="686" y="636"/>
                    <a:pt x="686" y="636"/>
                  </a:cubicBezTo>
                  <a:cubicBezTo>
                    <a:pt x="686" y="634"/>
                    <a:pt x="686" y="632"/>
                    <a:pt x="686" y="630"/>
                  </a:cubicBezTo>
                  <a:cubicBezTo>
                    <a:pt x="687" y="628"/>
                    <a:pt x="687" y="626"/>
                    <a:pt x="687" y="624"/>
                  </a:cubicBezTo>
                  <a:cubicBezTo>
                    <a:pt x="687" y="622"/>
                    <a:pt x="687" y="620"/>
                    <a:pt x="687" y="618"/>
                  </a:cubicBezTo>
                  <a:cubicBezTo>
                    <a:pt x="688" y="615"/>
                    <a:pt x="688" y="613"/>
                    <a:pt x="688" y="611"/>
                  </a:cubicBezTo>
                  <a:cubicBezTo>
                    <a:pt x="688" y="607"/>
                    <a:pt x="689" y="603"/>
                    <a:pt x="689" y="599"/>
                  </a:cubicBezTo>
                  <a:cubicBezTo>
                    <a:pt x="689" y="595"/>
                    <a:pt x="689" y="590"/>
                    <a:pt x="689" y="586"/>
                  </a:cubicBezTo>
                  <a:cubicBezTo>
                    <a:pt x="689" y="582"/>
                    <a:pt x="689" y="578"/>
                    <a:pt x="689" y="573"/>
                  </a:cubicBezTo>
                  <a:cubicBezTo>
                    <a:pt x="689" y="569"/>
                    <a:pt x="689" y="565"/>
                    <a:pt x="689" y="560"/>
                  </a:cubicBezTo>
                  <a:cubicBezTo>
                    <a:pt x="689" y="554"/>
                    <a:pt x="689" y="554"/>
                    <a:pt x="689" y="554"/>
                  </a:cubicBezTo>
                  <a:lnTo>
                    <a:pt x="689" y="547"/>
                  </a:lnTo>
                  <a:close/>
                  <a:moveTo>
                    <a:pt x="482" y="218"/>
                  </a:moveTo>
                  <a:cubicBezTo>
                    <a:pt x="482" y="218"/>
                    <a:pt x="482" y="218"/>
                    <a:pt x="482" y="218"/>
                  </a:cubicBezTo>
                  <a:cubicBezTo>
                    <a:pt x="482" y="218"/>
                    <a:pt x="482" y="218"/>
                    <a:pt x="482" y="218"/>
                  </a:cubicBezTo>
                  <a:cubicBezTo>
                    <a:pt x="482" y="218"/>
                    <a:pt x="482" y="218"/>
                    <a:pt x="482" y="218"/>
                  </a:cubicBezTo>
                  <a:cubicBezTo>
                    <a:pt x="482" y="218"/>
                    <a:pt x="482" y="218"/>
                    <a:pt x="482" y="218"/>
                  </a:cubicBezTo>
                  <a:cubicBezTo>
                    <a:pt x="482" y="218"/>
                    <a:pt x="482" y="218"/>
                    <a:pt x="482" y="218"/>
                  </a:cubicBezTo>
                  <a:cubicBezTo>
                    <a:pt x="482" y="218"/>
                    <a:pt x="482" y="218"/>
                    <a:pt x="482" y="218"/>
                  </a:cubicBezTo>
                  <a:cubicBezTo>
                    <a:pt x="482" y="218"/>
                    <a:pt x="482" y="218"/>
                    <a:pt x="482" y="218"/>
                  </a:cubicBezTo>
                  <a:cubicBezTo>
                    <a:pt x="482" y="218"/>
                    <a:pt x="482" y="218"/>
                    <a:pt x="482" y="21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2"/>
            <p:cNvSpPr/>
            <p:nvPr/>
          </p:nvSpPr>
          <p:spPr>
            <a:xfrm>
              <a:off x="8905304" y="1019175"/>
              <a:ext cx="2551113" cy="2497138"/>
            </a:xfrm>
            <a:custGeom>
              <a:avLst/>
              <a:gdLst>
                <a:gd name="T0" fmla="*/ 999 w 1607"/>
                <a:gd name="T1" fmla="*/ 641 h 1573"/>
                <a:gd name="T2" fmla="*/ 1607 w 1607"/>
                <a:gd name="T3" fmla="*/ 480 h 1573"/>
                <a:gd name="T4" fmla="*/ 1293 w 1607"/>
                <a:gd name="T5" fmla="*/ 363 h 1573"/>
                <a:gd name="T6" fmla="*/ 1284 w 1607"/>
                <a:gd name="T7" fmla="*/ 371 h 1573"/>
                <a:gd name="T8" fmla="*/ 1331 w 1607"/>
                <a:gd name="T9" fmla="*/ 325 h 1573"/>
                <a:gd name="T10" fmla="*/ 1291 w 1607"/>
                <a:gd name="T11" fmla="*/ 299 h 1573"/>
                <a:gd name="T12" fmla="*/ 1286 w 1607"/>
                <a:gd name="T13" fmla="*/ 264 h 1573"/>
                <a:gd name="T14" fmla="*/ 1236 w 1607"/>
                <a:gd name="T15" fmla="*/ 314 h 1573"/>
                <a:gd name="T16" fmla="*/ 1132 w 1607"/>
                <a:gd name="T17" fmla="*/ 0 h 1573"/>
                <a:gd name="T18" fmla="*/ 951 w 1607"/>
                <a:gd name="T19" fmla="*/ 596 h 1573"/>
                <a:gd name="T20" fmla="*/ 181 w 1607"/>
                <a:gd name="T21" fmla="*/ 1359 h 1573"/>
                <a:gd name="T22" fmla="*/ 162 w 1607"/>
                <a:gd name="T23" fmla="*/ 1185 h 1573"/>
                <a:gd name="T24" fmla="*/ 0 w 1607"/>
                <a:gd name="T25" fmla="*/ 1573 h 1573"/>
                <a:gd name="T26" fmla="*/ 419 w 1607"/>
                <a:gd name="T27" fmla="*/ 1395 h 1573"/>
                <a:gd name="T28" fmla="*/ 224 w 1607"/>
                <a:gd name="T29" fmla="*/ 1380 h 1573"/>
                <a:gd name="T30" fmla="*/ 999 w 1607"/>
                <a:gd name="T31" fmla="*/ 641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7" h="1573">
                  <a:moveTo>
                    <a:pt x="999" y="641"/>
                  </a:moveTo>
                  <a:lnTo>
                    <a:pt x="1607" y="480"/>
                  </a:lnTo>
                  <a:lnTo>
                    <a:pt x="1293" y="363"/>
                  </a:lnTo>
                  <a:lnTo>
                    <a:pt x="1284" y="371"/>
                  </a:lnTo>
                  <a:lnTo>
                    <a:pt x="1331" y="325"/>
                  </a:lnTo>
                  <a:lnTo>
                    <a:pt x="1291" y="299"/>
                  </a:lnTo>
                  <a:lnTo>
                    <a:pt x="1286" y="264"/>
                  </a:lnTo>
                  <a:lnTo>
                    <a:pt x="1236" y="314"/>
                  </a:lnTo>
                  <a:lnTo>
                    <a:pt x="1132" y="0"/>
                  </a:lnTo>
                  <a:lnTo>
                    <a:pt x="951" y="596"/>
                  </a:lnTo>
                  <a:lnTo>
                    <a:pt x="181" y="1359"/>
                  </a:lnTo>
                  <a:lnTo>
                    <a:pt x="162" y="1185"/>
                  </a:lnTo>
                  <a:lnTo>
                    <a:pt x="0" y="1573"/>
                  </a:lnTo>
                  <a:lnTo>
                    <a:pt x="419" y="1395"/>
                  </a:lnTo>
                  <a:lnTo>
                    <a:pt x="224" y="1380"/>
                  </a:lnTo>
                  <a:lnTo>
                    <a:pt x="999" y="6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1407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2178A-103E-4192-0CFE-AA6334A9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Saving for Retirement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C6B37-B339-B6C8-825A-AD990B7B1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9" y="1181103"/>
            <a:ext cx="11047591" cy="411479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401(k): </a:t>
            </a:r>
            <a:r>
              <a:rPr lang="en-US" dirty="0"/>
              <a:t>The “standard” employee plan</a:t>
            </a:r>
          </a:p>
          <a:p>
            <a:pPr lvl="1"/>
            <a:r>
              <a:rPr lang="en-US" dirty="0"/>
              <a:t>Automatic</a:t>
            </a:r>
          </a:p>
          <a:p>
            <a:pPr lvl="1"/>
            <a:r>
              <a:rPr lang="en-US" dirty="0"/>
              <a:t>Matching Contributions</a:t>
            </a:r>
          </a:p>
          <a:p>
            <a:pPr lvl="1"/>
            <a:r>
              <a:rPr lang="en-US" dirty="0"/>
              <a:t>Tax-free now, pay taxes later</a:t>
            </a:r>
          </a:p>
          <a:p>
            <a:r>
              <a:rPr lang="en-US" b="1" dirty="0">
                <a:solidFill>
                  <a:schemeClr val="accent2"/>
                </a:solidFill>
              </a:rPr>
              <a:t>Traditional IRA: </a:t>
            </a:r>
            <a:r>
              <a:rPr lang="en-US" dirty="0"/>
              <a:t>A retirement plan for anyone</a:t>
            </a:r>
          </a:p>
          <a:p>
            <a:pPr lvl="1"/>
            <a:r>
              <a:rPr lang="en-US" dirty="0"/>
              <a:t>Flexibility and independence</a:t>
            </a:r>
          </a:p>
          <a:p>
            <a:pPr lvl="1"/>
            <a:r>
              <a:rPr lang="en-US" dirty="0"/>
              <a:t>Tax-free now, pay taxes later</a:t>
            </a:r>
          </a:p>
          <a:p>
            <a:r>
              <a:rPr lang="en-US" b="1" dirty="0">
                <a:solidFill>
                  <a:schemeClr val="accent2"/>
                </a:solidFill>
              </a:rPr>
              <a:t>Roth IRA: </a:t>
            </a:r>
            <a:r>
              <a:rPr lang="en-US" dirty="0"/>
              <a:t>A different type of retirement plan tax advantage</a:t>
            </a:r>
          </a:p>
          <a:p>
            <a:pPr lvl="1"/>
            <a:r>
              <a:rPr lang="en-US" dirty="0"/>
              <a:t>Flexibility and independence</a:t>
            </a:r>
          </a:p>
          <a:p>
            <a:pPr lvl="1"/>
            <a:r>
              <a:rPr lang="en-US" dirty="0"/>
              <a:t>Pay taxes now, withdraw tax-free later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6C7E7-0A46-74CA-D697-6470EC475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8343" y="5411333"/>
            <a:ext cx="11047591" cy="870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The sooner you begin saving for retirement, the better!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Compound interest is your friend.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44336-3DD4-BD72-A8EB-8E559A97F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26</a:t>
            </a:fld>
            <a:endParaRPr lang="en-US"/>
          </a:p>
        </p:txBody>
      </p:sp>
      <p:pic>
        <p:nvPicPr>
          <p:cNvPr id="9" name="Picture 8" descr="Jars of coins">
            <a:extLst>
              <a:ext uri="{FF2B5EF4-FFF2-40B4-BE49-F238E27FC236}">
                <a16:creationId xmlns:a16="http://schemas.microsoft.com/office/drawing/2014/main" id="{F25A8675-E816-A1E0-21CF-19AEE85D17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20"/>
          <a:stretch/>
        </p:blipFill>
        <p:spPr>
          <a:xfrm>
            <a:off x="6538799" y="1181103"/>
            <a:ext cx="4857135" cy="242938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9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109" t="1379" r="20508" b="152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5"/>
                </a:solidFill>
              </a:rPr>
              <a:t>Why Budget and Save?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095500"/>
            <a:ext cx="6985001" cy="4081464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Clr>
                <a:schemeClr val="accent5"/>
              </a:buClr>
            </a:pPr>
            <a:r>
              <a:rPr lang="en-US" sz="2800" dirty="0"/>
              <a:t>Learning to live within your means will help you get ahead (</a:t>
            </a:r>
            <a:r>
              <a:rPr lang="en-US" sz="2800" b="1" dirty="0"/>
              <a:t>wants vs. needs)</a:t>
            </a:r>
          </a:p>
          <a:p>
            <a:pPr>
              <a:spcAft>
                <a:spcPts val="2400"/>
              </a:spcAft>
              <a:buClr>
                <a:schemeClr val="accent5"/>
              </a:buClr>
            </a:pPr>
            <a:r>
              <a:rPr lang="en-US" sz="2800" dirty="0"/>
              <a:t>Budgeting and saving create financial security</a:t>
            </a:r>
          </a:p>
          <a:p>
            <a:pPr>
              <a:spcAft>
                <a:spcPts val="2400"/>
              </a:spcAft>
              <a:buClr>
                <a:schemeClr val="accent5"/>
              </a:buClr>
            </a:pPr>
            <a:r>
              <a:rPr lang="en-US" sz="2800" dirty="0"/>
              <a:t>Budgeting will keep you out of debt</a:t>
            </a:r>
          </a:p>
          <a:p>
            <a:pPr>
              <a:spcAft>
                <a:spcPts val="2400"/>
              </a:spcAft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533" r="1653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What is a Budget?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written record of the money that flows in and out of your household (or pocket) each month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How Do You Start?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3600" y="2159001"/>
            <a:ext cx="6984999" cy="417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Write down (track): 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/>
              <a:t>All the money that comes in </a:t>
            </a:r>
          </a:p>
          <a:p>
            <a:pPr marL="457200" indent="-457200">
              <a:spcAft>
                <a:spcPts val="24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/>
              <a:t>All of the money you spend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This will tell you: 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/>
              <a:t>How much you have to spend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/>
              <a:t>How much you REALLY spend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/>
              <a:t>Things you spend on that aren’t necessary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67" r="16667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2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Monthly Tracking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533765"/>
              </p:ext>
            </p:extLst>
          </p:nvPr>
        </p:nvGraphicFramePr>
        <p:xfrm>
          <a:off x="533400" y="1244601"/>
          <a:ext cx="11125200" cy="494188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14475">
                  <a:extLst>
                    <a:ext uri="{9D8B030D-6E8A-4147-A177-3AD203B41FA5}">
                      <a16:colId xmlns:a16="http://schemas.microsoft.com/office/drawing/2014/main" val="1616478951"/>
                    </a:ext>
                  </a:extLst>
                </a:gridCol>
                <a:gridCol w="2935605">
                  <a:extLst>
                    <a:ext uri="{9D8B030D-6E8A-4147-A177-3AD203B41FA5}">
                      <a16:colId xmlns:a16="http://schemas.microsoft.com/office/drawing/2014/main" val="3013769294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920899537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3200450043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538201824"/>
                    </a:ext>
                  </a:extLst>
                </a:gridCol>
              </a:tblGrid>
              <a:tr h="449262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700"/>
                        <a:t>Date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700"/>
                        <a:t>Item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700"/>
                        <a:t>Income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700"/>
                        <a:t>Expense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700"/>
                        <a:t>Balance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7555"/>
                  </a:ext>
                </a:extLst>
              </a:tr>
              <a:tr h="44926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3/1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Balance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bg1"/>
                          </a:solidFill>
                        </a:rPr>
                        <a:t>$  348.00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583711"/>
                  </a:ext>
                </a:extLst>
              </a:tr>
              <a:tr h="44926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3/1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Rent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bg1"/>
                          </a:solidFill>
                        </a:rPr>
                        <a:t>$ (250.00)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bg1"/>
                          </a:solidFill>
                        </a:rPr>
                        <a:t>$    98.00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80130"/>
                  </a:ext>
                </a:extLst>
              </a:tr>
              <a:tr h="44926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3/2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Paycheck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bg1"/>
                          </a:solidFill>
                        </a:rPr>
                        <a:t>$  450.00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bg1"/>
                          </a:solidFill>
                        </a:rPr>
                        <a:t>$  548.00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905634"/>
                  </a:ext>
                </a:extLst>
              </a:tr>
              <a:tr h="44926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3/2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Taxes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bg1"/>
                          </a:solidFill>
                        </a:rPr>
                        <a:t>$   (90.00)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bg1"/>
                          </a:solidFill>
                        </a:rPr>
                        <a:t>$  458.00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858339"/>
                  </a:ext>
                </a:extLst>
              </a:tr>
              <a:tr h="44926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3/7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Eat Out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bg1"/>
                          </a:solidFill>
                        </a:rPr>
                        <a:t>$   (21.00)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bg1"/>
                          </a:solidFill>
                        </a:rPr>
                        <a:t>$  437.00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28962"/>
                  </a:ext>
                </a:extLst>
              </a:tr>
              <a:tr h="44926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3/15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Phone Bill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bg1"/>
                          </a:solidFill>
                        </a:rPr>
                        <a:t>$   (70.00)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bg1"/>
                          </a:solidFill>
                        </a:rPr>
                        <a:t>$  367.00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77883"/>
                  </a:ext>
                </a:extLst>
              </a:tr>
              <a:tr h="44926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3/17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Music (Spotify, etc.)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bg1"/>
                          </a:solidFill>
                        </a:rPr>
                        <a:t>$   (36.00)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bg1"/>
                          </a:solidFill>
                        </a:rPr>
                        <a:t>$  331.00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242499"/>
                  </a:ext>
                </a:extLst>
              </a:tr>
              <a:tr h="44926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3/18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Car Repairs and Gas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bg1"/>
                          </a:solidFill>
                        </a:rPr>
                        <a:t>$   (65.00)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bg1"/>
                          </a:solidFill>
                        </a:rPr>
                        <a:t>$  266.00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100151"/>
                  </a:ext>
                </a:extLst>
              </a:tr>
              <a:tr h="44926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3/19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Groceries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bg1"/>
                          </a:solidFill>
                        </a:rPr>
                        <a:t>$   (75.00)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bg1"/>
                          </a:solidFill>
                        </a:rPr>
                        <a:t> $ 191.00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33331"/>
                  </a:ext>
                </a:extLst>
              </a:tr>
              <a:tr h="44926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3/22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Clothes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bg1"/>
                          </a:solidFill>
                        </a:rPr>
                        <a:t>$  (67.00)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chemeClr val="bg1"/>
                          </a:solidFill>
                        </a:rPr>
                        <a:t>$  124.00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10512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6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"/>
            <a:ext cx="11125200" cy="2197098"/>
          </a:xfrm>
        </p:spPr>
        <p:txBody>
          <a:bodyPr/>
          <a:lstStyle/>
          <a:p>
            <a:pPr algn="ctr"/>
            <a:r>
              <a:rPr lang="en-US"/>
              <a:t>Know the Difference Between</a:t>
            </a:r>
            <a:endParaRPr lang="en-US">
              <a:solidFill>
                <a:schemeClr val="accent5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91553" y="1820001"/>
            <a:ext cx="3137647" cy="1858970"/>
          </a:xfrm>
          <a:prstGeom prst="rect">
            <a:avLst/>
          </a:prstGeom>
        </p:spPr>
        <p:txBody>
          <a:bodyPr wrap="square" lIns="36576" tIns="36576" rIns="36576" bIns="36576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</a:rPr>
              <a:t>Needs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(Essential Expenses)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Expenses you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need to live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959084" y="3778624"/>
            <a:ext cx="8482932" cy="1974476"/>
            <a:chOff x="4508500" y="1333500"/>
            <a:chExt cx="6076951" cy="1414463"/>
          </a:xfr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22" name="Freeform 15"/>
            <p:cNvSpPr/>
            <p:nvPr/>
          </p:nvSpPr>
          <p:spPr>
            <a:xfrm>
              <a:off x="4703763" y="1333500"/>
              <a:ext cx="1776413" cy="338138"/>
            </a:xfrm>
            <a:custGeom>
              <a:avLst/>
              <a:gdLst>
                <a:gd name="T0" fmla="*/ 0 w 471"/>
                <a:gd name="T1" fmla="*/ 0 h 89"/>
                <a:gd name="T2" fmla="*/ 68 w 471"/>
                <a:gd name="T3" fmla="*/ 62 h 89"/>
                <a:gd name="T4" fmla="*/ 236 w 471"/>
                <a:gd name="T5" fmla="*/ 89 h 89"/>
                <a:gd name="T6" fmla="*/ 403 w 471"/>
                <a:gd name="T7" fmla="*/ 62 h 89"/>
                <a:gd name="T8" fmla="*/ 471 w 471"/>
                <a:gd name="T9" fmla="*/ 0 h 89"/>
                <a:gd name="T10" fmla="*/ 0 w 471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1" h="89">
                  <a:moveTo>
                    <a:pt x="0" y="0"/>
                  </a:moveTo>
                  <a:cubicBezTo>
                    <a:pt x="0" y="24"/>
                    <a:pt x="26" y="46"/>
                    <a:pt x="68" y="62"/>
                  </a:cubicBezTo>
                  <a:cubicBezTo>
                    <a:pt x="110" y="79"/>
                    <a:pt x="170" y="89"/>
                    <a:pt x="236" y="89"/>
                  </a:cubicBezTo>
                  <a:cubicBezTo>
                    <a:pt x="301" y="89"/>
                    <a:pt x="361" y="79"/>
                    <a:pt x="403" y="62"/>
                  </a:cubicBezTo>
                  <a:cubicBezTo>
                    <a:pt x="445" y="46"/>
                    <a:pt x="471" y="24"/>
                    <a:pt x="471" y="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/>
            <p:nvPr/>
          </p:nvSpPr>
          <p:spPr>
            <a:xfrm>
              <a:off x="4508500" y="1595438"/>
              <a:ext cx="2868613" cy="406400"/>
            </a:xfrm>
            <a:custGeom>
              <a:avLst/>
              <a:gdLst>
                <a:gd name="T0" fmla="*/ 748 w 761"/>
                <a:gd name="T1" fmla="*/ 107 h 107"/>
                <a:gd name="T2" fmla="*/ 0 w 761"/>
                <a:gd name="T3" fmla="*/ 70 h 107"/>
                <a:gd name="T4" fmla="*/ 94 w 761"/>
                <a:gd name="T5" fmla="*/ 16 h 107"/>
                <a:gd name="T6" fmla="*/ 462 w 761"/>
                <a:gd name="T7" fmla="*/ 23 h 107"/>
                <a:gd name="T8" fmla="*/ 761 w 761"/>
                <a:gd name="T9" fmla="*/ 64 h 107"/>
                <a:gd name="T10" fmla="*/ 748 w 761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1" h="107">
                  <a:moveTo>
                    <a:pt x="748" y="107"/>
                  </a:moveTo>
                  <a:cubicBezTo>
                    <a:pt x="748" y="107"/>
                    <a:pt x="347" y="53"/>
                    <a:pt x="0" y="70"/>
                  </a:cubicBezTo>
                  <a:cubicBezTo>
                    <a:pt x="0" y="70"/>
                    <a:pt x="29" y="0"/>
                    <a:pt x="94" y="16"/>
                  </a:cubicBezTo>
                  <a:cubicBezTo>
                    <a:pt x="160" y="32"/>
                    <a:pt x="300" y="69"/>
                    <a:pt x="462" y="23"/>
                  </a:cubicBezTo>
                  <a:cubicBezTo>
                    <a:pt x="519" y="7"/>
                    <a:pt x="730" y="58"/>
                    <a:pt x="761" y="64"/>
                  </a:cubicBezTo>
                  <a:cubicBezTo>
                    <a:pt x="761" y="64"/>
                    <a:pt x="743" y="73"/>
                    <a:pt x="74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/>
            <p:nvPr/>
          </p:nvSpPr>
          <p:spPr>
            <a:xfrm>
              <a:off x="6823075" y="2501900"/>
              <a:ext cx="1447800" cy="246063"/>
            </a:xfrm>
            <a:custGeom>
              <a:avLst/>
              <a:gdLst>
                <a:gd name="T0" fmla="*/ 273 w 384"/>
                <a:gd name="T1" fmla="*/ 6 h 65"/>
                <a:gd name="T2" fmla="*/ 192 w 384"/>
                <a:gd name="T3" fmla="*/ 0 h 65"/>
                <a:gd name="T4" fmla="*/ 111 w 384"/>
                <a:gd name="T5" fmla="*/ 6 h 65"/>
                <a:gd name="T6" fmla="*/ 0 w 384"/>
                <a:gd name="T7" fmla="*/ 65 h 65"/>
                <a:gd name="T8" fmla="*/ 384 w 384"/>
                <a:gd name="T9" fmla="*/ 65 h 65"/>
                <a:gd name="T10" fmla="*/ 273 w 384"/>
                <a:gd name="T11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4" h="65">
                  <a:moveTo>
                    <a:pt x="273" y="6"/>
                  </a:moveTo>
                  <a:cubicBezTo>
                    <a:pt x="249" y="2"/>
                    <a:pt x="221" y="0"/>
                    <a:pt x="192" y="0"/>
                  </a:cubicBezTo>
                  <a:cubicBezTo>
                    <a:pt x="163" y="0"/>
                    <a:pt x="135" y="2"/>
                    <a:pt x="111" y="6"/>
                  </a:cubicBezTo>
                  <a:cubicBezTo>
                    <a:pt x="45" y="16"/>
                    <a:pt x="0" y="39"/>
                    <a:pt x="0" y="65"/>
                  </a:cubicBezTo>
                  <a:cubicBezTo>
                    <a:pt x="384" y="65"/>
                    <a:pt x="384" y="65"/>
                    <a:pt x="384" y="65"/>
                  </a:cubicBezTo>
                  <a:cubicBezTo>
                    <a:pt x="384" y="39"/>
                    <a:pt x="339" y="16"/>
                    <a:pt x="27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/>
            <p:nvPr/>
          </p:nvSpPr>
          <p:spPr>
            <a:xfrm>
              <a:off x="7192963" y="2171700"/>
              <a:ext cx="708025" cy="284163"/>
            </a:xfrm>
            <a:custGeom>
              <a:avLst/>
              <a:gdLst>
                <a:gd name="T0" fmla="*/ 131 w 188"/>
                <a:gd name="T1" fmla="*/ 0 h 75"/>
                <a:gd name="T2" fmla="*/ 94 w 188"/>
                <a:gd name="T3" fmla="*/ 10 h 75"/>
                <a:gd name="T4" fmla="*/ 63 w 188"/>
                <a:gd name="T5" fmla="*/ 4 h 75"/>
                <a:gd name="T6" fmla="*/ 57 w 188"/>
                <a:gd name="T7" fmla="*/ 0 h 75"/>
                <a:gd name="T8" fmla="*/ 0 w 188"/>
                <a:gd name="T9" fmla="*/ 75 h 75"/>
                <a:gd name="T10" fmla="*/ 94 w 188"/>
                <a:gd name="T11" fmla="*/ 69 h 75"/>
                <a:gd name="T12" fmla="*/ 188 w 188"/>
                <a:gd name="T13" fmla="*/ 75 h 75"/>
                <a:gd name="T14" fmla="*/ 131 w 188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75">
                  <a:moveTo>
                    <a:pt x="131" y="0"/>
                  </a:moveTo>
                  <a:cubicBezTo>
                    <a:pt x="122" y="7"/>
                    <a:pt x="109" y="10"/>
                    <a:pt x="94" y="10"/>
                  </a:cubicBezTo>
                  <a:cubicBezTo>
                    <a:pt x="82" y="10"/>
                    <a:pt x="71" y="9"/>
                    <a:pt x="63" y="4"/>
                  </a:cubicBezTo>
                  <a:cubicBezTo>
                    <a:pt x="61" y="3"/>
                    <a:pt x="59" y="1"/>
                    <a:pt x="57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8" y="71"/>
                    <a:pt x="60" y="69"/>
                    <a:pt x="94" y="69"/>
                  </a:cubicBezTo>
                  <a:cubicBezTo>
                    <a:pt x="128" y="69"/>
                    <a:pt x="160" y="71"/>
                    <a:pt x="188" y="75"/>
                  </a:cubicBezTo>
                  <a:lnTo>
                    <a:pt x="1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/>
            <p:cNvSpPr/>
            <p:nvPr/>
          </p:nvSpPr>
          <p:spPr>
            <a:xfrm>
              <a:off x="7399338" y="1830388"/>
              <a:ext cx="293688" cy="296863"/>
            </a:xfrm>
            <a:custGeom>
              <a:avLst/>
              <a:gdLst>
                <a:gd name="T0" fmla="*/ 39 w 78"/>
                <a:gd name="T1" fmla="*/ 0 h 78"/>
                <a:gd name="T2" fmla="*/ 15 w 78"/>
                <a:gd name="T3" fmla="*/ 8 h 78"/>
                <a:gd name="T4" fmla="*/ 3 w 78"/>
                <a:gd name="T5" fmla="*/ 23 h 78"/>
                <a:gd name="T6" fmla="*/ 0 w 78"/>
                <a:gd name="T7" fmla="*/ 39 h 78"/>
                <a:gd name="T8" fmla="*/ 5 w 78"/>
                <a:gd name="T9" fmla="*/ 58 h 78"/>
                <a:gd name="T10" fmla="*/ 10 w 78"/>
                <a:gd name="T11" fmla="*/ 66 h 78"/>
                <a:gd name="T12" fmla="*/ 15 w 78"/>
                <a:gd name="T13" fmla="*/ 70 h 78"/>
                <a:gd name="T14" fmla="*/ 39 w 78"/>
                <a:gd name="T15" fmla="*/ 78 h 78"/>
                <a:gd name="T16" fmla="*/ 67 w 78"/>
                <a:gd name="T17" fmla="*/ 66 h 78"/>
                <a:gd name="T18" fmla="*/ 78 w 78"/>
                <a:gd name="T19" fmla="*/ 39 h 78"/>
                <a:gd name="T20" fmla="*/ 39 w 78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78">
                  <a:moveTo>
                    <a:pt x="39" y="0"/>
                  </a:moveTo>
                  <a:cubicBezTo>
                    <a:pt x="30" y="0"/>
                    <a:pt x="22" y="3"/>
                    <a:pt x="15" y="8"/>
                  </a:cubicBezTo>
                  <a:cubicBezTo>
                    <a:pt x="10" y="12"/>
                    <a:pt x="6" y="17"/>
                    <a:pt x="3" y="23"/>
                  </a:cubicBezTo>
                  <a:cubicBezTo>
                    <a:pt x="1" y="28"/>
                    <a:pt x="0" y="33"/>
                    <a:pt x="0" y="39"/>
                  </a:cubicBezTo>
                  <a:cubicBezTo>
                    <a:pt x="0" y="46"/>
                    <a:pt x="2" y="53"/>
                    <a:pt x="5" y="58"/>
                  </a:cubicBezTo>
                  <a:cubicBezTo>
                    <a:pt x="7" y="61"/>
                    <a:pt x="8" y="64"/>
                    <a:pt x="10" y="66"/>
                  </a:cubicBezTo>
                  <a:cubicBezTo>
                    <a:pt x="12" y="67"/>
                    <a:pt x="13" y="69"/>
                    <a:pt x="15" y="70"/>
                  </a:cubicBezTo>
                  <a:cubicBezTo>
                    <a:pt x="22" y="75"/>
                    <a:pt x="30" y="78"/>
                    <a:pt x="39" y="78"/>
                  </a:cubicBezTo>
                  <a:cubicBezTo>
                    <a:pt x="50" y="78"/>
                    <a:pt x="60" y="73"/>
                    <a:pt x="67" y="66"/>
                  </a:cubicBezTo>
                  <a:cubicBezTo>
                    <a:pt x="74" y="59"/>
                    <a:pt x="78" y="49"/>
                    <a:pt x="78" y="39"/>
                  </a:cubicBezTo>
                  <a:cubicBezTo>
                    <a:pt x="78" y="17"/>
                    <a:pt x="61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/>
            <p:cNvSpPr/>
            <p:nvPr/>
          </p:nvSpPr>
          <p:spPr>
            <a:xfrm>
              <a:off x="8613775" y="1333500"/>
              <a:ext cx="1774825" cy="338138"/>
            </a:xfrm>
            <a:custGeom>
              <a:avLst/>
              <a:gdLst>
                <a:gd name="T0" fmla="*/ 471 w 471"/>
                <a:gd name="T1" fmla="*/ 0 h 89"/>
                <a:gd name="T2" fmla="*/ 403 w 471"/>
                <a:gd name="T3" fmla="*/ 62 h 89"/>
                <a:gd name="T4" fmla="*/ 235 w 471"/>
                <a:gd name="T5" fmla="*/ 89 h 89"/>
                <a:gd name="T6" fmla="*/ 68 w 471"/>
                <a:gd name="T7" fmla="*/ 62 h 89"/>
                <a:gd name="T8" fmla="*/ 0 w 471"/>
                <a:gd name="T9" fmla="*/ 0 h 89"/>
                <a:gd name="T10" fmla="*/ 471 w 471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1" h="89">
                  <a:moveTo>
                    <a:pt x="471" y="0"/>
                  </a:moveTo>
                  <a:cubicBezTo>
                    <a:pt x="471" y="24"/>
                    <a:pt x="445" y="46"/>
                    <a:pt x="403" y="62"/>
                  </a:cubicBezTo>
                  <a:cubicBezTo>
                    <a:pt x="360" y="79"/>
                    <a:pt x="301" y="89"/>
                    <a:pt x="235" y="89"/>
                  </a:cubicBezTo>
                  <a:cubicBezTo>
                    <a:pt x="170" y="89"/>
                    <a:pt x="110" y="79"/>
                    <a:pt x="68" y="62"/>
                  </a:cubicBezTo>
                  <a:cubicBezTo>
                    <a:pt x="26" y="46"/>
                    <a:pt x="0" y="24"/>
                    <a:pt x="0" y="0"/>
                  </a:cubicBezTo>
                  <a:lnTo>
                    <a:pt x="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/>
            <p:cNvSpPr/>
            <p:nvPr/>
          </p:nvSpPr>
          <p:spPr>
            <a:xfrm>
              <a:off x="7716838" y="1595438"/>
              <a:ext cx="2868613" cy="406400"/>
            </a:xfrm>
            <a:custGeom>
              <a:avLst/>
              <a:gdLst>
                <a:gd name="T0" fmla="*/ 13 w 761"/>
                <a:gd name="T1" fmla="*/ 107 h 107"/>
                <a:gd name="T2" fmla="*/ 761 w 761"/>
                <a:gd name="T3" fmla="*/ 70 h 107"/>
                <a:gd name="T4" fmla="*/ 667 w 761"/>
                <a:gd name="T5" fmla="*/ 16 h 107"/>
                <a:gd name="T6" fmla="*/ 299 w 761"/>
                <a:gd name="T7" fmla="*/ 23 h 107"/>
                <a:gd name="T8" fmla="*/ 0 w 761"/>
                <a:gd name="T9" fmla="*/ 64 h 107"/>
                <a:gd name="T10" fmla="*/ 13 w 761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1" h="107">
                  <a:moveTo>
                    <a:pt x="13" y="107"/>
                  </a:moveTo>
                  <a:cubicBezTo>
                    <a:pt x="13" y="107"/>
                    <a:pt x="414" y="53"/>
                    <a:pt x="761" y="70"/>
                  </a:cubicBezTo>
                  <a:cubicBezTo>
                    <a:pt x="761" y="70"/>
                    <a:pt x="732" y="0"/>
                    <a:pt x="667" y="16"/>
                  </a:cubicBezTo>
                  <a:cubicBezTo>
                    <a:pt x="601" y="32"/>
                    <a:pt x="460" y="69"/>
                    <a:pt x="299" y="23"/>
                  </a:cubicBezTo>
                  <a:cubicBezTo>
                    <a:pt x="242" y="7"/>
                    <a:pt x="31" y="58"/>
                    <a:pt x="0" y="64"/>
                  </a:cubicBezTo>
                  <a:cubicBezTo>
                    <a:pt x="0" y="64"/>
                    <a:pt x="18" y="73"/>
                    <a:pt x="13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6887882" y="1838467"/>
            <a:ext cx="4119844" cy="1858970"/>
          </a:xfrm>
          <a:prstGeom prst="rect">
            <a:avLst/>
          </a:prstGeom>
        </p:spPr>
        <p:txBody>
          <a:bodyPr wrap="square" lIns="36576" tIns="36576" rIns="36576" bIns="36576">
            <a:spAutoFit/>
          </a:bodyPr>
          <a:lstStyle/>
          <a:p>
            <a:pPr algn="ctr"/>
            <a:r>
              <a:rPr lang="en-US" sz="4400" b="1">
                <a:solidFill>
                  <a:schemeClr val="accent5"/>
                </a:solidFill>
              </a:rPr>
              <a:t>Wants </a:t>
            </a:r>
            <a:r>
              <a:rPr lang="en-US" sz="3600" b="1">
                <a:solidFill>
                  <a:schemeClr val="accent5"/>
                </a:solidFill>
              </a:rPr>
              <a:t> </a:t>
            </a:r>
            <a:br>
              <a:rPr lang="en-US" sz="3600" b="1">
                <a:solidFill>
                  <a:schemeClr val="accent3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(Non-Essential Expenses)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Expenses you DO NOT 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need to live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61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15886" y="2895601"/>
            <a:ext cx="8186057" cy="1981200"/>
          </a:xfrm>
          <a:prstGeom prst="roundRect">
            <a:avLst>
              <a:gd name="adj" fmla="val 10623"/>
            </a:avLst>
          </a:prstGeom>
          <a:solidFill>
            <a:srgbClr val="000000"/>
          </a:solidFill>
          <a:ln w="9525" cap="flat" algn="ctr">
            <a:solidFill>
              <a:schemeClr val="bg1"/>
            </a:solidFill>
            <a:prstDash val="solid"/>
          </a:ln>
          <a:effectLst>
            <a:outerShdw blurRad="50800" dist="50800" dir="4800000" sx="101000" sy="101000" algn="tl" rotWithShape="0">
              <a:schemeClr val="accent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1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800">
                <a:solidFill>
                  <a:schemeClr val="bg1"/>
                </a:solidFill>
              </a:rPr>
              <a:t>Create a Budget and </a:t>
            </a:r>
          </a:p>
          <a:p>
            <a:pPr marL="457200" lvl="1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800">
                <a:solidFill>
                  <a:schemeClr val="bg1"/>
                </a:solidFill>
              </a:rPr>
              <a:t>Label the expenses as “Needs” and “Wants”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8263" y="1224643"/>
            <a:ext cx="398698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Franklin Gothic Heavy" panose="020B0903020102020204" pitchFamily="34" charset="0"/>
              </a:rPr>
              <a:t>Let’s: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5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Budgeted Expenses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562100"/>
          <a:ext cx="11125200" cy="462439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08400">
                  <a:extLst>
                    <a:ext uri="{9D8B030D-6E8A-4147-A177-3AD203B41FA5}">
                      <a16:colId xmlns:a16="http://schemas.microsoft.com/office/drawing/2014/main" val="1616478951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3013769294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920899537"/>
                    </a:ext>
                  </a:extLst>
                </a:gridCol>
              </a:tblGrid>
              <a:tr h="57804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700"/>
                        <a:t>Need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700"/>
                        <a:t>Expense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700"/>
                        <a:t>Want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7555"/>
                  </a:ext>
                </a:extLst>
              </a:tr>
              <a:tr h="578049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583711"/>
                  </a:ext>
                </a:extLst>
              </a:tr>
              <a:tr h="578049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80130"/>
                  </a:ext>
                </a:extLst>
              </a:tr>
              <a:tr h="578049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905634"/>
                  </a:ext>
                </a:extLst>
              </a:tr>
              <a:tr h="578049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858339"/>
                  </a:ext>
                </a:extLst>
              </a:tr>
              <a:tr h="578049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28962"/>
                  </a:ext>
                </a:extLst>
              </a:tr>
              <a:tr h="578049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77883"/>
                  </a:ext>
                </a:extLst>
              </a:tr>
              <a:tr h="578049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5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7944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24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e colors">
      <a:dk1>
        <a:srgbClr val="323232"/>
      </a:dk1>
      <a:lt1>
        <a:srgbClr val="FFFFFF"/>
      </a:lt1>
      <a:dk2>
        <a:srgbClr val="1598D4"/>
      </a:dk2>
      <a:lt2>
        <a:srgbClr val="D8D8D8"/>
      </a:lt2>
      <a:accent1>
        <a:srgbClr val="39B4EB"/>
      </a:accent1>
      <a:accent2>
        <a:srgbClr val="FF6F0D"/>
      </a:accent2>
      <a:accent3>
        <a:srgbClr val="85CA3A"/>
      </a:accent3>
      <a:accent4>
        <a:srgbClr val="9900CC"/>
      </a:accent4>
      <a:accent5>
        <a:srgbClr val="FFA725"/>
      </a:accent5>
      <a:accent6>
        <a:srgbClr val="2354E8"/>
      </a:accent6>
      <a:hlink>
        <a:srgbClr val="49BAED"/>
      </a:hlink>
      <a:folHlink>
        <a:srgbClr val="49BAED"/>
      </a:folHlink>
    </a:clrScheme>
    <a:fontScheme name="Custom 10">
      <a:majorFont>
        <a:latin typeface="segoe ui"/>
        <a:ea typeface=""/>
        <a:cs typeface=""/>
      </a:majorFont>
      <a:minorFont>
        <a:latin typeface="seog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lnDef>
      <a:spPr>
        <a:ln>
          <a:solidFill>
            <a:schemeClr val="bg2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1100</Words>
  <Application>Microsoft Office PowerPoint</Application>
  <PresentationFormat>Widescreen</PresentationFormat>
  <Paragraphs>236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Franklin Gothic Heavy</vt:lpstr>
      <vt:lpstr>segoe ui</vt:lpstr>
      <vt:lpstr>seoge ui</vt:lpstr>
      <vt:lpstr>Times New Roman</vt:lpstr>
      <vt:lpstr>Wingdings</vt:lpstr>
      <vt:lpstr>Office Theme</vt:lpstr>
      <vt:lpstr>Get Smart About  Budgeting and Savings </vt:lpstr>
      <vt:lpstr>PowerPoint Presentation</vt:lpstr>
      <vt:lpstr>Why Budget and Save?</vt:lpstr>
      <vt:lpstr>What is a Budget?</vt:lpstr>
      <vt:lpstr>How Do You Start?</vt:lpstr>
      <vt:lpstr>Monthly Tracking</vt:lpstr>
      <vt:lpstr>Know the Difference Between</vt:lpstr>
      <vt:lpstr>PowerPoint Presentation</vt:lpstr>
      <vt:lpstr>Your Budgeted Expenses</vt:lpstr>
      <vt:lpstr>There are TWO Type of Expenses</vt:lpstr>
      <vt:lpstr>Needed (Essential)</vt:lpstr>
      <vt:lpstr>Defining Common Necessary Expenses</vt:lpstr>
      <vt:lpstr>Traps for the Unwary – An Unnecessary Expense</vt:lpstr>
      <vt:lpstr>PowerPoint Presentation</vt:lpstr>
      <vt:lpstr>Your Budgeted Expenses</vt:lpstr>
      <vt:lpstr>Balancing Income and Expenses</vt:lpstr>
      <vt:lpstr>An Unbalanced Budget  Brings Trouble</vt:lpstr>
      <vt:lpstr>What if Expenses are Too  High for Your Income?</vt:lpstr>
      <vt:lpstr>Let’s Talk Savings</vt:lpstr>
      <vt:lpstr>Savings</vt:lpstr>
      <vt:lpstr>PowerPoint Presentation</vt:lpstr>
      <vt:lpstr>PowerPoint Presentation</vt:lpstr>
      <vt:lpstr>How to Save</vt:lpstr>
      <vt:lpstr>Financial Goals  (identify and write down) Be Specific.  Be Realistic!</vt:lpstr>
      <vt:lpstr>Setting Goals Takes MATH</vt:lpstr>
      <vt:lpstr>Saving for Retirement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Smart About  Budgeting and Savings </dc:title>
  <dc:creator>Bill</dc:creator>
  <cp:lastModifiedBy>Ryan Chapin</cp:lastModifiedBy>
  <cp:revision>9</cp:revision>
  <cp:lastPrinted>1900-01-01T00:00:00Z</cp:lastPrinted>
  <dcterms:created xsi:type="dcterms:W3CDTF">1900-01-01T00:00:00Z</dcterms:created>
  <dcterms:modified xsi:type="dcterms:W3CDTF">2023-08-10T02:55:34Z</dcterms:modified>
</cp:coreProperties>
</file>