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2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37" r:id="rId20"/>
    <p:sldId id="274" r:id="rId21"/>
    <p:sldId id="275" r:id="rId22"/>
    <p:sldId id="276" r:id="rId23"/>
    <p:sldId id="277" r:id="rId24"/>
    <p:sldId id="278" r:id="rId25"/>
    <p:sldId id="279" r:id="rId26"/>
    <p:sldId id="335" r:id="rId27"/>
    <p:sldId id="336" r:id="rId28"/>
    <p:sldId id="330" r:id="rId29"/>
    <p:sldId id="334" r:id="rId30"/>
    <p:sldId id="32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289" r:id="rId40"/>
    <p:sldId id="332" r:id="rId41"/>
    <p:sldId id="290" r:id="rId42"/>
    <p:sldId id="291" r:id="rId43"/>
    <p:sldId id="292" r:id="rId44"/>
    <p:sldId id="293" r:id="rId45"/>
    <p:sldId id="294" r:id="rId46"/>
    <p:sldId id="295" r:id="rId47"/>
    <p:sldId id="324" r:id="rId48"/>
    <p:sldId id="296" r:id="rId49"/>
    <p:sldId id="325" r:id="rId50"/>
    <p:sldId id="297" r:id="rId51"/>
    <p:sldId id="326" r:id="rId52"/>
    <p:sldId id="298" r:id="rId53"/>
    <p:sldId id="327" r:id="rId54"/>
    <p:sldId id="299" r:id="rId55"/>
    <p:sldId id="32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gid Ndege" initials="B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81A74-D73C-4FA9-A081-50B8CD073674}" v="1" dt="2021-04-08T21:23:0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3"/>
    <p:restoredTop sz="94635"/>
  </p:normalViewPr>
  <p:slideViewPr>
    <p:cSldViewPr snapToGrid="0" snapToObjects="1">
      <p:cViewPr varScale="1">
        <p:scale>
          <a:sx n="104" d="100"/>
          <a:sy n="104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E Chicago" userId="V1LR5RNS9mmXYtMlmKe1iTFjOYbJLCcAPBBGiaZux1A=" providerId="None" clId="Web-{48A81A74-D73C-4FA9-A081-50B8CD073674}"/>
    <pc:docChg chg="modSld">
      <pc:chgData name="CARE Chicago" userId="V1LR5RNS9mmXYtMlmKe1iTFjOYbJLCcAPBBGiaZux1A=" providerId="None" clId="Web-{48A81A74-D73C-4FA9-A081-50B8CD073674}" dt="2021-04-08T21:23:06.477" v="0"/>
      <pc:docMkLst>
        <pc:docMk/>
      </pc:docMkLst>
      <pc:sldChg chg="addSp modSp">
        <pc:chgData name="CARE Chicago" userId="V1LR5RNS9mmXYtMlmKe1iTFjOYbJLCcAPBBGiaZux1A=" providerId="None" clId="Web-{48A81A74-D73C-4FA9-A081-50B8CD073674}" dt="2021-04-08T21:23:06.477" v="0"/>
        <pc:sldMkLst>
          <pc:docMk/>
          <pc:sldMk cId="931004400" sldId="256"/>
        </pc:sldMkLst>
        <pc:spChg chg="add mod">
          <ac:chgData name="CARE Chicago" userId="V1LR5RNS9mmXYtMlmKe1iTFjOYbJLCcAPBBGiaZux1A=" providerId="None" clId="Web-{48A81A74-D73C-4FA9-A081-50B8CD073674}" dt="2021-04-08T21:23:06.477" v="0"/>
          <ac:spMkLst>
            <pc:docMk/>
            <pc:sldMk cId="931004400" sldId="256"/>
            <ac:spMk id="2" creationId="{DA65998C-0148-4ED4-A615-D802151759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A2EC7-D0C5-F741-AE3B-7DB8E68185D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3DE9D-72EC-4F49-A681-A7B2274C6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2439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8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5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1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9573C-6987-D843-91BF-88FFCBCA7DA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creditreport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re4yourfuture.org" TargetMode="External"/><Relationship Id="rId3" Type="http://schemas.openxmlformats.org/officeDocument/2006/relationships/image" Target="../media/image54.emf"/><Relationship Id="rId7" Type="http://schemas.openxmlformats.org/officeDocument/2006/relationships/hyperlink" Target="https://www.facebook.com/careforyourfutur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3847" y="641167"/>
            <a:ext cx="7543800" cy="48947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98948" y="1189205"/>
            <a:ext cx="6014706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23286" y="5314494"/>
            <a:ext cx="5790368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/>
              <a:t>Get Smart About Credit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5998C-0148-4ED4-A615-D8021517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390" y="2269788"/>
            <a:ext cx="5114585" cy="37096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Interest</a:t>
            </a:r>
            <a:r>
              <a:rPr lang="en-US" dirty="0"/>
              <a:t> - what a lender charges to borrow money (a lender is a person or company that makes a loan)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Card companies charge </a:t>
            </a:r>
            <a:r>
              <a:rPr lang="en-US" b="1" i="1" dirty="0"/>
              <a:t>compound interest </a:t>
            </a:r>
            <a:r>
              <a:rPr lang="en-US" dirty="0"/>
              <a:t>(interest on interest).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05590" y="1272800"/>
            <a:ext cx="441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What is Interest?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262" y="2269788"/>
            <a:ext cx="5100247" cy="23698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600" dirty="0"/>
              <a:t>Remember!  </a:t>
            </a:r>
          </a:p>
          <a:p>
            <a:pPr algn="ctr">
              <a:spcBef>
                <a:spcPts val="0"/>
              </a:spcBef>
            </a:pPr>
            <a:r>
              <a:rPr lang="en-US" sz="2600" dirty="0"/>
              <a:t>The higher the interest rate, the more money you pay.  Also, the longer it takes to pay off a loan, the more interest you pay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9" y="4803867"/>
            <a:ext cx="1724225" cy="18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000125" y="2057400"/>
            <a:ext cx="8229600" cy="3840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Here is an example that shows that compound interest piles up</a:t>
            </a:r>
            <a:r>
              <a:rPr lang="en-US" b="1" dirty="0">
                <a:solidFill>
                  <a:srgbClr val="E8431B"/>
                </a:solidFill>
              </a:rPr>
              <a:t> FAST</a:t>
            </a:r>
            <a:r>
              <a:rPr lang="en-US" dirty="0"/>
              <a:t>: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704D84"/>
                </a:solidFill>
              </a:rPr>
              <a:t>What if you bought…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422561" y="906294"/>
            <a:ext cx="82296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827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68" y="0"/>
            <a:ext cx="6500032" cy="6858000"/>
          </a:xfrm>
          <a:prstGeom prst="rect">
            <a:avLst/>
          </a:prstGeom>
          <a:solidFill>
            <a:srgbClr val="9FAE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srgbClr val="9FAE3C"/>
              </a:solidFill>
              <a:sym typeface="Arial"/>
              <a:rtl val="0"/>
            </a:endParaRPr>
          </a:p>
        </p:txBody>
      </p:sp>
      <p:pic>
        <p:nvPicPr>
          <p:cNvPr id="5" name="Picture Placeholder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00032" y="0"/>
            <a:ext cx="5691968" cy="6857999"/>
          </a:xfrm>
          <a:prstGeom prst="rect">
            <a:avLst/>
          </a:prstGeom>
        </p:spPr>
      </p:pic>
      <p:sp>
        <p:nvSpPr>
          <p:cNvPr id="7" name="Freeform 244"/>
          <p:cNvSpPr>
            <a:spLocks noChangeArrowheads="1"/>
          </p:cNvSpPr>
          <p:nvPr/>
        </p:nvSpPr>
        <p:spPr bwMode="auto">
          <a:xfrm>
            <a:off x="899332" y="1335259"/>
            <a:ext cx="4207261" cy="4694601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128AD1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9FAE3C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775" y="2015636"/>
            <a:ext cx="3632818" cy="21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A Brand New Laptop That Costs $1000</a:t>
            </a:r>
            <a:endParaRPr lang="en-US" sz="3600" b="1" i="1" kern="0" dirty="0">
              <a:solidFill>
                <a:srgbClr val="FFFFFF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514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66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9023" y="869618"/>
            <a:ext cx="5162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NOW THE BREAKDOWN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666" y="1806436"/>
            <a:ext cx="110840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100" dirty="0"/>
              <a:t>you used your </a:t>
            </a:r>
            <a:r>
              <a:rPr lang="en-US" sz="3100" b="1" dirty="0">
                <a:solidFill>
                  <a:srgbClr val="E8431B"/>
                </a:solidFill>
              </a:rPr>
              <a:t>credit card </a:t>
            </a:r>
            <a:r>
              <a:rPr lang="en-US" sz="3100" dirty="0"/>
              <a:t>(because you did not have enough cash in your bank account)</a:t>
            </a:r>
            <a:br>
              <a:rPr lang="en-US" sz="3100" b="1" dirty="0">
                <a:solidFill>
                  <a:srgbClr val="604A7B"/>
                </a:solidFill>
              </a:rPr>
            </a:br>
            <a:endParaRPr lang="en-US" sz="3100" b="1" dirty="0">
              <a:solidFill>
                <a:srgbClr val="604A7B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you make monthly payments of </a:t>
            </a:r>
            <a:r>
              <a:rPr lang="en-US" sz="3100" b="1" dirty="0">
                <a:solidFill>
                  <a:srgbClr val="9FAE3C"/>
                </a:solidFill>
              </a:rPr>
              <a:t>$150</a:t>
            </a:r>
            <a:br>
              <a:rPr lang="en-US" sz="3100" b="1" dirty="0">
                <a:solidFill>
                  <a:srgbClr val="604A7B"/>
                </a:solidFill>
              </a:rPr>
            </a:br>
            <a:endParaRPr lang="en-US" sz="3100" b="1" dirty="0">
              <a:solidFill>
                <a:srgbClr val="604A7B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you </a:t>
            </a:r>
            <a:r>
              <a:rPr lang="en-US" sz="3100" b="1" dirty="0">
                <a:solidFill>
                  <a:srgbClr val="128AD1"/>
                </a:solidFill>
              </a:rPr>
              <a:t>never</a:t>
            </a:r>
            <a:r>
              <a:rPr lang="en-US" sz="3100" dirty="0"/>
              <a:t> miss a payment </a:t>
            </a:r>
            <a:br>
              <a:rPr lang="en-US" sz="3100" dirty="0"/>
            </a:br>
            <a:endParaRPr lang="en-US" sz="3100" dirty="0"/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annual percentage rate (called the APR) on your card is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15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597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2499" y="637447"/>
            <a:ext cx="6149701" cy="9729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What will the laptop really cost you?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 rot="1742153">
            <a:off x="8227739" y="1239628"/>
            <a:ext cx="3610506" cy="12182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bg1"/>
                </a:solidFill>
              </a:rPr>
              <a:t>(remember, it costs to borrow money)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99" y="1944708"/>
            <a:ext cx="617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kern="0" dirty="0">
                <a:solidFill>
                  <a:schemeClr val="bg1"/>
                </a:solidFill>
                <a:cs typeface="Arial"/>
                <a:sym typeface="Arial"/>
                <a:rtl val="0"/>
              </a:rPr>
              <a:t>How long will it take to pay for it? </a:t>
            </a:r>
          </a:p>
        </p:txBody>
      </p:sp>
    </p:spTree>
    <p:extLst>
      <p:ext uri="{BB962C8B-B14F-4D97-AF65-F5344CB8AC3E}">
        <p14:creationId xmlns:p14="http://schemas.microsoft.com/office/powerpoint/2010/main" val="5037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35314" y="707385"/>
            <a:ext cx="8229600" cy="3840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chemeClr val="bg1"/>
                </a:solidFill>
              </a:rPr>
              <a:t>Your total cost will be </a:t>
            </a:r>
            <a:r>
              <a:rPr lang="en-US" sz="3200" b="1" dirty="0">
                <a:solidFill>
                  <a:srgbClr val="704D84"/>
                </a:solidFill>
              </a:rPr>
              <a:t>$1051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FFFFFF"/>
                </a:solidFill>
              </a:rPr>
              <a:t>It will take you </a:t>
            </a:r>
            <a:r>
              <a:rPr lang="en-US" sz="3200" b="1" dirty="0">
                <a:solidFill>
                  <a:srgbClr val="704D84"/>
                </a:solidFill>
              </a:rPr>
              <a:t>SEVEN MONTHS </a:t>
            </a:r>
            <a:r>
              <a:rPr lang="en-US" sz="3200" b="1" dirty="0">
                <a:solidFill>
                  <a:srgbClr val="FFFFFF"/>
                </a:solidFill>
              </a:rPr>
              <a:t>to pay for it </a:t>
            </a:r>
          </a:p>
          <a:p>
            <a:endParaRPr lang="en-US" sz="3200" b="1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515475" y="285750"/>
            <a:ext cx="2228850" cy="13089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rgbClr val="FFFFFF"/>
                </a:solidFill>
                <a:latin typeface="+mn-lt"/>
              </a:rPr>
              <a:t>NOT BAD</a:t>
            </a:r>
          </a:p>
        </p:txBody>
      </p:sp>
    </p:spTree>
    <p:extLst>
      <p:ext uri="{BB962C8B-B14F-4D97-AF65-F5344CB8AC3E}">
        <p14:creationId xmlns:p14="http://schemas.microsoft.com/office/powerpoint/2010/main" val="18933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2" y="132227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529832" y="1930624"/>
            <a:ext cx="8157093" cy="2970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Instead of a </a:t>
            </a:r>
            <a:r>
              <a:rPr lang="en-US" sz="3200" dirty="0">
                <a:solidFill>
                  <a:srgbClr val="FF0000"/>
                </a:solidFill>
              </a:rPr>
              <a:t>15</a:t>
            </a:r>
            <a:r>
              <a:rPr lang="en-US" sz="3200" b="1" dirty="0">
                <a:solidFill>
                  <a:srgbClr val="E8431B"/>
                </a:solidFill>
              </a:rPr>
              <a:t>% </a:t>
            </a:r>
            <a:r>
              <a:rPr lang="en-US" sz="3200" dirty="0"/>
              <a:t>rate, let‘s say that, because your credit rating is only fair, you must pay interest at a rate of </a:t>
            </a:r>
            <a:r>
              <a:rPr lang="en-US" sz="3200" dirty="0">
                <a:solidFill>
                  <a:srgbClr val="FF0000"/>
                </a:solidFill>
              </a:rPr>
              <a:t>25</a:t>
            </a:r>
            <a:r>
              <a:rPr lang="en-US" sz="3200" b="1" dirty="0">
                <a:solidFill>
                  <a:srgbClr val="FF0000"/>
                </a:solidFill>
              </a:rPr>
              <a:t>%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Also assume that you pay the  </a:t>
            </a:r>
            <a:r>
              <a:rPr lang="en-US" sz="3200" b="1" dirty="0">
                <a:solidFill>
                  <a:srgbClr val="128AD1"/>
                </a:solidFill>
              </a:rPr>
              <a:t>MINIMUM MONTHLY PAYMENT </a:t>
            </a:r>
            <a:r>
              <a:rPr lang="en-US" sz="3200" dirty="0"/>
              <a:t>of only </a:t>
            </a:r>
            <a:r>
              <a:rPr lang="en-US" sz="3200" b="1" dirty="0">
                <a:solidFill>
                  <a:srgbClr val="704D84"/>
                </a:solidFill>
              </a:rPr>
              <a:t>$25 </a:t>
            </a:r>
            <a:r>
              <a:rPr lang="en-US" sz="3200" dirty="0"/>
              <a:t>per month.</a:t>
            </a:r>
          </a:p>
          <a:p>
            <a:endParaRPr lang="en-US" sz="36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422561" y="753894"/>
            <a:ext cx="8229600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1168" y="5629275"/>
            <a:ext cx="94058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long will it take to pay? and how much will it cost?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936536" y="2389144"/>
            <a:ext cx="4972049" cy="272578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It will take you  </a:t>
            </a:r>
            <a:r>
              <a:rPr lang="en-US" b="1" dirty="0">
                <a:solidFill>
                  <a:srgbClr val="FFFFFF"/>
                </a:solidFill>
              </a:rPr>
              <a:t>87 MONTHS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(over </a:t>
            </a:r>
            <a:r>
              <a:rPr lang="en-US" b="1" dirty="0">
                <a:solidFill>
                  <a:srgbClr val="FFFFFF"/>
                </a:solidFill>
              </a:rPr>
              <a:t>7 YEARS</a:t>
            </a:r>
            <a:r>
              <a:rPr lang="en-US" dirty="0">
                <a:solidFill>
                  <a:srgbClr val="FFFFFF"/>
                </a:solidFill>
              </a:rPr>
              <a:t>) </a:t>
            </a:r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to pay for it  </a:t>
            </a: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Total payment: </a:t>
            </a:r>
            <a:r>
              <a:rPr lang="en-US" sz="4000" b="1" dirty="0">
                <a:solidFill>
                  <a:srgbClr val="9FAE3C"/>
                </a:solidFill>
              </a:rPr>
              <a:t>$2,175</a:t>
            </a:r>
            <a:r>
              <a:rPr lang="en-US" sz="4000" b="1" dirty="0">
                <a:solidFill>
                  <a:srgbClr val="FFFFFF"/>
                </a:solidFill>
              </a:rPr>
              <a:t>!</a:t>
            </a:r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962400" y="906294"/>
            <a:ext cx="82296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THAT</a:t>
            </a:r>
            <a:r>
              <a:rPr lang="fr-FR" b="1" dirty="0">
                <a:solidFill>
                  <a:schemeClr val="accent2"/>
                </a:solidFill>
              </a:rPr>
              <a:t>’</a:t>
            </a:r>
            <a:r>
              <a:rPr lang="en-US" b="1" dirty="0">
                <a:solidFill>
                  <a:schemeClr val="accent2"/>
                </a:solidFill>
              </a:rPr>
              <a:t>S A LONG TIME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740" y="1973094"/>
            <a:ext cx="4668330" cy="28958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3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553778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reeform 244"/>
          <p:cNvSpPr>
            <a:spLocks noChangeArrowheads="1"/>
          </p:cNvSpPr>
          <p:nvPr/>
        </p:nvSpPr>
        <p:spPr bwMode="auto">
          <a:xfrm>
            <a:off x="7829550" y="260742"/>
            <a:ext cx="4019771" cy="3932863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660066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TextBox 3"/>
          <p:cNvSpPr txBox="1"/>
          <p:nvPr/>
        </p:nvSpPr>
        <p:spPr>
          <a:xfrm rot="423544">
            <a:off x="8522832" y="1000302"/>
            <a:ext cx="3370267" cy="17275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Minimum Payments Won’t Pay Off Your Credit Card Debt!</a:t>
            </a:r>
            <a:endParaRPr lang="en-US" sz="2800" i="1" kern="0" dirty="0">
              <a:solidFill>
                <a:srgbClr val="FFFFFF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15383" y="3412054"/>
            <a:ext cx="7414142" cy="133356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dirty="0"/>
              <a:t>A credit card bills show a “minimum payment” amount which is usually less than the charges on the card.</a:t>
            </a:r>
          </a:p>
          <a:p>
            <a:endParaRPr lang="en-US" sz="36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1123" y="2206328"/>
            <a:ext cx="6822044" cy="1009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2"/>
                </a:solidFill>
              </a:rPr>
              <a:t>What is a “Minimum Payment”?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23" y="5575936"/>
            <a:ext cx="1074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Why would the bank not require you to pay all charges in full each month?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00278" y="1235746"/>
            <a:ext cx="7914776" cy="848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b="1" dirty="0">
                <a:solidFill>
                  <a:schemeClr val="accent2"/>
                </a:solidFill>
              </a:rPr>
              <a:t>The Funny Thing About Credit Cards</a:t>
            </a:r>
          </a:p>
        </p:txBody>
      </p:sp>
      <p:sp>
        <p:nvSpPr>
          <p:cNvPr id="7" name="AutoShape 4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152400" y="-1637414"/>
            <a:ext cx="2094614" cy="20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The Funny Thing About Credit Cards Minimum Payments">
            <a:hlinkClick r:id="" action="ppaction://media"/>
            <a:extLst>
              <a:ext uri="{FF2B5EF4-FFF2-40B4-BE49-F238E27FC236}">
                <a16:creationId xmlns:a16="http://schemas.microsoft.com/office/drawing/2014/main" id="{3DD19E2C-3E19-415C-ABD2-D665F797E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161" y="2051327"/>
            <a:ext cx="8203009" cy="46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59954" cy="6858000"/>
          </a:xfrm>
        </p:spPr>
      </p:pic>
      <p:sp>
        <p:nvSpPr>
          <p:cNvPr id="5" name="Rectangle 4"/>
          <p:cNvSpPr/>
          <p:nvPr/>
        </p:nvSpPr>
        <p:spPr>
          <a:xfrm>
            <a:off x="5059954" y="0"/>
            <a:ext cx="7132046" cy="6858000"/>
          </a:xfrm>
          <a:prstGeom prst="rect">
            <a:avLst/>
          </a:prstGeom>
          <a:solidFill>
            <a:srgbClr val="704D8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" name="Freeform 244"/>
          <p:cNvSpPr>
            <a:spLocks noChangeArrowheads="1"/>
          </p:cNvSpPr>
          <p:nvPr/>
        </p:nvSpPr>
        <p:spPr bwMode="auto">
          <a:xfrm rot="646006">
            <a:off x="6677569" y="1564538"/>
            <a:ext cx="4945668" cy="4521937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660066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390" y="1863363"/>
            <a:ext cx="3775364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 Credit is 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debt</a:t>
            </a:r>
            <a:r>
              <a:rPr lang="en-US" sz="32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 – money that must be paid back.  Too much debt could ruin your life.</a:t>
            </a:r>
            <a:endParaRPr lang="en-US" sz="3200" b="1" i="1" kern="0" dirty="0">
              <a:solidFill>
                <a:prstClr val="white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5842" y="420514"/>
            <a:ext cx="3829123" cy="9725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Why CARE?</a:t>
            </a:r>
          </a:p>
        </p:txBody>
      </p:sp>
    </p:spTree>
    <p:extLst>
      <p:ext uri="{BB962C8B-B14F-4D97-AF65-F5344CB8AC3E}">
        <p14:creationId xmlns:p14="http://schemas.microsoft.com/office/powerpoint/2010/main" val="3805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987635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7635" y="1"/>
            <a:ext cx="7204364" cy="6858000"/>
          </a:xfrm>
          <a:prstGeom prst="rect">
            <a:avLst/>
          </a:prstGeom>
          <a:solidFill>
            <a:srgbClr val="128AD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8758" y="2057400"/>
            <a:ext cx="6370642" cy="34532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Pay your balance </a:t>
            </a:r>
            <a:r>
              <a:rPr lang="en-US" sz="3600" b="1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 full </a:t>
            </a: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and </a:t>
            </a:r>
            <a:r>
              <a:rPr lang="en-US" sz="3600" b="1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on time </a:t>
            </a: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every month – this is the single most important point of this presentation.</a:t>
            </a:r>
          </a:p>
          <a:p>
            <a:pPr>
              <a:lnSpc>
                <a:spcPct val="130000"/>
              </a:lnSpc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290" y="719978"/>
            <a:ext cx="4401159" cy="8279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Our Point is…</a:t>
            </a:r>
          </a:p>
        </p:txBody>
      </p:sp>
    </p:spTree>
    <p:extLst>
      <p:ext uri="{BB962C8B-B14F-4D97-AF65-F5344CB8AC3E}">
        <p14:creationId xmlns:p14="http://schemas.microsoft.com/office/powerpoint/2010/main" val="10998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806" y="1235746"/>
            <a:ext cx="6819090" cy="848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  <a:latin typeface="+mn-lt"/>
              </a:rPr>
              <a:t>Credit Card Costs and Fees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65637" y="2286572"/>
            <a:ext cx="6168550" cy="38140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spc="-150" dirty="0"/>
              <a:t>Avoid paying unnecessary credit card fees:</a:t>
            </a:r>
          </a:p>
          <a:p>
            <a:pPr marL="0" indent="0">
              <a:buFont typeface="Arial"/>
              <a:buNone/>
            </a:pPr>
            <a:endParaRPr lang="en-US" sz="3600" b="1" spc="-150" dirty="0"/>
          </a:p>
          <a:p>
            <a:r>
              <a:rPr lang="en-US" sz="3600" dirty="0"/>
              <a:t>Annual fees (about $65 a year);</a:t>
            </a:r>
          </a:p>
          <a:p>
            <a:r>
              <a:rPr lang="en-US" sz="3600" dirty="0"/>
              <a:t>Late fees and charges (up to $35 each time);</a:t>
            </a:r>
          </a:p>
          <a:p>
            <a:r>
              <a:rPr lang="en-US" sz="3600" dirty="0"/>
              <a:t>Fees for going over credit limit; and </a:t>
            </a:r>
          </a:p>
          <a:p>
            <a:r>
              <a:rPr lang="en-US" sz="3600" dirty="0"/>
              <a:t>Cash advance fees. 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spc="-150" dirty="0"/>
              <a:t>(These fees  are in addition to interest.)</a:t>
            </a:r>
          </a:p>
          <a:p>
            <a:endParaRPr lang="en-US" sz="3500" dirty="0"/>
          </a:p>
          <a:p>
            <a:endParaRPr lang="en-US" sz="3500" dirty="0"/>
          </a:p>
          <a:p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1" y="2413304"/>
            <a:ext cx="2333625" cy="3335887"/>
          </a:xfrm>
          <a:prstGeom prst="rect">
            <a:avLst/>
          </a:prstGeom>
        </p:spPr>
      </p:pic>
      <p:sp>
        <p:nvSpPr>
          <p:cNvPr id="7" name="AutoShape 4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152400" y="-1637414"/>
            <a:ext cx="2094614" cy="20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1" y="215478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957844" y="1258778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How do you find the best card?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 rot="20208021">
            <a:off x="550407" y="3247986"/>
            <a:ext cx="3704656" cy="2461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0114" y="2135282"/>
            <a:ext cx="6115050" cy="33239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Credit cards are like pizzas – they aren’t all the same.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Ask around, or shop around, for a card with a low interest rate and low fees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1216449"/>
            <a:ext cx="96012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/>
                </a:solidFill>
              </a:rPr>
              <a:t>Want to talk about some other credit topics?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6041" y="2496318"/>
            <a:ext cx="100153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  <a:hlinkClick r:id="rId3" action="ppaction://hlinksldjump"/>
              </a:rPr>
              <a:t>Click here</a:t>
            </a:r>
            <a:r>
              <a:rPr lang="en-US" sz="3200" dirty="0">
                <a:sym typeface="Wingdings" panose="05000000000000000000" pitchFamily="2" charset="2"/>
              </a:rPr>
              <a:t> to learn about about credit reports and credit scores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>
                <a:sym typeface="Wingdings" panose="05000000000000000000" pitchFamily="2" charset="2"/>
              </a:rPr>
              <a:t>Or </a:t>
            </a:r>
            <a:r>
              <a:rPr lang="en-US" sz="3200" dirty="0">
                <a:sym typeface="Wingdings" panose="05000000000000000000" pitchFamily="2" charset="2"/>
                <a:hlinkClick r:id="" action="ppaction://noaction"/>
              </a:rPr>
              <a:t>click here</a:t>
            </a:r>
            <a:r>
              <a:rPr lang="en-US" sz="3200" dirty="0">
                <a:sym typeface="Wingdings" panose="05000000000000000000" pitchFamily="2" charset="2"/>
              </a:rPr>
              <a:t> to test yourself on some wind-up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3" y="370051"/>
            <a:ext cx="6002984" cy="1197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09795" y="1786270"/>
            <a:ext cx="7398540" cy="45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en-US" sz="2400" b="1" spc="-150" dirty="0">
                <a:solidFill>
                  <a:srgbClr val="704D84"/>
                </a:solidFill>
              </a:rPr>
              <a:t> Long Term Credit </a:t>
            </a:r>
            <a:r>
              <a:rPr lang="en-US" sz="2400" spc="-150" dirty="0"/>
              <a:t>– payments made over several months or years</a:t>
            </a:r>
          </a:p>
          <a:p>
            <a:pPr lvl="1"/>
            <a:r>
              <a:rPr lang="en-US" dirty="0"/>
              <a:t>Mortgages to buy a house or condo</a:t>
            </a:r>
          </a:p>
          <a:p>
            <a:pPr lvl="1"/>
            <a:r>
              <a:rPr lang="en-US" dirty="0"/>
              <a:t>Car Loans</a:t>
            </a:r>
          </a:p>
          <a:p>
            <a:pPr lvl="1"/>
            <a:r>
              <a:rPr lang="en-US" dirty="0"/>
              <a:t>Student Loans</a:t>
            </a:r>
          </a:p>
          <a:p>
            <a:pPr lvl="1"/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2400" b="1" dirty="0">
                <a:solidFill>
                  <a:srgbClr val="9FAE3C"/>
                </a:solidFill>
              </a:rPr>
              <a:t>②Short Term Credit </a:t>
            </a:r>
            <a:r>
              <a:rPr lang="en-US" sz="2400" spc="-150" dirty="0"/>
              <a:t>– single payments</a:t>
            </a:r>
          </a:p>
          <a:p>
            <a:pPr lvl="1"/>
            <a:r>
              <a:rPr lang="en-US" dirty="0"/>
              <a:t>Charge cards</a:t>
            </a:r>
          </a:p>
          <a:p>
            <a:pPr lvl="1"/>
            <a:r>
              <a:rPr lang="en-US" dirty="0"/>
              <a:t>Utility Bills</a:t>
            </a:r>
          </a:p>
          <a:p>
            <a:pPr lvl="1"/>
            <a:r>
              <a:rPr lang="en-US" dirty="0"/>
              <a:t>Cable/Satellite</a:t>
            </a:r>
          </a:p>
          <a:p>
            <a:pPr lvl="1"/>
            <a:r>
              <a:rPr lang="en-US" dirty="0"/>
              <a:t>Cellular phone bills and data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/>
          <a:stretch/>
        </p:blipFill>
        <p:spPr>
          <a:xfrm>
            <a:off x="6620818" y="2837537"/>
            <a:ext cx="3892378" cy="2400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5990" y="615002"/>
            <a:ext cx="5086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accent2"/>
                </a:solidFill>
              </a:rPr>
              <a:t>Other Types of Credit </a:t>
            </a:r>
          </a:p>
        </p:txBody>
      </p:sp>
    </p:spTree>
    <p:extLst>
      <p:ext uri="{BB962C8B-B14F-4D97-AF65-F5344CB8AC3E}">
        <p14:creationId xmlns:p14="http://schemas.microsoft.com/office/powerpoint/2010/main" val="3085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812" y="3793374"/>
            <a:ext cx="8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These types of credit can be available in an emergency, and when no other credit is available.  But they are very expensive.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2561" y="971462"/>
            <a:ext cx="395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2"/>
                </a:solidFill>
              </a:rPr>
              <a:t>Types of Credit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7EE1E3-2F8C-4080-93B4-41E632CD1E08}"/>
              </a:ext>
            </a:extLst>
          </p:cNvPr>
          <p:cNvSpPr txBox="1">
            <a:spLocks/>
          </p:cNvSpPr>
          <p:nvPr/>
        </p:nvSpPr>
        <p:spPr>
          <a:xfrm>
            <a:off x="2726112" y="1961677"/>
            <a:ext cx="8395544" cy="1831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200" dirty="0"/>
              <a:t>Other  credit commonly used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Payday loans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Pawn shops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</p:txBody>
      </p:sp>
      <p:pic>
        <p:nvPicPr>
          <p:cNvPr id="14338" name="Picture 2" descr="uying from a Pawn Shop? - 7 Things You Should and Shouldn't Bu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40" y="1605659"/>
            <a:ext cx="1556482" cy="10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ate Backs Changes In Payday Loans, Worker's Comp In Saturday Session |  Health 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39" y="3253564"/>
            <a:ext cx="1489473" cy="11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CEAAkGBxMTEhUSExMVFhUVFRoYGBYXGBcWFRkaFhgXFxUbFRcYHiggGBolGxcaITEiJykrLi4uFyAzODMsNygtLisBCgoKDg0OGxAQGi0mICUtLy01Ly0tLS01Ly0tLS0tLy0tLS0tLS0rLS0vLS0tLS0tLS0tLS0tLS0tLS0tLS0tLf/AABEIAL8BCAMBIgACEQEDEQH/xAAcAAEAAQUBAQAAAAAAAAAAAAAAAgEDBAUHBgj/xAA9EAABAwIDBQUHAgYCAQUAAAABAAIRAyEEEjEFQVFhcQYTIoGRMlKhscHR8AcjFBVCYuHxM4KSJENyg7P/xAAaAQEAAwEBAQAAAAAAAAAAAAAAAQIDBAUG/8QAJxEBAAICAQMEAgIDAAAAAAAAAAECAxEhEjFhBBNBUSMycbEiodH/2gAMAwEAAhEDEQA/AO4oiICIiAiIgIiICIqExcoKotbj9rMpiZHDfryjVc/7Q9uXtOXMI5S1wHQiCeSiZ0tFZl02pXa3VwCiMZTP9bfUL58xHbOtmkPcL6zcgjjda49p6mbNnJOgGotujRV6lvbfTQcCqr552Z+otel4cxInUkuI5LpvZT9RKGIhlRwa/n4QfXTopiyJpL3KKjTNwqqygiIgIiICIiAiIgIiICIiAiIgIiICIiAolyqSgCAFVEQERUJQCV43tl2lFFsQSJG5wFv7pA4b1kdpdqkB4Dw1rQCcp8UT4jNhAHPfuXLMdi2uc4tDQJAOVxIIJynOdJA8QOohVmV6wwNs9r6r3E6TwcZ6EgzG/wCa8tjNoOqSXHf571jV3kuJnesd5+ajS8ynUrfbr0KsurxYcLn6KlQ7vyOAVru5RG1xjyfvxWbs5/ijNlgEz0WJTpTAH4Tu9VnYekWQWznIB3QJMxzEepg8JSRv4dh/Trt1ky4bEvkEeFx/oPAk6j5fLrYK+RqBcHTfXovoT9Me07cThWscYqUfC4HeB7JE8reSVn4Revy9qiw3bVoAkGtTka+IW63Uv5jRt+6y+nibfpdXZspJUW1AdCD0Kogmio1VQEREBEUSUDMpKgCqgIiICIiAqFVRBQBVREBERAVjGPhp6K+tTtzHtpNl3sgX+MDzgDzQc87b4juvZkOAgvAPtG4Aub8Z5Ll+1dovcSHOOp5X3yBady9F2z2yKj5nNEmYEybWIPCIHrK8Ni6hmJP5+QqNfhbq6wJhWncvzjCk62mp9fJUlo679fgpQpk3nX6Kjbn8+mqg+pf/ABormEplzw0bzcqJ4TEbnUPQ7A2XnykXmxmbaf49Oa9lR7OiLifiszsrs5rWiRC9czByLCy4cl5s9TFjrjh4arsFvAfdaLa2yjRl1MgHUsBvHHLxXQO0bHMphtIfuOMZvdHEDivKY99DCtDXsNSo4w+pEkuIJjMd8A87FMc2hXLFZ8PAUcW5p8LzxFyFsMJ2grNNnmdb8eIO431Wv7TbO7qoKjJ7qrds7jqWn5/6WG58QTqu2sxMbedaJrOpe+2T24xFMiajj1gm/Gb+crofZz9S2VIbWEHeZiebZA9PRcDpVp1Nxv49VmUMRGhiFPZHE931jhsSyo0OYQQdCFeXz/2N7XOw9RuZxyEieUawOC7ts7HMrU21GEFrhug/JTE7UtXTKREVlVCgCqiAiIgIiICIiAiIgIiICIiAua9vNrOnI4DugC7KPacWnwgnfqDy14LoeOaSxzQYLgR6rjfbejX71xqRBIDGt0LReJiJGY30+SrZascvAbSrkvcQACTMWgSLR5FaasYmPPly/P8Ae22g3LIAILvw/PVaWoLqIXlaP5/hQN1dLJvu/IUajoEb/kpQt77a/nxWz2E0d6OErWiwvqd3zWw7PPHftB4WVMn6y0wx/nDrOxqdWt7NRtJjdHkBziRrANgJVcLtmizEZP4p9SppBzFvlu9FijCONOm1t2BzS5s5czZlzSRpIleg2pgBXqMr92xtQMDBkblDWDRvOJ3+ULipavTL0clbdUG0cVnAc32gbj7LH7wVaAw5YzIDmLSNX+8bEk7tdLKOLqUaD5xFQU2THNziJhoFyY4BYu0doZa4bSYBSyT3hsS4+y0C2mpJ6KlbXjbS1aTr5WO0mwmVMK6nviWngdQVxlxvDtRIPUWPxXeX4xrmnjC4j2io5MVVbuzZh/2v85W/pbTzDk9bSI1ZjArKouFvhz6/f8GK0C3Dd5KbHGfzcuxwtrhn3uuvfpJtCoHd1mJpu3G8GDBHDRci2fcj7fRdW/TRsPaQQCZsd8QN3C3xsq/K09nX0VGqq0YiIiAiIgIiICIiAiIgIolEEkREEXhc4/Uxju7aabbzEnleBHWfJdIIWr2hgabhDxIHKfwqJhMTqXzXtOmQbnd11WnGGc7xATBAjmSAF0TtpsRjC59MmC6IsALXnle3Iab14fEEUpb4S69xJi0a25yOirDWWFiKQZEGXXmDI5Zbb/y2uKLXU3VAeOvOfPisYvzW0E+qlVJxV3CPyPa/eDpwH+kptv0H5KtDVRKYnUur7C2xOUSIXR9m4phbJiYXD+zIlzHAHIJkcwJAtuMfBdK2TtJxaASbgHRvd3bmDQNYgarz5p0W3D1evrrqVzbdMPqWaHHNaRMOtcTpoL8lI7MpwAcz3HfBInoLDqVj4t/itoDMTqCJgnz+Cv4fadUy1lNvU7ugCtTp7y0afaGE7uq0NiDOYDpx/wALm3bemBiQfeZHoT911TE4V0l73S780G5ce7bYsPxRA0YMp66n6DyW2Hm3Dk9XxVi0hNjrFuanRpSQ0akqzRmIKz8FQIh78u+xvJi1t4kj8hdLghv+z+EEw+YNhlgukGNOFiPVdl7CbGYyHjMZbF59IO62q5l2M2O/EvJDZAboCLA9TO7h8l3TYOzu6ZcmSBM7o4KI7ptOobQIiK7IRFFBJFEKSAiIgIiICIiChCQqogIiICx8ZRDmkHRZCjVFjvQcZ/VDG5T3dNpENEuHWYJI3TNt/LXkVenf1812/t12XqOeXy4hzDAjwh2niduG/wAlynbOynUyAbTunTrzVPlrHZ59zIP0+6q1gHX81V2pTA3SeB+qx3Hz+6lBpedSotvM/gUqj7FQogjxfA7+qaQmzF1Gew8tgh2/UaTxXrNgdtD/AMdRrGO95s3nWATDSd68jV3kDrvhYomVW1ItGpXpktS24ddpbdaTJcCStjQ2/TaJzALl+AdmaDoR8VutmYM1HtANyQI62HkuK2OKvTplm0dnTNlYyi9pxWIE0GGzYPjcJOm9siL2M3sCuEbcpE4mo7KG949z4AhozEkhoG4LsnarumMp4amLUmQTxO+eZMrnXaHBjwPj+oDmZt81rgnU6Yepp1V6mowWHGXvHXAMZdJ03jqfQbpjb7M2TWxT/CJgbyJjnA6knRe/7I/pj3wFWo9paCQ5gkOHCbW/yul7D7HUMM0BmbMARmmDcyfzkuuYnenBFo7tR2E7Jtw7Q55PexBgW8JO/fc67xC900WRrYVUiFZnYiIpQKkKqIKAKqIgIiIKEoqogIiICIiAiIgIiILdemHNIIkEacVxHtx2cxVSq57aRyk2y6ATAmQOMafBdyVnF4cVGFh0Ij1UTG0xOnyRtnBGi8tOoMcDIN9Vrg7/AEui/qZ2eq0sQ/wktNw4A5PFfL5GV4vB7DrVXQym50eTR1cbeSViZ4WtMRG2rdl+qmJgra1uzGKYAXUnAPmDrPHRYr9n1GzLT4TBEb1ecdvpSL1n5a0E7v8Aa2nZ7YVTF1m0qY1uTua0ak8t3UqycE+ZLSB8Sum9huzb6dHvHZGvqGAHCXQNABI9OaxzWnHTqb4KxkvpdPYTDls4d8Pb4XAnMCW6yJseivdh9j93inOrANFJpIuLud4RHGLn0W0rbCLB3oLWO18DS2epm6tVmCC5xJgSCfaB5OC83qmXrRWNcNd2pewVaruJAHP8laHCbNOLxdGiPZBD3H+1jgT62HmsHbWNe+uKYDnOJacrQXEmNA0XJXR+xeGZSBNQZa1Rod3bgQ8MEkAgix1JGo36Lt9Nim14cXq80Uxz99nocPiXYclzIsIIOh33+cr0GH24wxmDmnfvHqPsvPRIP9xPofDp5z5K/wB3u0letbHW3d4VclqvTNx9I/8AuM/8grrK7To5p6EFeSqtAChSo2k6/JZ+xH209+fp7RF5fDY6oycpJA3EyP8AC3mztoNqgxqNRw+4WV8c1a0yRZmIiLNoIiICIiAiIgIiICSihEoJAqqIgIiICKhKpKDUdpe6czu3sD3G7QRIBFs3LevNswjabYa1oaNWwLczGq22NqZ6jnRaYHQWCsOFwDvt1G70XdipFYcOW82nwxa+GD2fEHW+5aOps5hrHM0QWgEEW5a+a9BhT4XA7iVh7TpZT3g5T9VtH0wlgv7OUS5pyTeY6aT8fRWdtYf+IoAYeqxwoYmk57WlrtH0yRLdCPFpw6raY3CCswMcSGH2wNX8Gk+5xG/TSQb+HwjGQ1jQ1sts22hndquX1ePrx/xy7fRZvby7n54U20ZpyI+8rxW0sRDTfdC95tilLB0XM9uOvl4mD66Lwsdeq8VfQzfpxzZuOwGEZRc7E1aeerWJM72sA8DGzYaCb3I5Bb2ls8vrCs8EPnM0STkAmADvtbmsfYdE2mcoA14nlAjp0XoaIkk8vmvpa1jHGqvlb3tkndkWOBcwgRIJjcIJHz06rIe70SmzcBqpvA4Dhcm536aKkymIYzvEeQuVdeYE707mIHG/+ErvAJJ0YMx5xJVlWNTBJN/C0weZHtH1JHl6ZGzarm1WuFgTBHIwrNFhbSYD7Rgu6nxO+JUa1YgiNRfpwUWjcLVnUvaordCrmaHDeAfVTJXnvQCVVRa1SQEREBERAREQR1UkRAREQEREFCFSFJReYBPJB5HvILmnqFdqvjpoOpUGMBsddRxUK0tBD/ZO/d/hei82Uogn+4SrWLbLPzgo/wAQMpvJY7KeNwD8iFLvGw6SrKoYYGArgdBB4FWqVS2tlfIm/BVmN9168cwlWrd5Tt0hc67SbKe054tM+nBe3xn7f7g9kmHedgfosbFtFVhB36LwcuK2DJ/T6T0+SufF/bB7L1muYHcSbTN+fNejwvszxkrxmxtg1hWJYctP+qbh3IDjz3c9F69rspDTa2u48vVe1iy+7Tq08HPg9nJNd7ZTXqZqA3v0tHqrAYSBpHmqGi6IzATylX1DLlLvpeTwEfVQr3hm95v0bc/bzVunhMgMvzEmdI39VYoYgvrVDNmtaI4F3icBzjL6q0R9KfyzC6TIveG+W88lCsAAZ1hXKbLT+WMQOSx6pkqEvR9nqs0RycR9fqtkAtR2b9l4/uHyW5XDkjVpd+Od1gREVFxERAREQEREBERAREQEREBWcW/Kxx4NPysry1+3KkUiPeIH1+itWNzEK3nVZloqX9PxUsUfCRyVtm4clcq05BB3iPUQu/5ee0exIz1RwInmYj6L0LX284XkOy2zjRq1g5xcXOaZdcD2tAdLL1NMRER8lbLHKuOeF2q6QTbosGkfEOdotuAPzWxn5LFjxHW02meGipDSWHjrtaOL2gjoC76LDpYVxqBgByH+obhAJ+dlmY50i27/ACPzqtjsunDZI4R6AfQ+oVM2KuSurNMGe+K8zVktwzYAGnJYmKokcS3j91nucqmplF7/AFUROkd2ie8t9m4O7Q6/EK62q7l+fhWfiMG11xZ/ELXYqi8f0394XHnyWsWiVJjSmIqxe1p81qOy9QvYajomrVc4wZ8IJYyP+rPksbtJiqjaLoBEiCeHOd3VazYG2WMw1Okxhz+ATIs1gbJ/taYNzxTJkriru3yvhwXzWmKx2e+PiECwHxjhyWLXbFt3wVmnij3LSWtkEd48GWMEzlBIFzYQL3vCu1XA6E9Dp5FUx5IvG6pzYbYpiLd287Lf8b+Of6Bbpee7Kvu8cmn5gr0K5cv7y6MX6QIiLNoIiICIiAiIgIqFAUFUREBERAWk7S1LMbxk/IfdbteZ7R1f3QODR9SfotcMbvDLNOqMXDFXZWH3u5T7xdunBtgl0Yh/NjPm8LaUHLz2KqH+Opj3qFSf/rfRj/8AQrcMqiw5K1o3CKy2GZWJ8R/PzRUY+TG9Qay5Pi33tGusTMKnZp3WMZTm4NiRPqtjSfYDnHkLaLAxZIhvF0fdQxHsyCfb10N3htj/ANlMxuFYnUt08NDiWuJBgX3dFZGI8RFpGl7deQWrp4xzfaEzNxY/nosilBYCNeO+Nwt8lWKa4leb75hnPr8QQfX/AGgxHnzWHSrn2XdOSvfA/mqjpRvaOLosqNdTe2Q5pBHEGx66rnVfZZwofTaXCkNXtaXVHcG2FrR6rpD3mw/0tXTZmaXR7TnHnBNvhCzyYK5a8ujB6m2C245YOzqlNgbTY1vsFzg0WaTESTq43Pktk/EGJ/pNo4H7fZYFbCkGWmCJtuMxqN/w1UqO0SAWltxZzTujgeB3HTSYmVrixdFIiGWfPOW82n/re9l3/vOHGnPxb916leO7Mu/9QCPZcxwvqCIJB9F7CVy541d0YJ3RVFQKqxbCIiAiIg4f2c2a6vme+rVDGua0Bjoe97g50BzzlaA1rnOcdANCr23tlinSFahWqOZIBmoKjYcSA6nUZAcA4FpBAIJG4grB2DtruA9jmlzHkHwkB7XNBAczMC0+FzmlpBBBhT2z2gdWZ3TW5acg+Ihz3RPtFoa0T4bAADI0dfcmuT3PD5yLY/a57oN2ZiSwOzOzEiGZ4OUsdUzOJdDBlbMOixBVtuz8URTMPiqCWEvABDWh5Jl3gGUh0uixnRUqbcqluXweyWkhoBdLO6l53uDLA/cqX89qRTBbTJptySWklzCzIWPEwRltYA2BmRKvq/hT8f3KdDZOMeXBrXyxxa6ajW3ETGZwn2m3FvE3iJt4PA4mp7JI8T2y+pk8VNhqPHiM2A10BIkiVH+d1f7dI04tot+VBnx4o7bNQua+GeE1DGXwuNa1XOCb5h4egCav4Px/crtPZuIdlDC5ziXggVG5RkLBZ+fK6S8DqQBMqn8sxcvbD5ptzO/cBEEFwIOaHWa4w2T4TwKj/Pa0z4fazeyAAc9KpAA0ANFluAKp/O6uVzDlLXsDCIO7PBEH2vG7le4smr+DeP7lKhs7Fva17W1C158Jz6+1cgulrfA7xGB4TeyuDYWMM/tvsYMvaNMsm7rjxtvp4hxUW9oKgy/t0fCHNBNOT3bs80pJ/wCOKjhGsRewUq3aSs6xFOMrmABsANd3VgJsAKLAOh1lR+TfEQtHta5mWsrZ2OcxxcHNJa4EmQQYIPmo9673j6lTxmJNSo+o6M1R7nmLCXEuMDhJVlax25YT34S7w8T6lO9d7x9SoopQn3rved6lO9d7zvUqCIbT713vO9Sneu953qVBENpd473j6lBVd7x9SoohtPvXe871Kd873nepUEQ2n3zved6lU713vH1KiiG2dVwNdpyuDgYky4aS0GTNvabbgQdFN2yMTMGm6Zy3cJkzbXUxp04icepj6rjmNR5IESSZ1B+YHoFL+aV5nvqk8cxnefr+Qs/8/DTdPP8ApfZsvFGC1ryCJBa4EQYggh2kEfHgVbGHxBMDvJlzYzGZZOYa7oPorTMfVGlR46OI4D5NHoojG1AZFR8hxdMnV05j1Mn1KnVvBunllVMFimmCyvwsHuEmwEiRPJUp4TFEgBle5gWqAXjebDUeqg3a+IGlap/5FSftrEHWq/QC1tI0jTS5375Uav4Tunk/hcVE5K/pUn080ZhMUTAZXmY0qC5jUmw1GvFRG168z31Sf/kTvlSO2sR4v3n+Iybxe2kezpui1tE1fwjdPKxWdWYYearTEw7O0xxgooYnEvqEF7i4gQCeAn6knzRXiPtSZ54f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35" y="1949340"/>
            <a:ext cx="6397381" cy="34721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3563" y="911183"/>
            <a:ext cx="6744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Point-of-sale Installment Loans</a:t>
            </a:r>
            <a:endParaRPr lang="en-US" sz="4000" dirty="0"/>
          </a:p>
        </p:txBody>
      </p:sp>
      <p:sp>
        <p:nvSpPr>
          <p:cNvPr id="7" name="Right Arrow 6"/>
          <p:cNvSpPr/>
          <p:nvPr/>
        </p:nvSpPr>
        <p:spPr>
          <a:xfrm rot="10150281">
            <a:off x="3348902" y="2716282"/>
            <a:ext cx="1732744" cy="10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820830">
            <a:off x="3827647" y="3620661"/>
            <a:ext cx="1717247" cy="115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4825752">
            <a:off x="5115629" y="3644931"/>
            <a:ext cx="1290153" cy="153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96945">
            <a:off x="4965111" y="2536479"/>
            <a:ext cx="1132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56021" y="2374514"/>
            <a:ext cx="46763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What are they? Are they Credit Cards?</a:t>
            </a:r>
          </a:p>
          <a:p>
            <a:endParaRPr lang="en-US" sz="2400" dirty="0"/>
          </a:p>
          <a:p>
            <a:r>
              <a:rPr lang="en-US" sz="2400" dirty="0"/>
              <a:t>Companies give you the option  to obtain credit next to the purchase price in your online shopping cart, or at the checkout counter in-store. </a:t>
            </a:r>
          </a:p>
          <a:p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75" y="5757712"/>
            <a:ext cx="2324100" cy="812800"/>
          </a:xfrm>
          <a:prstGeom prst="rect">
            <a:avLst/>
          </a:prstGeom>
        </p:spPr>
      </p:pic>
      <p:sp>
        <p:nvSpPr>
          <p:cNvPr id="16" name="AutoShape 4" descr="data:image/png;base64,iVBORw0KGgoAAAANSUhEUgAAAJcAAABHCAMAAAA9fyVkAAAAYFBMVEX///80NDTLy8srKysuLi4aGhomJiYhISERERG6urrk5OQdHR15eXnW1tYWFhYxMTE8PDyTk5NdXV3v7+9zc3P39/fBwcGKiooAAABsbGxQUFBERESioqKzs7ODg4Orq6ucV+9eAAAD5klEQVRoge2Y6ZKjIBSFFRDiFuKCtlvy/m85cFlj7DKZqqnJD05VVxHAwyfL5dpJEhUVFRUVFRUVFeU0NqDO1+iKRshiAa1j/R+4fqgSK1yF0BWL4kLQ+pP/B65LqkQ8V4FVBZ+BK1Pl8iu4EIOKKfkyrg248P3buHpYR/b4Ni5dweov49LLyOE4fhPXzP32+iKurdTLiH7hKtBj3VD36nMkgdZmHYp9dfeOxzNXx7lexuSQK2/LjFH5N6GuvEmlchsiqkq4TsRQzU2SDARakm6ksjPNru0QDjiAB8tK6ZGqnhSdc01wGNMsP+Iq2itJtUg5US5FFddVlcoaLRlmkisv1e+0vlHb+doLO1wxhR6qI7+cc42w6d10PXMhjFMv7Y5r24mMVFZRxQUmt4X4zmwyYDV59biecjUaK3VvEHLVmKcv8lx6EM+VPvVW86hmi5C9wxtclcGiVfLKJcz7c5pl1I0ZcKU7LtkVU2o5sNrmYj7yOOHqZuNHbuKAS88lL+cVoXWxQ++48GX0XJjc13Vievxykx6rOezLiobVDnfCNdhX48SnW55LaCyy6YZHecBFef+oHRfVm73Q84zlGogbh8l6GA/6Dtdo8Ulwqj1XDiXq2gxYyEUrfXg0F59Nz9rlJwM8wzbrkZfvrKNd+zlo9FyVOke4900t2XHRxg4HIOXw1JO0ciuoCcKT9wDTM67CTCsdj7jgemKBg37ZIE60rkVzuTB/x6Z5UoAsWI6BvcGVbLoYPum5FuAK7o7i8swVLA+M5vvCNCkumDgaXEt6Kk7jRE/NxneWe67Qc8/l3E+4go+YN7lsiMJuSYJ13K/Bg33MBetIN++Rv7WO9uhIELuFPZfbJFYmH/qEyxWs9NmxXCIJ9XQ/msCXXuo91wD96GofM2HlIy79RcMa1xDECdG0SxV+px7mE9yE/CDeQ0yUhxWGK+yV9RGXCUX0Dk3d3XgoLtGWhFMcrOgu/zLXrbkiAy4TSOmtapo+tSnMZ1y5iXRp3zSVS4MUl14oMv/GlSATLLKX76HWTKW8jPHBvf0OVzLRAw/FpXdreOD3+b3NdeA8h1zdLUyd/o5LLAceims55bL3EVFfRE95YbHQwA3/DVfSHXgorhGquc9kkh+sRMP/T2hdK7WqqnQxebS4M5M1EUbGTDWpz0wEFj4bzq/wuOdSPakND6P14AyPMNCPfLJTuTC/Pvz+mnpQEMnzvgJNdVJD6+SGLMYZl1dG5qYTk+qjnqt1yR1yBM/7lH6D3y46FI31KERvxpEmLaFLEHI/lSgQql++vD71qKWH2NUWLzVRUVFRUVFRUVFRUVH/Rn8Abzs8Bvv4Gko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774" y="5569559"/>
            <a:ext cx="2241137" cy="876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50" y="62278"/>
            <a:ext cx="6414357" cy="1279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421" y="5790122"/>
            <a:ext cx="187960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71" y="5775401"/>
            <a:ext cx="2324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559" y="3082466"/>
            <a:ext cx="690289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You enter your personal information — name, date of birth and last four digits of your Social Security number, or just your phone number.</a:t>
            </a:r>
          </a:p>
          <a:p>
            <a:endParaRPr lang="en-US" sz="2400" dirty="0"/>
          </a:p>
          <a:p>
            <a:r>
              <a:rPr lang="en-US" sz="2400" dirty="0"/>
              <a:t>If you’re approved, you sign the agreement and finish checking out. Just like using a store credit card.</a:t>
            </a:r>
          </a:p>
        </p:txBody>
      </p:sp>
      <p:pic>
        <p:nvPicPr>
          <p:cNvPr id="4" name="Picture 3" descr="https://thumbs2.dreamstime.com/b/happy-man-thinking-positive-blank-bubble-copy-space-stick-figure-vector-image-135848172.jpg"/>
          <p:cNvPicPr>
            <a:picLocks noChangeAspect="1" noChangeArrowheads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695"/>
          <a:stretch/>
        </p:blipFill>
        <p:spPr bwMode="auto">
          <a:xfrm rot="21192740">
            <a:off x="10197885" y="2160917"/>
            <a:ext cx="1611824" cy="41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S Payment Processing (Point of Sale) System | by BillingTr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76161">
            <a:off x="154597" y="1798462"/>
            <a:ext cx="2566962" cy="18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7804" y="1729015"/>
            <a:ext cx="6684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chemeClr val="accent2"/>
                </a:solidFill>
              </a:rPr>
              <a:t>How to Apply for Point-of-sale credit? </a:t>
            </a:r>
          </a:p>
        </p:txBody>
      </p:sp>
    </p:spTree>
    <p:extLst>
      <p:ext uri="{BB962C8B-B14F-4D97-AF65-F5344CB8AC3E}">
        <p14:creationId xmlns:p14="http://schemas.microsoft.com/office/powerpoint/2010/main" val="9039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2203" y="2204091"/>
            <a:ext cx="4587498" cy="41549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Can borrow a small amount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Convenient for big, one-time purchases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Can use loan within minutes of applying and being approved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Potentially low Interest rate (depending on borrower’s credit)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Few, if any, fees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Multiple loans allowed without harming your credit score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Simple loan terms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4239" y="1412778"/>
            <a:ext cx="7004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PROS of Point-of-Sale Installment Loans </a:t>
            </a:r>
          </a:p>
        </p:txBody>
      </p:sp>
      <p:pic>
        <p:nvPicPr>
          <p:cNvPr id="15" name="Picture 10" descr="eautiful african woman thinking and looking up expressing doubt an"/>
          <p:cNvPicPr preferRelativeResize="0">
            <a:picLocks noChangeArrowheads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4"/>
          <a:stretch/>
        </p:blipFill>
        <p:spPr bwMode="auto">
          <a:xfrm>
            <a:off x="6602279" y="3944319"/>
            <a:ext cx="3919663" cy="29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4022" y="2115774"/>
            <a:ext cx="5363381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Some charge very high interest rates (as high as 30%)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Short Loan terms (3 to 12 months)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Repayment schedules too fast for borrowers’ budgets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Potential late fees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Lack of choice with loan providers at checkout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Lenders may not report to credit bureaus</a:t>
            </a:r>
          </a:p>
          <a:p>
            <a:pPr>
              <a:buFont typeface="Arial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Can lead to over-spending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3600" y="1227610"/>
            <a:ext cx="753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Cons of Point-of-Sale Installment Loans </a:t>
            </a:r>
          </a:p>
        </p:txBody>
      </p:sp>
      <p:pic>
        <p:nvPicPr>
          <p:cNvPr id="9218" name="Picture 2" descr="orean young woman's half-length portrait. female model in white shirt. thin"/>
          <p:cNvPicPr>
            <a:picLocks noChangeAspect="1" noChangeArrowheads="1"/>
          </p:cNvPicPr>
          <p:nvPr/>
        </p:nvPicPr>
        <p:blipFill>
          <a:blip r:embed="rId2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5864" y="4392655"/>
            <a:ext cx="2622766" cy="19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98" y="297066"/>
            <a:ext cx="6578327" cy="1312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https://encrypted-tbn0.gstatic.com/images?q=tbn%3AANd9GcSLH0C_mlgTjZJt9yPzj9nx4Krp9vb-_3Cdew&amp;usqp=CAU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98" y="4677085"/>
            <a:ext cx="2949302" cy="181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02478" y="1249821"/>
            <a:ext cx="4446627" cy="149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credit?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905" y="2254540"/>
            <a:ext cx="7229475" cy="33361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400" b="1" dirty="0"/>
              <a:t>Credit</a:t>
            </a:r>
            <a:r>
              <a:rPr lang="en-US" sz="3400" dirty="0"/>
              <a:t> is the ability to borrow money. It costs money to borrow money. </a:t>
            </a:r>
          </a:p>
          <a:p>
            <a:pPr>
              <a:spcBef>
                <a:spcPts val="0"/>
              </a:spcBef>
            </a:pPr>
            <a:endParaRPr lang="en-US" sz="3400" dirty="0"/>
          </a:p>
          <a:p>
            <a:pPr>
              <a:spcBef>
                <a:spcPts val="0"/>
              </a:spcBef>
            </a:pPr>
            <a:r>
              <a:rPr lang="en-US" sz="3400" dirty="0"/>
              <a:t>Borrowing money creates </a:t>
            </a:r>
            <a:r>
              <a:rPr lang="en-US" sz="3400" b="1" dirty="0"/>
              <a:t>debt.</a:t>
            </a:r>
          </a:p>
          <a:p>
            <a:pPr>
              <a:spcBef>
                <a:spcPts val="0"/>
              </a:spcBef>
            </a:pPr>
            <a:endParaRPr lang="en-US" sz="3400" b="1" dirty="0"/>
          </a:p>
          <a:p>
            <a:pPr>
              <a:spcBef>
                <a:spcPts val="0"/>
              </a:spcBef>
            </a:pPr>
            <a:r>
              <a:rPr lang="en-US" sz="3400" b="1" dirty="0"/>
              <a:t>Debt</a:t>
            </a:r>
            <a:r>
              <a:rPr lang="en-US" sz="3400" dirty="0"/>
              <a:t> is what you owe.</a:t>
            </a:r>
          </a:p>
        </p:txBody>
      </p:sp>
    </p:spTree>
    <p:extLst>
      <p:ext uri="{BB962C8B-B14F-4D97-AF65-F5344CB8AC3E}">
        <p14:creationId xmlns:p14="http://schemas.microsoft.com/office/powerpoint/2010/main" val="19152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364" name="Picture 4" descr="wo Person`s Hand Reviewing Contract Form Stock Photo - Image of african,  meeting: 1"/>
          <p:cNvPicPr>
            <a:picLocks noChangeAspect="1" noChangeArrowheads="1"/>
          </p:cNvPicPr>
          <p:nvPr/>
        </p:nvPicPr>
        <p:blipFill rotWithShape="1">
          <a:blip r:embed="rId3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5"/>
          <a:stretch/>
        </p:blipFill>
        <p:spPr bwMode="auto">
          <a:xfrm>
            <a:off x="215383" y="2973284"/>
            <a:ext cx="4857855" cy="37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4310" y="1931447"/>
            <a:ext cx="6484101" cy="4524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Loan money in exchange for something valuable you own that the shop can keep or resell if you do not </a:t>
            </a:r>
            <a:r>
              <a:rPr lang="en-US" sz="2400" b="1" u="sng" dirty="0"/>
              <a:t>repay the loan, interest and all fees. </a:t>
            </a:r>
          </a:p>
          <a:p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Loan will be a fraction of the value of the item. 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Pawn shops can charge high fees.  You should understand everything you have to pay back before taking out a loan! 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50114" y="965121"/>
            <a:ext cx="282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Pawn Shops</a:t>
            </a:r>
          </a:p>
        </p:txBody>
      </p:sp>
    </p:spTree>
    <p:extLst>
      <p:ext uri="{BB962C8B-B14F-4D97-AF65-F5344CB8AC3E}">
        <p14:creationId xmlns:p14="http://schemas.microsoft.com/office/powerpoint/2010/main" val="20476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4475" y="1439694"/>
            <a:ext cx="8229600" cy="21336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Credit Reports and Credit Scores Are Key Tests by Which You Will Be Graded in the Adult World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893" y="3617064"/>
            <a:ext cx="4006577" cy="2671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www.badcredit.org/wp-content/uploads/2019/10/Loans-and-Credit-Cards-for-400-to-450-Credit-Score.jpg"/>
          <p:cNvPicPr>
            <a:picLocks noChangeAspect="1" noChangeArrowheads="1"/>
          </p:cNvPicPr>
          <p:nvPr/>
        </p:nvPicPr>
        <p:blipFill>
          <a:blip r:embed="rId4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665393"/>
            <a:ext cx="4791075" cy="24721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514600" y="1363762"/>
            <a:ext cx="6172200" cy="753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a Credit Report?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685112" y="2643631"/>
            <a:ext cx="6172200" cy="304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Think of it as your adult report card.</a:t>
            </a:r>
          </a:p>
          <a:p>
            <a:r>
              <a:rPr lang="en-US" dirty="0"/>
              <a:t>It’s a report of a person’s financial reliability.</a:t>
            </a:r>
          </a:p>
          <a:p>
            <a:r>
              <a:rPr lang="en-US" dirty="0"/>
              <a:t>Credit reporting companies prepare it for other companies that make credit or loans available to the public.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36" y="3591287"/>
            <a:ext cx="1988087" cy="2861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7" y="3591287"/>
            <a:ext cx="1878974" cy="26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86825" y="1114426"/>
            <a:ext cx="2987417" cy="4565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6916" y="2860599"/>
            <a:ext cx="7319809" cy="2819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primary credit bureaus in the US: Equifax, Experian and TransUnion</a:t>
            </a:r>
          </a:p>
          <a:p>
            <a:pPr marL="0" indent="0">
              <a:buFont typeface="Arial"/>
              <a:buNone/>
            </a:pPr>
            <a:r>
              <a:rPr lang="en-US" dirty="0"/>
              <a:t> </a:t>
            </a:r>
          </a:p>
          <a:p>
            <a:r>
              <a:rPr lang="en-US" dirty="0"/>
              <a:t>Companies, like phone companies, collect and sell credit information on individual people.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712019"/>
            <a:ext cx="7715250" cy="9641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accent2"/>
                </a:solidFill>
                <a:latin typeface="+mn-lt"/>
              </a:rPr>
              <a:t>Credit </a:t>
            </a:r>
            <a:r>
              <a:rPr lang="en-US" sz="4000" b="1" dirty="0">
                <a:solidFill>
                  <a:schemeClr val="accent2"/>
                </a:solidFill>
                <a:latin typeface="+mn-lt"/>
              </a:rPr>
              <a:t>Reporting Companies</a:t>
            </a:r>
          </a:p>
        </p:txBody>
      </p:sp>
      <p:sp>
        <p:nvSpPr>
          <p:cNvPr id="7" name="AutoShape 4" descr="ransUni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79" y="1615816"/>
            <a:ext cx="2533650" cy="832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89" y="2812209"/>
            <a:ext cx="2573440" cy="831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79" y="3798852"/>
            <a:ext cx="2315204" cy="942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366123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242067" y="2284152"/>
            <a:ext cx="8229600" cy="38401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</a:t>
            </a:r>
            <a:r>
              <a:rPr lang="en-US" b="1" dirty="0">
                <a:solidFill>
                  <a:srgbClr val="E8431B"/>
                </a:solidFill>
              </a:rPr>
              <a:t>apply </a:t>
            </a:r>
            <a:r>
              <a:rPr lang="en-US" dirty="0"/>
              <a:t>for credit - often the application is made to a store or provider of a service, like electricity. </a:t>
            </a:r>
          </a:p>
          <a:p>
            <a:r>
              <a:rPr lang="en-US" dirty="0"/>
              <a:t>The person you want credit from (store or service provider) gets a credit report about your </a:t>
            </a:r>
            <a:r>
              <a:rPr lang="en-US" b="1" dirty="0">
                <a:solidFill>
                  <a:srgbClr val="9FAE3C"/>
                </a:solidFill>
              </a:rPr>
              <a:t>financial history</a:t>
            </a:r>
          </a:p>
          <a:p>
            <a:r>
              <a:rPr lang="en-US" dirty="0"/>
              <a:t>Credit report used to </a:t>
            </a:r>
            <a:r>
              <a:rPr lang="en-US" b="1" dirty="0">
                <a:solidFill>
                  <a:srgbClr val="128AD1"/>
                </a:solidFill>
              </a:rPr>
              <a:t>determine</a:t>
            </a:r>
            <a:r>
              <a:rPr lang="en-US" dirty="0"/>
              <a:t> whether to give you credit—and if so, at what interest rates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28725" y="1471776"/>
            <a:ext cx="8229600" cy="812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How Credit Reporting Works</a:t>
            </a:r>
          </a:p>
        </p:txBody>
      </p:sp>
    </p:spTree>
    <p:extLst>
      <p:ext uri="{BB962C8B-B14F-4D97-AF65-F5344CB8AC3E}">
        <p14:creationId xmlns:p14="http://schemas.microsoft.com/office/powerpoint/2010/main" val="2269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31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5150197" y="1540593"/>
            <a:ext cx="5766368" cy="822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What is a Credit Score?</a:t>
            </a:r>
          </a:p>
        </p:txBody>
      </p:sp>
      <p:pic>
        <p:nvPicPr>
          <p:cNvPr id="16386" name="Picture 2" descr="ow Credit Score? Experian Uses Cellphone and Utility Bills to Improve It - 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08" y="1430927"/>
            <a:ext cx="3442306" cy="25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3848986" y="2561901"/>
            <a:ext cx="7667662" cy="32634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credit score is your adult GPA</a:t>
            </a:r>
          </a:p>
          <a:p>
            <a:r>
              <a:rPr lang="en-US" dirty="0"/>
              <a:t>A number </a:t>
            </a:r>
            <a:r>
              <a:rPr lang="en-US" b="1" dirty="0">
                <a:solidFill>
                  <a:srgbClr val="E8431B"/>
                </a:solidFill>
              </a:rPr>
              <a:t>credit scoring companies </a:t>
            </a:r>
            <a:r>
              <a:rPr lang="en-US" dirty="0"/>
              <a:t>calculate and lenders use to see how likely you are to repay loans</a:t>
            </a:r>
          </a:p>
          <a:p>
            <a:r>
              <a:rPr lang="en-US" dirty="0"/>
              <a:t>If credit is denied after reviewing the score, credit card company or lender </a:t>
            </a:r>
            <a:r>
              <a:rPr lang="en-US" b="1" dirty="0">
                <a:solidFill>
                  <a:srgbClr val="704D84"/>
                </a:solidFill>
              </a:rPr>
              <a:t>must give you the reason </a:t>
            </a:r>
            <a:r>
              <a:rPr lang="en-US" dirty="0"/>
              <a:t>for the decision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6016" y="862237"/>
            <a:ext cx="8967448" cy="1233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What items are used to calculate a credit score?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6227" y="2297396"/>
            <a:ext cx="6696348" cy="30469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Credit score is calculated based on: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Payment history;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Types of credit used;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New credit;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Credit history length;  and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Amounts owed.</a:t>
            </a:r>
          </a:p>
        </p:txBody>
      </p:sp>
      <p:pic>
        <p:nvPicPr>
          <p:cNvPr id="4098" name="Picture 2" descr="https://encrypted-tbn0.gstatic.com/images?q=tbn%3AANd9GcTZXy80D_EWhV7ewxWmA8yYGE7OrRAQ2s5Y7Q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632" y="3331792"/>
            <a:ext cx="3781047" cy="25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58" y="192622"/>
            <a:ext cx="5213867" cy="104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31472" y="2091119"/>
            <a:ext cx="8669704" cy="40525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Demographic information                                                                  </a:t>
            </a:r>
            <a:r>
              <a:rPr lang="en-US" i="1" dirty="0"/>
              <a:t>--age, race, religion, national origin, gender, sexual orientation, marital status,  child/family support obligations</a:t>
            </a:r>
          </a:p>
          <a:p>
            <a:endParaRPr lang="en-US" i="1" dirty="0"/>
          </a:p>
          <a:p>
            <a:r>
              <a:rPr lang="en-US" b="1" dirty="0"/>
              <a:t>Employment information </a:t>
            </a:r>
            <a:br>
              <a:rPr lang="en-US" dirty="0"/>
            </a:br>
            <a:r>
              <a:rPr lang="en-US" i="1" dirty="0"/>
              <a:t>--salary, occupation, employer,                                employment history</a:t>
            </a:r>
          </a:p>
          <a:p>
            <a:endParaRPr lang="en-US" i="1" dirty="0"/>
          </a:p>
          <a:p>
            <a:r>
              <a:rPr lang="en-US" dirty="0"/>
              <a:t>Payments made with </a:t>
            </a:r>
            <a:r>
              <a:rPr lang="en-US" b="1" dirty="0"/>
              <a:t>cash or                                                       debit cards 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028825" y="1050786"/>
            <a:ext cx="8319731" cy="154305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-150" dirty="0">
                <a:solidFill>
                  <a:schemeClr val="accent2"/>
                </a:solidFill>
                <a:latin typeface="+mn-lt"/>
              </a:rPr>
              <a:t>What information is NOT used </a:t>
            </a:r>
            <a:br>
              <a:rPr lang="en-US" spc="-150" dirty="0">
                <a:solidFill>
                  <a:schemeClr val="accent2"/>
                </a:solidFill>
                <a:latin typeface="+mn-lt"/>
              </a:rPr>
            </a:br>
            <a:r>
              <a:rPr lang="en-US" spc="-150" dirty="0">
                <a:solidFill>
                  <a:schemeClr val="accent2"/>
                </a:solidFill>
                <a:latin typeface="+mn-lt"/>
              </a:rPr>
              <a:t>to calculate a credit score? </a:t>
            </a:r>
            <a:br>
              <a:rPr lang="en-US" spc="-150" dirty="0">
                <a:latin typeface="+mn-lt"/>
              </a:rPr>
            </a:br>
            <a:endParaRPr lang="en-US" spc="-150" dirty="0">
              <a:latin typeface="+mn-lt"/>
            </a:endParaRPr>
          </a:p>
        </p:txBody>
      </p:sp>
      <p:pic>
        <p:nvPicPr>
          <p:cNvPr id="5122" name="Picture 2" descr="https://thumbs.dreamstime.com/b/small-group-protesting-stick-figures-men-women-holding-up-boards-saying-no-isolated-white-background-small-group-113051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080" y="3888095"/>
            <a:ext cx="5501295" cy="225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218" name="Picture 2" descr=" Cartoon scared stock cliparts, Royalty Free scared vectors | download on  Depositphotos®"/>
          <p:cNvPicPr>
            <a:picLocks noChangeAspect="1" noChangeArrowheads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52439"/>
            <a:ext cx="4457700" cy="309067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05200" y="1210105"/>
            <a:ext cx="86868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150" dirty="0">
                <a:solidFill>
                  <a:schemeClr val="accent2"/>
                </a:solidFill>
                <a:latin typeface="+mn-lt"/>
              </a:rPr>
              <a:t>Factors That Hurt Your Credit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91280" y="2288605"/>
            <a:ext cx="6858000" cy="381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History of late/past due/missed payments</a:t>
            </a:r>
          </a:p>
          <a:p>
            <a:pPr algn="ctr"/>
            <a:r>
              <a:rPr lang="en-US" dirty="0"/>
              <a:t>Short credit history</a:t>
            </a:r>
          </a:p>
          <a:p>
            <a:pPr algn="ctr"/>
            <a:r>
              <a:rPr lang="en-US" dirty="0"/>
              <a:t>Having too much credit</a:t>
            </a:r>
          </a:p>
          <a:p>
            <a:pPr algn="ctr"/>
            <a:r>
              <a:rPr lang="en-US" dirty="0"/>
              <a:t>Having no credit</a:t>
            </a:r>
          </a:p>
          <a:p>
            <a:pPr algn="ctr"/>
            <a:r>
              <a:rPr lang="en-US" dirty="0"/>
              <a:t>Having too many inquiries</a:t>
            </a:r>
          </a:p>
          <a:p>
            <a:pPr algn="ctr"/>
            <a:r>
              <a:rPr lang="en-US" dirty="0"/>
              <a:t>Judgments against you/bankruptcy</a:t>
            </a:r>
          </a:p>
        </p:txBody>
      </p:sp>
    </p:spTree>
    <p:extLst>
      <p:ext uri="{BB962C8B-B14F-4D97-AF65-F5344CB8AC3E}">
        <p14:creationId xmlns:p14="http://schemas.microsoft.com/office/powerpoint/2010/main" val="13462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47875" y="2140284"/>
            <a:ext cx="7893050" cy="30295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Creditors, landlords, employers might all look at your credit report or score.</a:t>
            </a:r>
          </a:p>
          <a:p>
            <a:r>
              <a:rPr lang="en-US" sz="2400" dirty="0"/>
              <a:t>Any potential creditor can get your report by paying a small fee.</a:t>
            </a:r>
          </a:p>
          <a:p>
            <a:r>
              <a:rPr lang="en-US" sz="2400" dirty="0"/>
              <a:t>How about people you date?  People with similar scores stay together more than people with scores that are very different.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11325" y="805140"/>
            <a:ext cx="82296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2"/>
                </a:solidFill>
                <a:latin typeface="+mn-lt"/>
              </a:rPr>
              <a:t>People can learn a lot about you from about your Credit Reports and Credit Scores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2578100" y="4921024"/>
            <a:ext cx="6832600" cy="16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23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35287" y="2120298"/>
            <a:ext cx="3431435" cy="5582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/>
              <a:t>The </a:t>
            </a:r>
            <a:r>
              <a:rPr lang="en-US" sz="2400" dirty="0"/>
              <a:t>Three “C”s of Credit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68493" y="1110449"/>
            <a:ext cx="7765021" cy="725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does it take to get credit?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0765" y="2919610"/>
            <a:ext cx="393553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Collateral:  things that you own that can support payment of a loan.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173" y="2993276"/>
            <a:ext cx="3984164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Capability:  Ability to take on more debt OR expenses compared to income</a:t>
            </a:r>
            <a:r>
              <a:rPr lang="en-US" dirty="0"/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00827" y="4604541"/>
            <a:ext cx="390035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Character:</a:t>
            </a:r>
          </a:p>
          <a:p>
            <a:pPr algn="ctr"/>
            <a:r>
              <a:rPr lang="en-US" sz="2400" dirty="0"/>
              <a:t>History of repaying debt </a:t>
            </a:r>
          </a:p>
        </p:txBody>
      </p:sp>
    </p:spTree>
    <p:extLst>
      <p:ext uri="{BB962C8B-B14F-4D97-AF65-F5344CB8AC3E}">
        <p14:creationId xmlns:p14="http://schemas.microsoft.com/office/powerpoint/2010/main" val="8786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209744"/>
            <a:ext cx="6414357" cy="1279869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3173058" y="1916230"/>
            <a:ext cx="4948423" cy="9056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Get credit reports when you turn 18 </a:t>
            </a:r>
          </a:p>
          <a:p>
            <a:pPr marL="0" indent="0" algn="ctr">
              <a:buNone/>
            </a:pPr>
            <a:r>
              <a:rPr lang="en-US" sz="2400" b="1" u="sng" dirty="0">
                <a:solidFill>
                  <a:srgbClr val="704D84"/>
                </a:solidFill>
                <a:hlinkClick r:id="rId3"/>
              </a:rPr>
              <a:t>www.annualcreditreport.com</a:t>
            </a:r>
            <a:endParaRPr lang="en-US" sz="2400" b="1" dirty="0">
              <a:solidFill>
                <a:srgbClr val="704D84"/>
              </a:solidFill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571750" y="479908"/>
            <a:ext cx="9195051" cy="1436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  <a:latin typeface="+mn-lt"/>
              </a:rPr>
              <a:t>Check Your Credit!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9824" y="3388856"/>
            <a:ext cx="8867553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2400" b="1" dirty="0"/>
              <a:t>Common Credit Report Issues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You have the same name as a relative (and relative’s information is on your credit report).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Someone got your social security number when you were young and used it to get credit.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22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98" y="4243696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18549" y="1949401"/>
            <a:ext cx="6572250" cy="27664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 have the right to dispute </a:t>
            </a:r>
            <a:r>
              <a:rPr lang="en-US" sz="2400" u="sng" dirty="0"/>
              <a:t>inaccurate</a:t>
            </a:r>
            <a:r>
              <a:rPr lang="en-US" sz="2400" dirty="0"/>
              <a:t> information on your credit report! 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Avoid credit “repair” scams— </a:t>
            </a:r>
          </a:p>
          <a:p>
            <a:pPr lvl="1"/>
            <a:r>
              <a:rPr lang="en-US" dirty="0"/>
              <a:t>they often illegally open fraudulent accounts and you should not trust them with your personal information</a:t>
            </a:r>
          </a:p>
          <a:p>
            <a:pPr marL="0" indent="0" algn="ctr">
              <a:buFont typeface="Arial"/>
              <a:buNone/>
            </a:pPr>
            <a:endParaRPr lang="en-US" sz="2400" b="1" dirty="0"/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89999" y="1158049"/>
            <a:ext cx="64008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Credit Dispute Resolution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10" y="4795731"/>
            <a:ext cx="1509265" cy="178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799" y="1831039"/>
            <a:ext cx="1549400" cy="157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48" y="1938989"/>
            <a:ext cx="16383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8" y="4378473"/>
            <a:ext cx="1243837" cy="1518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514" y="5120179"/>
            <a:ext cx="1810756" cy="1351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15" y="4290697"/>
            <a:ext cx="1423938" cy="15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3" y="73869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1830" y="939606"/>
            <a:ext cx="973455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Identity Theft and Fraud</a:t>
            </a:r>
            <a:endParaRPr lang="en-US" b="1" i="1" spc="-150" dirty="0">
              <a:solidFill>
                <a:schemeClr val="accent2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5542" y="2077506"/>
            <a:ext cx="5687126" cy="28239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b="1" dirty="0"/>
              <a:t>Identity theft:  </a:t>
            </a:r>
            <a:r>
              <a:rPr lang="en-US" sz="3100" dirty="0"/>
              <a:t>The use of another person’s name and Social Security number to open a new credit card.</a:t>
            </a:r>
          </a:p>
          <a:p>
            <a:endParaRPr lang="en-US" sz="3100" dirty="0"/>
          </a:p>
          <a:p>
            <a:r>
              <a:rPr lang="en-US" sz="3100" b="1" dirty="0"/>
              <a:t>Account take-over:  </a:t>
            </a:r>
            <a:r>
              <a:rPr lang="en-US" sz="3100" dirty="0"/>
              <a:t>The use of another person’s existing account.</a:t>
            </a:r>
          </a:p>
          <a:p>
            <a:pPr marL="0" indent="0">
              <a:buFont typeface="Arial"/>
              <a:buNone/>
            </a:pPr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608" y="5657671"/>
            <a:ext cx="10425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pc="-150" dirty="0"/>
              <a:t>Good records make it easier to uncover </a:t>
            </a:r>
          </a:p>
          <a:p>
            <a:pPr algn="ctr"/>
            <a:r>
              <a:rPr lang="en-US" sz="3600" b="1" i="1" spc="-150" dirty="0"/>
              <a:t>and resolve fraud .</a:t>
            </a:r>
          </a:p>
        </p:txBody>
      </p:sp>
      <p:pic>
        <p:nvPicPr>
          <p:cNvPr id="7170" name="Picture 2" descr="hould You Worry About Credit Identity Theft? | North Shore 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07759"/>
            <a:ext cx="4220672" cy="36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87486" y="2612455"/>
            <a:ext cx="6248400" cy="3162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/>
              <a:t>Prevent further fraud damage</a:t>
            </a:r>
          </a:p>
          <a:p>
            <a:r>
              <a:rPr lang="en-US" sz="3000" spc="-150" dirty="0"/>
              <a:t>Look at credit card and bank statements promptly when you receive them. </a:t>
            </a:r>
          </a:p>
          <a:p>
            <a:r>
              <a:rPr lang="en-US" sz="3000" spc="-150" dirty="0"/>
              <a:t>Dispute the charge on your credit report.</a:t>
            </a:r>
          </a:p>
          <a:p>
            <a:r>
              <a:rPr lang="en-US" sz="3000" spc="-150" dirty="0"/>
              <a:t>If you wait, you can get stuck with the charge.</a:t>
            </a:r>
          </a:p>
          <a:p>
            <a:endParaRPr lang="en-US" sz="3000" dirty="0"/>
          </a:p>
        </p:txBody>
      </p:sp>
      <p:pic>
        <p:nvPicPr>
          <p:cNvPr id="5" name="Picture 2" descr="https://cdn.friendlystock.com/wp-content/uploads/2018/02/2-black-business-woman-magnifying-lens-cartoon-clipart-324x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1117">
            <a:off x="8545941" y="1895642"/>
            <a:ext cx="2966486" cy="31495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5436" y="1644909"/>
            <a:ext cx="7313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Act Fast When Fraud is Suspected</a:t>
            </a:r>
          </a:p>
        </p:txBody>
      </p:sp>
    </p:spTree>
    <p:extLst>
      <p:ext uri="{BB962C8B-B14F-4D97-AF65-F5344CB8AC3E}">
        <p14:creationId xmlns:p14="http://schemas.microsoft.com/office/powerpoint/2010/main" val="14744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697" y="1337905"/>
            <a:ext cx="9713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Want to talk about some other credit topics?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28775" y="2617774"/>
            <a:ext cx="6343650" cy="18970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3" action="ppaction://hlinksldjump"/>
              </a:rPr>
              <a:t>Click here</a:t>
            </a:r>
            <a:r>
              <a:rPr lang="en-US" sz="2400" dirty="0"/>
              <a:t> to learn about credit and debit cards</a:t>
            </a:r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  <a:hlinkClick r:id="rId4" action="ppaction://hlinksldjump"/>
              </a:rPr>
              <a:t>Or click</a:t>
            </a:r>
            <a:r>
              <a:rPr lang="en-US" sz="2400" dirty="0">
                <a:sym typeface="Wingdings" panose="05000000000000000000" pitchFamily="2" charset="2"/>
              </a:rPr>
              <a:t> here to test yourself on some wind-up questions</a:t>
            </a:r>
          </a:p>
        </p:txBody>
      </p:sp>
    </p:spTree>
    <p:extLst>
      <p:ext uri="{BB962C8B-B14F-4D97-AF65-F5344CB8AC3E}">
        <p14:creationId xmlns:p14="http://schemas.microsoft.com/office/powerpoint/2010/main" val="1777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9589" y="1831360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8" y="1549267"/>
            <a:ext cx="1508760" cy="1508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123" y="3418872"/>
            <a:ext cx="105583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You pay </a:t>
            </a:r>
            <a:r>
              <a:rPr lang="en-US" sz="4000" u="sng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do not </a:t>
            </a:r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pay interest on </a:t>
            </a:r>
          </a:p>
          <a:p>
            <a:pPr lvl="0" algn="ctr"/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4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debit</a:t>
            </a:r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card purchase.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91" y="15610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3284706"/>
            <a:ext cx="8464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 debit card works just like a check.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0" y="1566912"/>
            <a:ext cx="1371600" cy="137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94603" y="1898769"/>
            <a:ext cx="1323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cap="none" dirty="0">
                <a:solidFill>
                  <a:srgbClr val="9FAE3C"/>
                </a:solidFill>
              </a:rPr>
              <a:t>TRUE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92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1899" y="198565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31" y="1687105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01" y="1607043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5081" y="3647647"/>
            <a:ext cx="8136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There is a credit report for everyone over age 18.</a:t>
            </a:r>
          </a:p>
        </p:txBody>
      </p:sp>
    </p:spTree>
    <p:extLst>
      <p:ext uri="{BB962C8B-B14F-4D97-AF65-F5344CB8AC3E}">
        <p14:creationId xmlns:p14="http://schemas.microsoft.com/office/powerpoint/2010/main" val="21133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2828836"/>
            <a:ext cx="10429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spc="-100" dirty="0"/>
              <a:t>There is a credit report only for people who have established a credit history.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Having </a:t>
            </a:r>
            <a:r>
              <a:rPr lang="en-US" sz="4400" i="1" spc="-100" dirty="0"/>
              <a:t>no </a:t>
            </a:r>
            <a:r>
              <a:rPr lang="en-US" sz="4400" spc="-100" dirty="0"/>
              <a:t>credit history can have 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adverse consequences.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15266" y="1662488"/>
            <a:ext cx="1514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none" dirty="0">
                <a:solidFill>
                  <a:srgbClr val="E8431B"/>
                </a:solidFill>
              </a:rPr>
              <a:t>FALSE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65" y="125878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0083" y="2059017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663" y="1910749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18" y="1776408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705189" y="3567948"/>
            <a:ext cx="8651801" cy="22447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If you are late in making a few payments on your credit card, the interest rate you pay may increase sharply.</a:t>
            </a:r>
          </a:p>
        </p:txBody>
      </p:sp>
    </p:spTree>
    <p:extLst>
      <p:ext uri="{BB962C8B-B14F-4D97-AF65-F5344CB8AC3E}">
        <p14:creationId xmlns:p14="http://schemas.microsoft.com/office/powerpoint/2010/main" val="3900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1182" y="1405462"/>
            <a:ext cx="8169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Let’s talk about some credit topics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2532" y="2685331"/>
            <a:ext cx="7706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Want to learn about credit and debit cards? </a:t>
            </a:r>
            <a:r>
              <a:rPr lang="en-US" sz="2400" dirty="0">
                <a:hlinkClick r:id="rId3" action="ppaction://hlinksldjump"/>
              </a:rPr>
              <a:t>Click here</a:t>
            </a: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Want to learn about about credit reports and credit scores? </a:t>
            </a:r>
            <a:r>
              <a:rPr lang="en-US" sz="2400" dirty="0">
                <a:sym typeface="Wingdings" panose="05000000000000000000" pitchFamily="2" charset="2"/>
                <a:hlinkClick r:id="rId4" action="ppaction://hlinksldjump"/>
              </a:rPr>
              <a:t>Click here</a:t>
            </a:r>
            <a:endParaRPr lang="en-US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849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1" y="245550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197" y="1241031"/>
            <a:ext cx="1508760" cy="1508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7320" y="1605176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cap="none" dirty="0">
                <a:solidFill>
                  <a:srgbClr val="9FAE3C"/>
                </a:solidFill>
              </a:rPr>
              <a:t>TRUE</a:t>
            </a:r>
            <a:endParaRPr lang="en-US" sz="40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111359" y="2829548"/>
            <a:ext cx="8604265" cy="20719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For example, on one Platinum VISA card, the interest rate jumps from 4.9% to 30% if you pay late or miss even one payment.  Late charges also accrue.</a:t>
            </a:r>
          </a:p>
        </p:txBody>
      </p:sp>
    </p:spTree>
    <p:extLst>
      <p:ext uri="{BB962C8B-B14F-4D97-AF65-F5344CB8AC3E}">
        <p14:creationId xmlns:p14="http://schemas.microsoft.com/office/powerpoint/2010/main" val="1600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4" y="1889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1651" y="163372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305" y="1374585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397" y="1237425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669969" y="3205206"/>
            <a:ext cx="8218310" cy="17526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If you miss just one or two payments  on your credit card, it won’t hurt </a:t>
            </a:r>
          </a:p>
          <a:p>
            <a:pPr marL="0" indent="0" algn="ctr">
              <a:buNone/>
            </a:pPr>
            <a:r>
              <a:rPr lang="en-US" sz="3600" dirty="0"/>
              <a:t>your credit rating.</a:t>
            </a:r>
          </a:p>
        </p:txBody>
      </p:sp>
    </p:spTree>
    <p:extLst>
      <p:ext uri="{BB962C8B-B14F-4D97-AF65-F5344CB8AC3E}">
        <p14:creationId xmlns:p14="http://schemas.microsoft.com/office/powerpoint/2010/main" val="12980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05" y="1210893"/>
            <a:ext cx="1371600" cy="137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3423" y="1522236"/>
            <a:ext cx="23253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none" dirty="0">
                <a:solidFill>
                  <a:srgbClr val="E8431B"/>
                </a:solidFill>
              </a:rPr>
              <a:t>FALSE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857250" y="2873309"/>
            <a:ext cx="106298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Even one late payment can hurt your credit score. That negative information can legally remain on your report for up to 7 years.  </a:t>
            </a:r>
          </a:p>
        </p:txBody>
      </p:sp>
    </p:spTree>
    <p:extLst>
      <p:ext uri="{BB962C8B-B14F-4D97-AF65-F5344CB8AC3E}">
        <p14:creationId xmlns:p14="http://schemas.microsoft.com/office/powerpoint/2010/main" val="8913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26895" y="4498218"/>
            <a:ext cx="300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9743" y="207017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888767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86" y="1867275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583748" y="3554263"/>
            <a:ext cx="9245502" cy="1693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No one </a:t>
            </a:r>
            <a:r>
              <a:rPr lang="en-US" sz="4000"/>
              <a:t>really looks at credit reports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17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123" y="2418694"/>
            <a:ext cx="109503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People who lend money (for a </a:t>
            </a:r>
            <a:r>
              <a:rPr lang="en-US" sz="3200" i="1" kern="1100" spc="-90" dirty="0"/>
              <a:t>car, home, or credit card)</a:t>
            </a:r>
            <a:r>
              <a:rPr lang="en-US" sz="3200" kern="1100" spc="-90" dirty="0"/>
              <a:t>          almost always review credit reports. </a:t>
            </a:r>
          </a:p>
          <a:p>
            <a:pPr marL="571500" indent="-571500" algn="ctr">
              <a:buFont typeface="Arial" charset="0"/>
              <a:buChar char="•"/>
            </a:pPr>
            <a:endParaRPr lang="en-US" sz="3200" kern="1100" spc="-90" dirty="0"/>
          </a:p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Most prospective employers look at credit reports.</a:t>
            </a:r>
          </a:p>
          <a:p>
            <a:pPr marL="571500" indent="-571500" algn="ctr">
              <a:buFont typeface="Arial" charset="0"/>
              <a:buChar char="•"/>
            </a:pPr>
            <a:endParaRPr lang="en-US" sz="3200" kern="1100" spc="-90" dirty="0"/>
          </a:p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You can get free copies of your credit report each year—worth reviewing!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7928" y="1321860"/>
            <a:ext cx="3411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E8431B"/>
                </a:solidFill>
              </a:rPr>
              <a:t>FALSE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05" y="98074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pic>
        <p:nvPicPr>
          <p:cNvPr id="9" name="Shape 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58" y="1906290"/>
            <a:ext cx="2048434" cy="1529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29000" y="329423"/>
            <a:ext cx="468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Stay Connected!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82231" y="1510852"/>
            <a:ext cx="685800" cy="3694545"/>
            <a:chOff x="914400" y="2020455"/>
            <a:chExt cx="685800" cy="3694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2020455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4026285"/>
              <a:ext cx="685800" cy="685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3023370"/>
              <a:ext cx="685800" cy="685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5029200"/>
              <a:ext cx="685800" cy="685800"/>
            </a:xfrm>
            <a:prstGeom prst="rect">
              <a:avLst/>
            </a:prstGeom>
          </p:spPr>
        </p:pic>
      </p:grpSp>
      <p:sp>
        <p:nvSpPr>
          <p:cNvPr id="16" name="Content Placeholder 3"/>
          <p:cNvSpPr txBox="1">
            <a:spLocks noChangeAspect="1"/>
          </p:cNvSpPr>
          <p:nvPr/>
        </p:nvSpPr>
        <p:spPr>
          <a:xfrm>
            <a:off x="4909131" y="1442025"/>
            <a:ext cx="67818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Like us! </a:t>
            </a:r>
            <a:r>
              <a:rPr lang="en-US" sz="2800" b="1" u="sng" spc="-130" dirty="0">
                <a:solidFill>
                  <a:prstClr val="black"/>
                </a:solidFill>
                <a:sym typeface="Arial"/>
                <a:hlinkClick r:id="rId7"/>
                <a:rtl val="0"/>
              </a:rPr>
              <a:t>www.facebook.com/careforyourfuture</a:t>
            </a:r>
            <a:r>
              <a:rPr lang="en-US" dirty="0">
                <a:solidFill>
                  <a:prstClr val="black"/>
                </a:solidFill>
                <a:sym typeface="Arial"/>
                <a:rtl val="0"/>
              </a:rPr>
              <a:t> </a:t>
            </a:r>
          </a:p>
          <a:p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909131" y="2293038"/>
            <a:ext cx="4648200" cy="45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Follow us! @care4yourfuture</a:t>
            </a:r>
            <a:r>
              <a:rPr lang="en-US" dirty="0">
                <a:solidFill>
                  <a:prstClr val="black"/>
                </a:solidFill>
                <a:sym typeface="Arial"/>
                <a:rtl val="0"/>
              </a:rPr>
              <a:t> </a:t>
            </a:r>
          </a:p>
          <a:p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909131" y="3356299"/>
            <a:ext cx="4419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Connect to us on LinkedIn!</a:t>
            </a:r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4909131" y="4443397"/>
            <a:ext cx="6781800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spc="-130"/>
              <a:t>Visit!	</a:t>
            </a:r>
            <a:r>
              <a:rPr lang="en-US" b="1" u="sng" spc="-130">
                <a:hlinkClick r:id="rId8"/>
              </a:rPr>
              <a:t>www.care4yourfuture.org</a:t>
            </a:r>
            <a:endParaRPr lang="en-US" b="1" spc="-130"/>
          </a:p>
          <a:p>
            <a:pPr marL="0" indent="0">
              <a:lnSpc>
                <a:spcPct val="50000"/>
              </a:lnSpc>
              <a:buFont typeface="Arial"/>
              <a:buNone/>
            </a:pPr>
            <a:r>
              <a:rPr lang="en-US" b="1" spc="-130"/>
              <a:t>              www.CAREChicago.org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7420" y="4649457"/>
            <a:ext cx="6394751" cy="733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86221" y="2271679"/>
            <a:ext cx="5873208" cy="34414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Emergencies</a:t>
            </a:r>
          </a:p>
          <a:p>
            <a:r>
              <a:rPr lang="en-US" sz="3600" dirty="0"/>
              <a:t>Large Purchases</a:t>
            </a:r>
          </a:p>
          <a:p>
            <a:r>
              <a:rPr lang="en-US" sz="3600" dirty="0"/>
              <a:t>Internet Purchases</a:t>
            </a:r>
          </a:p>
          <a:p>
            <a:r>
              <a:rPr lang="en-US" sz="3600" dirty="0"/>
              <a:t>Establish Credit History</a:t>
            </a:r>
          </a:p>
          <a:p>
            <a:r>
              <a:rPr lang="en-US" sz="3600" dirty="0"/>
              <a:t>Safety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38196" y="1359123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2"/>
                </a:solidFill>
              </a:rPr>
              <a:t>Some Good Reasons to have Credit Cards</a:t>
            </a:r>
          </a:p>
        </p:txBody>
      </p:sp>
      <p:pic>
        <p:nvPicPr>
          <p:cNvPr id="12290" name="Picture 2" descr="ypes of Credit Cards: Which Is Right for You? - Debt.com"/>
          <p:cNvPicPr>
            <a:picLocks noChangeAspect="1" noChangeArrowheads="1"/>
          </p:cNvPicPr>
          <p:nvPr/>
        </p:nvPicPr>
        <p:blipFill>
          <a:blip r:embed="rId3" cstate="screen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099" y="2518802"/>
            <a:ext cx="4495746" cy="2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39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hape 152"/>
          <p:cNvSpPr txBox="1">
            <a:spLocks/>
          </p:cNvSpPr>
          <p:nvPr/>
        </p:nvSpPr>
        <p:spPr>
          <a:xfrm>
            <a:off x="2039279" y="1998972"/>
            <a:ext cx="8104181" cy="35964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It can be expensive to use credit.</a:t>
            </a:r>
          </a:p>
          <a:p>
            <a:pPr lvl="1"/>
            <a:r>
              <a:rPr lang="en-US" sz="2800" dirty="0"/>
              <a:t>You end up spending more than you think. </a:t>
            </a:r>
          </a:p>
          <a:p>
            <a:pPr lvl="1"/>
            <a:r>
              <a:rPr lang="en-US" sz="2800" dirty="0"/>
              <a:t>A credit card can:</a:t>
            </a:r>
          </a:p>
          <a:p>
            <a:pPr lvl="2"/>
            <a:r>
              <a:rPr lang="en-US" sz="2800" dirty="0"/>
              <a:t>be too easy to use,</a:t>
            </a:r>
          </a:p>
          <a:p>
            <a:pPr lvl="2"/>
            <a:r>
              <a:rPr lang="en-US" sz="2800" dirty="0"/>
              <a:t>lead to unnecessary and even foolish       purchases, and </a:t>
            </a:r>
          </a:p>
          <a:p>
            <a:pPr lvl="2"/>
            <a:r>
              <a:rPr lang="en-US" sz="2800" dirty="0"/>
              <a:t>result in debt you cannot pay.</a:t>
            </a:r>
          </a:p>
          <a:p>
            <a:pPr marL="274320" indent="271780">
              <a:spcBef>
                <a:spcPts val="420"/>
              </a:spcBef>
              <a:buClr>
                <a:schemeClr val="dk1"/>
              </a:buClr>
              <a:buFont typeface="Noto Symbol"/>
              <a:buNone/>
            </a:pPr>
            <a:endParaRPr lang="en-US" sz="21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9883" y="1163444"/>
            <a:ext cx="82296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Some Downsides to Credit Cards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7416" name="Picture 8" descr="ector Art - Cartoon illustration of angry boss, manager or businessman  showing thumbs"/>
          <p:cNvPicPr preferRelativeResize="0">
            <a:picLocks noChangeArrowheads="1"/>
          </p:cNvPicPr>
          <p:nvPr/>
        </p:nvPicPr>
        <p:blipFill rotWithShape="1">
          <a:blip r:embed="rId3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1915" y="738811"/>
            <a:ext cx="1595135" cy="3454794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</a:effectLst>
        </p:spPr>
      </p:pic>
      <p:pic>
        <p:nvPicPr>
          <p:cNvPr id="17418" name="Picture 10" descr="humb Images, Stock Photos &amp; Vectors | Shutterstock"/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24"/>
          <a:stretch/>
        </p:blipFill>
        <p:spPr bwMode="auto">
          <a:xfrm>
            <a:off x="983876" y="4086018"/>
            <a:ext cx="1678760" cy="19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05870" y="1177048"/>
            <a:ext cx="5715000" cy="1295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Why should you care?	</a:t>
            </a:r>
          </a:p>
        </p:txBody>
      </p:sp>
      <p:pic>
        <p:nvPicPr>
          <p:cNvPr id="13314" name="Picture 2" descr="ail Figure Stock Illustrations – 2,037 Mail Figure Stock Illustrations,  Vect"/>
          <p:cNvPicPr>
            <a:picLocks noChangeAspect="1" noChangeArrowheads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673" y="2472448"/>
            <a:ext cx="3673117" cy="38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52802" y="2364832"/>
            <a:ext cx="5596357" cy="36575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You will begin to get credit card offers when you turn 18.</a:t>
            </a:r>
          </a:p>
          <a:p>
            <a:endParaRPr lang="en-US" sz="3200" dirty="0"/>
          </a:p>
          <a:p>
            <a:r>
              <a:rPr lang="en-US" sz="3200" dirty="0"/>
              <a:t>Understanding how credit works and what to avoid when using credit cards is essential </a:t>
            </a:r>
            <a:r>
              <a:rPr lang="en-US" sz="3200" i="1" dirty="0"/>
              <a:t>before the damage is don</a:t>
            </a:r>
            <a:r>
              <a:rPr lang="en-US" sz="3200" dirty="0"/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776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619375" y="1536781"/>
            <a:ext cx="6629400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Debit cards vs. credit cards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819275" y="2572518"/>
            <a:ext cx="8229600" cy="29494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debit card is just like a check.</a:t>
            </a:r>
          </a:p>
          <a:p>
            <a:r>
              <a:rPr lang="en-US" dirty="0"/>
              <a:t>The money for the purchase comes directly from money in your bank account.</a:t>
            </a:r>
          </a:p>
          <a:p>
            <a:r>
              <a:rPr lang="en-US" dirty="0"/>
              <a:t>You must have money in your bank account to use the card.</a:t>
            </a:r>
          </a:p>
          <a:p>
            <a:r>
              <a:rPr lang="en-US" dirty="0"/>
              <a:t>Using a debit card will not help your credit score.</a:t>
            </a:r>
          </a:p>
        </p:txBody>
      </p:sp>
    </p:spTree>
    <p:extLst>
      <p:ext uri="{BB962C8B-B14F-4D97-AF65-F5344CB8AC3E}">
        <p14:creationId xmlns:p14="http://schemas.microsoft.com/office/powerpoint/2010/main" val="10267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2027</Words>
  <Application>Microsoft Office PowerPoint</Application>
  <PresentationFormat>Widescreen</PresentationFormat>
  <Paragraphs>253</Paragraphs>
  <Slides>55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Ndege</dc:creator>
  <cp:lastModifiedBy>Joseph Schorer</cp:lastModifiedBy>
  <cp:revision>58</cp:revision>
  <dcterms:created xsi:type="dcterms:W3CDTF">2020-10-29T22:16:39Z</dcterms:created>
  <dcterms:modified xsi:type="dcterms:W3CDTF">2021-04-08T21:23:07Z</dcterms:modified>
</cp:coreProperties>
</file>